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15"/>
  </p:notesMasterIdLst>
  <p:handoutMasterIdLst>
    <p:handoutMasterId r:id="rId16"/>
  </p:handoutMasterIdLst>
  <p:sldIdLst>
    <p:sldId id="261" r:id="rId2"/>
    <p:sldId id="262" r:id="rId3"/>
    <p:sldId id="258" r:id="rId4"/>
    <p:sldId id="265" r:id="rId5"/>
    <p:sldId id="271" r:id="rId6"/>
    <p:sldId id="266" r:id="rId7"/>
    <p:sldId id="272" r:id="rId8"/>
    <p:sldId id="268" r:id="rId9"/>
    <p:sldId id="269" r:id="rId10"/>
    <p:sldId id="267" r:id="rId11"/>
    <p:sldId id="270" r:id="rId12"/>
    <p:sldId id="273" r:id="rId13"/>
    <p:sldId id="260" r:id="rId14"/>
  </p:sldIdLst>
  <p:sldSz cx="12188825" cy="6858000"/>
  <p:notesSz cx="6797675" cy="9926638"/>
  <p:embeddedFontLst>
    <p:embeddedFont>
      <p:font typeface="Wingdings 3" panose="05040102010807070707" pitchFamily="18" charset="2"/>
      <p:regular r:id="rId17"/>
    </p:embeddedFont>
    <p:embeddedFont>
      <p:font typeface="AU Passata Light" panose="020B0303030902030804" pitchFamily="34" charset="0"/>
      <p:regular r:id="rId18"/>
      <p:bold r:id="rId19"/>
    </p:embeddedFont>
    <p:embeddedFont>
      <p:font typeface="AU Peto" panose="040C0B07020602020301" pitchFamily="82" charset="0"/>
      <p:regular r:id="rId20"/>
    </p:embeddedFont>
    <p:embeddedFont>
      <p:font typeface="Calibri" panose="020F050202020403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AU Passata" panose="020B0503030502030804" pitchFamily="34" charset="0"/>
      <p:regular r:id="rId29"/>
      <p:bold r:id="rId30"/>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43"/>
    <a:srgbClr val="FF6969"/>
    <a:srgbClr val="FFE07D"/>
    <a:srgbClr val="C2E49C"/>
    <a:srgbClr val="E1F2CE"/>
    <a:srgbClr val="9AD35B"/>
    <a:srgbClr val="74B230"/>
    <a:srgbClr val="355216"/>
    <a:srgbClr val="0025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5844" autoAdjust="0"/>
  </p:normalViewPr>
  <p:slideViewPr>
    <p:cSldViewPr snapToObjects="1" showGuides="1">
      <p:cViewPr varScale="1">
        <p:scale>
          <a:sx n="98" d="100"/>
          <a:sy n="98" d="100"/>
        </p:scale>
        <p:origin x="150" y="384"/>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7" d="100"/>
          <a:sy n="87" d="100"/>
        </p:scale>
        <p:origin x="37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1043639401186"/>
          <c:y val="4.2991683623816689E-2"/>
          <c:w val="0.80719195548662226"/>
          <c:h val="0.63790365389719539"/>
        </c:manualLayout>
      </c:layout>
      <c:barChart>
        <c:barDir val="col"/>
        <c:grouping val="clustered"/>
        <c:varyColors val="0"/>
        <c:ser>
          <c:idx val="0"/>
          <c:order val="0"/>
          <c:tx>
            <c:strRef>
              <c:f>Sheet1!$B$1</c:f>
              <c:strCache>
                <c:ptCount val="1"/>
                <c:pt idx="0">
                  <c:v>Kyllinger kun adgang til mark</c:v>
                </c:pt>
              </c:strCache>
            </c:strRef>
          </c:tx>
          <c:spPr>
            <a:solidFill>
              <a:schemeClr val="accent3"/>
            </a:solidFill>
            <a:ln>
              <a:noFill/>
            </a:ln>
            <a:effectLst/>
          </c:spPr>
          <c:invertIfNegative val="0"/>
          <c:errBars>
            <c:errBarType val="plus"/>
            <c:errValType val="fixedVal"/>
            <c:noEndCap val="0"/>
            <c:val val="2.9"/>
            <c:spPr>
              <a:noFill/>
              <a:ln w="9525" cap="flat" cmpd="sng" algn="ctr">
                <a:solidFill>
                  <a:schemeClr val="tx1">
                    <a:lumMod val="65000"/>
                    <a:lumOff val="35000"/>
                  </a:schemeClr>
                </a:solidFill>
                <a:round/>
              </a:ln>
              <a:effectLst/>
            </c:spPr>
          </c:errBars>
          <c:cat>
            <c:strRef>
              <c:f>Sheet1!$A$2:$A$4</c:f>
              <c:strCache>
                <c:ptCount val="3"/>
                <c:pt idx="0">
                  <c:v>Morgen (7-9)</c:v>
                </c:pt>
                <c:pt idx="1">
                  <c:v>Middag (11-16)</c:v>
                </c:pt>
                <c:pt idx="2">
                  <c:v>Aften (18-20)</c:v>
                </c:pt>
              </c:strCache>
            </c:strRef>
          </c:cat>
          <c:val>
            <c:numRef>
              <c:f>Sheet1!$B$2:$B$4</c:f>
              <c:numCache>
                <c:formatCode>General</c:formatCode>
                <c:ptCount val="3"/>
                <c:pt idx="0">
                  <c:v>40.1</c:v>
                </c:pt>
                <c:pt idx="1">
                  <c:v>21.5</c:v>
                </c:pt>
                <c:pt idx="2">
                  <c:v>48.5</c:v>
                </c:pt>
              </c:numCache>
            </c:numRef>
          </c:val>
        </c:ser>
        <c:ser>
          <c:idx val="1"/>
          <c:order val="1"/>
          <c:tx>
            <c:strRef>
              <c:f>Sheet1!$C$1</c:f>
              <c:strCache>
                <c:ptCount val="1"/>
                <c:pt idx="0">
                  <c:v>Kyllinger med adgang til bevoksning</c:v>
                </c:pt>
              </c:strCache>
            </c:strRef>
          </c:tx>
          <c:spPr>
            <a:solidFill>
              <a:srgbClr val="C2E49C"/>
            </a:solidFill>
            <a:ln>
              <a:noFill/>
            </a:ln>
            <a:effectLst/>
          </c:spPr>
          <c:invertIfNegative val="0"/>
          <c:errBars>
            <c:errBarType val="plus"/>
            <c:errValType val="fixedVal"/>
            <c:noEndCap val="0"/>
            <c:val val="2.9"/>
            <c:spPr>
              <a:noFill/>
              <a:ln w="9525" cap="flat" cmpd="sng" algn="ctr">
                <a:solidFill>
                  <a:schemeClr val="tx1">
                    <a:lumMod val="65000"/>
                    <a:lumOff val="35000"/>
                  </a:schemeClr>
                </a:solidFill>
                <a:round/>
              </a:ln>
              <a:effectLst/>
            </c:spPr>
          </c:errBars>
          <c:cat>
            <c:strRef>
              <c:f>Sheet1!$A$2:$A$4</c:f>
              <c:strCache>
                <c:ptCount val="3"/>
                <c:pt idx="0">
                  <c:v>Morgen (7-9)</c:v>
                </c:pt>
                <c:pt idx="1">
                  <c:v>Middag (11-16)</c:v>
                </c:pt>
                <c:pt idx="2">
                  <c:v>Aften (18-20)</c:v>
                </c:pt>
              </c:strCache>
            </c:strRef>
          </c:cat>
          <c:val>
            <c:numRef>
              <c:f>Sheet1!$C$2:$C$4</c:f>
              <c:numCache>
                <c:formatCode>General</c:formatCode>
                <c:ptCount val="3"/>
                <c:pt idx="0">
                  <c:v>84.2</c:v>
                </c:pt>
                <c:pt idx="1">
                  <c:v>85.4</c:v>
                </c:pt>
                <c:pt idx="2">
                  <c:v>76.099999999999994</c:v>
                </c:pt>
              </c:numCache>
            </c:numRef>
          </c:val>
        </c:ser>
        <c:dLbls>
          <c:showLegendKey val="0"/>
          <c:showVal val="0"/>
          <c:showCatName val="0"/>
          <c:showSerName val="0"/>
          <c:showPercent val="0"/>
          <c:showBubbleSize val="0"/>
        </c:dLbls>
        <c:gapWidth val="150"/>
        <c:axId val="19175264"/>
        <c:axId val="342139392"/>
      </c:barChart>
      <c:catAx>
        <c:axId val="191752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9392"/>
        <c:crosses val="autoZero"/>
        <c:auto val="1"/>
        <c:lblAlgn val="ctr"/>
        <c:lblOffset val="100"/>
        <c:noMultiLvlLbl val="0"/>
      </c:catAx>
      <c:valAx>
        <c:axId val="342139392"/>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ud, % af alle</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19175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1043639401186"/>
          <c:y val="4.2991683623816689E-2"/>
          <c:w val="0.80719195548662226"/>
          <c:h val="0.63790365389719539"/>
        </c:manualLayout>
      </c:layout>
      <c:barChart>
        <c:barDir val="col"/>
        <c:grouping val="clustered"/>
        <c:varyColors val="0"/>
        <c:ser>
          <c:idx val="0"/>
          <c:order val="0"/>
          <c:tx>
            <c:strRef>
              <c:f>Sheet1!$B$1</c:f>
              <c:strCache>
                <c:ptCount val="1"/>
                <c:pt idx="0">
                  <c:v>Kyllinger kun adgang til mark</c:v>
                </c:pt>
              </c:strCache>
            </c:strRef>
          </c:tx>
          <c:spPr>
            <a:solidFill>
              <a:schemeClr val="accent3"/>
            </a:solidFill>
            <a:ln>
              <a:noFill/>
            </a:ln>
            <a:effectLst/>
          </c:spPr>
          <c:invertIfNegative val="0"/>
          <c:errBars>
            <c:errBarType val="plus"/>
            <c:errValType val="fixedVal"/>
            <c:noEndCap val="0"/>
            <c:val val="2.9"/>
            <c:spPr>
              <a:noFill/>
              <a:ln w="9525" cap="flat" cmpd="sng" algn="ctr">
                <a:solidFill>
                  <a:schemeClr val="tx1">
                    <a:lumMod val="65000"/>
                    <a:lumOff val="35000"/>
                  </a:schemeClr>
                </a:solidFill>
                <a:round/>
              </a:ln>
              <a:effectLst/>
            </c:spPr>
          </c:errBars>
          <c:cat>
            <c:numRef>
              <c:f>Sheet1!$A$2:$A$3</c:f>
              <c:numCache>
                <c:formatCode>General</c:formatCode>
                <c:ptCount val="2"/>
                <c:pt idx="0">
                  <c:v>2015</c:v>
                </c:pt>
                <c:pt idx="1">
                  <c:v>2016</c:v>
                </c:pt>
              </c:numCache>
            </c:numRef>
          </c:cat>
          <c:val>
            <c:numRef>
              <c:f>Sheet1!$B$2:$B$3</c:f>
              <c:numCache>
                <c:formatCode>General</c:formatCode>
                <c:ptCount val="2"/>
                <c:pt idx="0">
                  <c:v>39.6</c:v>
                </c:pt>
                <c:pt idx="1">
                  <c:v>37</c:v>
                </c:pt>
              </c:numCache>
            </c:numRef>
          </c:val>
        </c:ser>
        <c:ser>
          <c:idx val="1"/>
          <c:order val="1"/>
          <c:tx>
            <c:strRef>
              <c:f>Sheet1!$C$1</c:f>
              <c:strCache>
                <c:ptCount val="1"/>
                <c:pt idx="0">
                  <c:v>Kyllinger med adgang til bevoksning</c:v>
                </c:pt>
              </c:strCache>
            </c:strRef>
          </c:tx>
          <c:spPr>
            <a:solidFill>
              <a:srgbClr val="C2E49C"/>
            </a:solidFill>
            <a:ln>
              <a:noFill/>
            </a:ln>
            <a:effectLst/>
          </c:spPr>
          <c:invertIfNegative val="0"/>
          <c:errBars>
            <c:errBarType val="plus"/>
            <c:errValType val="fixedVal"/>
            <c:noEndCap val="0"/>
            <c:val val="2.9"/>
            <c:spPr>
              <a:noFill/>
              <a:ln w="9525" cap="flat" cmpd="sng" algn="ctr">
                <a:solidFill>
                  <a:schemeClr val="tx1">
                    <a:lumMod val="65000"/>
                    <a:lumOff val="35000"/>
                  </a:schemeClr>
                </a:solidFill>
                <a:round/>
              </a:ln>
              <a:effectLst/>
            </c:spPr>
          </c:errBars>
          <c:cat>
            <c:numRef>
              <c:f>Sheet1!$A$2:$A$3</c:f>
              <c:numCache>
                <c:formatCode>General</c:formatCode>
                <c:ptCount val="2"/>
                <c:pt idx="0">
                  <c:v>2015</c:v>
                </c:pt>
                <c:pt idx="1">
                  <c:v>2016</c:v>
                </c:pt>
              </c:numCache>
            </c:numRef>
          </c:cat>
          <c:val>
            <c:numRef>
              <c:f>Sheet1!$C$2:$C$3</c:f>
              <c:numCache>
                <c:formatCode>General</c:formatCode>
                <c:ptCount val="2"/>
                <c:pt idx="0">
                  <c:v>83.2</c:v>
                </c:pt>
                <c:pt idx="1">
                  <c:v>62</c:v>
                </c:pt>
              </c:numCache>
            </c:numRef>
          </c:val>
        </c:ser>
        <c:dLbls>
          <c:showLegendKey val="0"/>
          <c:showVal val="0"/>
          <c:showCatName val="0"/>
          <c:showSerName val="0"/>
          <c:showPercent val="0"/>
          <c:showBubbleSize val="0"/>
        </c:dLbls>
        <c:gapWidth val="150"/>
        <c:axId val="342140960"/>
        <c:axId val="342134296"/>
      </c:barChart>
      <c:catAx>
        <c:axId val="342140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4296"/>
        <c:crosses val="autoZero"/>
        <c:auto val="1"/>
        <c:lblAlgn val="ctr"/>
        <c:lblOffset val="100"/>
        <c:noMultiLvlLbl val="0"/>
      </c:catAx>
      <c:valAx>
        <c:axId val="342134296"/>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ud, % af alle</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40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6 uger</c:v>
                </c:pt>
              </c:strCache>
            </c:strRef>
          </c:tx>
          <c:spPr>
            <a:solidFill>
              <a:srgbClr val="C2E49C"/>
            </a:solidFill>
            <a:ln>
              <a:noFill/>
            </a:ln>
            <a:effectLst/>
          </c:spPr>
          <c:invertIfNegative val="0"/>
          <c:errBars>
            <c:errBarType val="plus"/>
            <c:errValType val="fixedVal"/>
            <c:noEndCap val="0"/>
            <c:val val="5.9"/>
            <c:spPr>
              <a:noFill/>
              <a:ln w="9525" cap="flat" cmpd="sng" algn="ctr">
                <a:solidFill>
                  <a:schemeClr val="tx1">
                    <a:lumMod val="65000"/>
                    <a:lumOff val="35000"/>
                  </a:schemeClr>
                </a:solidFill>
                <a:round/>
              </a:ln>
              <a:effectLst/>
            </c:spPr>
          </c:errBars>
          <c:cat>
            <c:strRef>
              <c:f>Sheet1!$A$2:$A$4</c:f>
              <c:strCache>
                <c:ptCount val="3"/>
                <c:pt idx="0">
                  <c:v>Morgen (7-9)</c:v>
                </c:pt>
                <c:pt idx="1">
                  <c:v>Middag (11-16)</c:v>
                </c:pt>
                <c:pt idx="2">
                  <c:v>Aften (18-20)</c:v>
                </c:pt>
              </c:strCache>
            </c:strRef>
          </c:cat>
          <c:val>
            <c:numRef>
              <c:f>Sheet1!$B$2:$B$4</c:f>
              <c:numCache>
                <c:formatCode>General</c:formatCode>
                <c:ptCount val="3"/>
                <c:pt idx="0">
                  <c:v>82.9</c:v>
                </c:pt>
                <c:pt idx="1">
                  <c:v>95</c:v>
                </c:pt>
                <c:pt idx="2">
                  <c:v>56.1</c:v>
                </c:pt>
              </c:numCache>
            </c:numRef>
          </c:val>
        </c:ser>
        <c:ser>
          <c:idx val="1"/>
          <c:order val="1"/>
          <c:tx>
            <c:strRef>
              <c:f>Sheet1!$C$1</c:f>
              <c:strCache>
                <c:ptCount val="1"/>
                <c:pt idx="0">
                  <c:v>8 uger</c:v>
                </c:pt>
              </c:strCache>
            </c:strRef>
          </c:tx>
          <c:spPr>
            <a:solidFill>
              <a:srgbClr val="74B230"/>
            </a:solidFill>
            <a:ln>
              <a:noFill/>
            </a:ln>
            <a:effectLst/>
          </c:spPr>
          <c:invertIfNegative val="0"/>
          <c:errBars>
            <c:errBarType val="plus"/>
            <c:errValType val="fixedVal"/>
            <c:noEndCap val="0"/>
            <c:val val="5.9"/>
            <c:spPr>
              <a:noFill/>
              <a:ln w="9525" cap="flat" cmpd="sng" algn="ctr">
                <a:solidFill>
                  <a:schemeClr val="tx1">
                    <a:lumMod val="65000"/>
                    <a:lumOff val="35000"/>
                  </a:schemeClr>
                </a:solidFill>
                <a:round/>
              </a:ln>
              <a:effectLst/>
            </c:spPr>
          </c:errBars>
          <c:cat>
            <c:strRef>
              <c:f>Sheet1!$A$2:$A$4</c:f>
              <c:strCache>
                <c:ptCount val="3"/>
                <c:pt idx="0">
                  <c:v>Morgen (7-9)</c:v>
                </c:pt>
                <c:pt idx="1">
                  <c:v>Middag (11-16)</c:v>
                </c:pt>
                <c:pt idx="2">
                  <c:v>Aften (18-20)</c:v>
                </c:pt>
              </c:strCache>
            </c:strRef>
          </c:cat>
          <c:val>
            <c:numRef>
              <c:f>Sheet1!$C$2:$C$4</c:f>
              <c:numCache>
                <c:formatCode>General</c:formatCode>
                <c:ptCount val="3"/>
                <c:pt idx="0">
                  <c:v>95.2</c:v>
                </c:pt>
                <c:pt idx="1">
                  <c:v>97.4</c:v>
                </c:pt>
                <c:pt idx="2">
                  <c:v>64.5</c:v>
                </c:pt>
              </c:numCache>
            </c:numRef>
          </c:val>
        </c:ser>
        <c:ser>
          <c:idx val="2"/>
          <c:order val="2"/>
          <c:tx>
            <c:strRef>
              <c:f>Sheet1!$D$1</c:f>
              <c:strCache>
                <c:ptCount val="1"/>
                <c:pt idx="0">
                  <c:v>12 uger</c:v>
                </c:pt>
              </c:strCache>
            </c:strRef>
          </c:tx>
          <c:spPr>
            <a:solidFill>
              <a:srgbClr val="355216"/>
            </a:solidFill>
            <a:ln>
              <a:noFill/>
            </a:ln>
            <a:effectLst/>
          </c:spPr>
          <c:invertIfNegative val="0"/>
          <c:errBars>
            <c:errBarType val="plus"/>
            <c:errValType val="fixedVal"/>
            <c:noEndCap val="0"/>
            <c:val val="5.9"/>
            <c:spPr>
              <a:noFill/>
              <a:ln w="9525" cap="flat" cmpd="sng" algn="ctr">
                <a:solidFill>
                  <a:schemeClr val="tx1">
                    <a:lumMod val="65000"/>
                    <a:lumOff val="35000"/>
                  </a:schemeClr>
                </a:solidFill>
                <a:round/>
              </a:ln>
              <a:effectLst/>
            </c:spPr>
          </c:errBars>
          <c:cat>
            <c:strRef>
              <c:f>Sheet1!$A$2:$A$4</c:f>
              <c:strCache>
                <c:ptCount val="3"/>
                <c:pt idx="0">
                  <c:v>Morgen (7-9)</c:v>
                </c:pt>
                <c:pt idx="1">
                  <c:v>Middag (11-16)</c:v>
                </c:pt>
                <c:pt idx="2">
                  <c:v>Aften (18-20)</c:v>
                </c:pt>
              </c:strCache>
            </c:strRef>
          </c:cat>
          <c:val>
            <c:numRef>
              <c:f>Sheet1!$D$2:$D$4</c:f>
              <c:numCache>
                <c:formatCode>General</c:formatCode>
                <c:ptCount val="3"/>
                <c:pt idx="0">
                  <c:v>92.1</c:v>
                </c:pt>
                <c:pt idx="1">
                  <c:v>97.3</c:v>
                </c:pt>
                <c:pt idx="2">
                  <c:v>77.099999999999994</c:v>
                </c:pt>
              </c:numCache>
            </c:numRef>
          </c:val>
        </c:ser>
        <c:dLbls>
          <c:showLegendKey val="0"/>
          <c:showVal val="0"/>
          <c:showCatName val="0"/>
          <c:showSerName val="0"/>
          <c:showPercent val="0"/>
          <c:showBubbleSize val="0"/>
        </c:dLbls>
        <c:gapWidth val="150"/>
        <c:axId val="342138216"/>
        <c:axId val="342138608"/>
      </c:barChart>
      <c:catAx>
        <c:axId val="342138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8608"/>
        <c:crosses val="autoZero"/>
        <c:auto val="1"/>
        <c:lblAlgn val="ctr"/>
        <c:lblOffset val="100"/>
        <c:noMultiLvlLbl val="0"/>
      </c:catAx>
      <c:valAx>
        <c:axId val="342138608"/>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af kyllinger</a:t>
                </a:r>
                <a:r>
                  <a:rPr lang="da-DK" sz="1800" b="1" baseline="0" dirty="0" smtClean="0">
                    <a:solidFill>
                      <a:schemeClr val="tx1"/>
                    </a:solidFill>
                  </a:rPr>
                  <a:t> i bevoksning</a:t>
                </a:r>
                <a:r>
                  <a:rPr lang="da-DK" sz="1800" b="1" dirty="0" smtClean="0">
                    <a:solidFill>
                      <a:schemeClr val="tx1"/>
                    </a:solidFill>
                  </a:rPr>
                  <a:t>, % af kyllinger ude</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82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6 uger</c:v>
                </c:pt>
              </c:strCache>
            </c:strRef>
          </c:tx>
          <c:spPr>
            <a:solidFill>
              <a:srgbClr val="C2E49C"/>
            </a:solidFill>
            <a:ln>
              <a:noFill/>
            </a:ln>
            <a:effectLst/>
          </c:spPr>
          <c:invertIfNegative val="0"/>
          <c:errBars>
            <c:errBarType val="plus"/>
            <c:errValType val="fixedVal"/>
            <c:noEndCap val="0"/>
            <c:val val="5.3"/>
            <c:spPr>
              <a:noFill/>
              <a:ln w="9525" cap="flat" cmpd="sng" algn="ctr">
                <a:solidFill>
                  <a:schemeClr val="tx1">
                    <a:lumMod val="65000"/>
                    <a:lumOff val="35000"/>
                  </a:schemeClr>
                </a:solidFill>
                <a:round/>
              </a:ln>
              <a:effectLst/>
            </c:spPr>
          </c:errBars>
          <c:cat>
            <c:strRef>
              <c:f>Sheet1!$A$2:$A$6</c:f>
              <c:strCache>
                <c:ptCount val="5"/>
                <c:pt idx="0">
                  <c:v>Morgen (5-7)</c:v>
                </c:pt>
                <c:pt idx="1">
                  <c:v>Morgen (7-9)</c:v>
                </c:pt>
                <c:pt idx="2">
                  <c:v>Middag (11-13)</c:v>
                </c:pt>
                <c:pt idx="3">
                  <c:v>Aften (18-20)</c:v>
                </c:pt>
                <c:pt idx="4">
                  <c:v>Aften (20-22)</c:v>
                </c:pt>
              </c:strCache>
            </c:strRef>
          </c:cat>
          <c:val>
            <c:numRef>
              <c:f>Sheet1!$B$2:$B$6</c:f>
              <c:numCache>
                <c:formatCode>General</c:formatCode>
                <c:ptCount val="5"/>
                <c:pt idx="0">
                  <c:v>84</c:v>
                </c:pt>
                <c:pt idx="1">
                  <c:v>86.4</c:v>
                </c:pt>
                <c:pt idx="2">
                  <c:v>87.7</c:v>
                </c:pt>
                <c:pt idx="3">
                  <c:v>44</c:v>
                </c:pt>
                <c:pt idx="4">
                  <c:v>29</c:v>
                </c:pt>
              </c:numCache>
            </c:numRef>
          </c:val>
        </c:ser>
        <c:dLbls>
          <c:showLegendKey val="0"/>
          <c:showVal val="0"/>
          <c:showCatName val="0"/>
          <c:showSerName val="0"/>
          <c:showPercent val="0"/>
          <c:showBubbleSize val="0"/>
        </c:dLbls>
        <c:gapWidth val="150"/>
        <c:axId val="342141352"/>
        <c:axId val="342135080"/>
      </c:barChart>
      <c:catAx>
        <c:axId val="3421413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5080"/>
        <c:crosses val="autoZero"/>
        <c:auto val="1"/>
        <c:lblAlgn val="ctr"/>
        <c:lblOffset val="100"/>
        <c:noMultiLvlLbl val="0"/>
      </c:catAx>
      <c:valAx>
        <c:axId val="342135080"/>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af kyllinger</a:t>
                </a:r>
                <a:r>
                  <a:rPr lang="da-DK" sz="1800" b="1" baseline="0" dirty="0" smtClean="0">
                    <a:solidFill>
                      <a:schemeClr val="tx1"/>
                    </a:solidFill>
                  </a:rPr>
                  <a:t> i bevoksning</a:t>
                </a:r>
                <a:r>
                  <a:rPr lang="da-DK" sz="1800" b="1" dirty="0" smtClean="0">
                    <a:solidFill>
                      <a:schemeClr val="tx1"/>
                    </a:solidFill>
                  </a:rPr>
                  <a:t>, % af kyllinger ude</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41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Kontrolfoder</c:v>
                </c:pt>
              </c:strCache>
            </c:strRef>
          </c:tx>
          <c:spPr>
            <a:solidFill>
              <a:srgbClr val="FFE07D"/>
            </a:solidFill>
            <a:ln>
              <a:noFill/>
            </a:ln>
            <a:effectLst/>
          </c:spPr>
          <c:invertIfNegative val="0"/>
          <c:errBars>
            <c:errBarType val="plus"/>
            <c:errValType val="fixedVal"/>
            <c:noEndCap val="0"/>
            <c:val val="2"/>
            <c:spPr>
              <a:noFill/>
              <a:ln w="9525" cap="flat" cmpd="sng" algn="ctr">
                <a:solidFill>
                  <a:schemeClr val="tx1">
                    <a:lumMod val="65000"/>
                    <a:lumOff val="35000"/>
                  </a:schemeClr>
                </a:solidFill>
                <a:round/>
              </a:ln>
              <a:effectLst/>
            </c:spPr>
          </c:errBars>
          <c:cat>
            <c:strRef>
              <c:f>Sheet1!$A$2:$A$3</c:f>
              <c:strCache>
                <c:ptCount val="2"/>
                <c:pt idx="0">
                  <c:v>Scan Label</c:v>
                </c:pt>
                <c:pt idx="1">
                  <c:v>Label Skovkylling</c:v>
                </c:pt>
              </c:strCache>
            </c:strRef>
          </c:cat>
          <c:val>
            <c:numRef>
              <c:f>Sheet1!$B$2:$B$3</c:f>
              <c:numCache>
                <c:formatCode>General</c:formatCode>
                <c:ptCount val="2"/>
                <c:pt idx="0">
                  <c:v>77.7</c:v>
                </c:pt>
                <c:pt idx="1">
                  <c:v>70.3</c:v>
                </c:pt>
              </c:numCache>
            </c:numRef>
          </c:val>
        </c:ser>
        <c:ser>
          <c:idx val="1"/>
          <c:order val="1"/>
          <c:tx>
            <c:strRef>
              <c:f>Sheet1!$C$1</c:f>
              <c:strCache>
                <c:ptCount val="1"/>
                <c:pt idx="0">
                  <c:v>Forsøgsfoder</c:v>
                </c:pt>
              </c:strCache>
            </c:strRef>
          </c:tx>
          <c:spPr>
            <a:solidFill>
              <a:srgbClr val="FF4343"/>
            </a:solidFill>
            <a:ln>
              <a:noFill/>
            </a:ln>
            <a:effectLst/>
          </c:spPr>
          <c:invertIfNegative val="0"/>
          <c:errBars>
            <c:errBarType val="plus"/>
            <c:errValType val="fixedVal"/>
            <c:noEndCap val="0"/>
            <c:val val="2"/>
            <c:spPr>
              <a:noFill/>
              <a:ln w="9525" cap="flat" cmpd="sng" algn="ctr">
                <a:solidFill>
                  <a:schemeClr val="tx1">
                    <a:lumMod val="65000"/>
                    <a:lumOff val="35000"/>
                  </a:schemeClr>
                </a:solidFill>
                <a:round/>
              </a:ln>
              <a:effectLst/>
            </c:spPr>
          </c:errBars>
          <c:cat>
            <c:strRef>
              <c:f>Sheet1!$A$2:$A$3</c:f>
              <c:strCache>
                <c:ptCount val="2"/>
                <c:pt idx="0">
                  <c:v>Scan Label</c:v>
                </c:pt>
                <c:pt idx="1">
                  <c:v>Label Skovkylling</c:v>
                </c:pt>
              </c:strCache>
            </c:strRef>
          </c:cat>
          <c:val>
            <c:numRef>
              <c:f>Sheet1!$C$2:$C$3</c:f>
              <c:numCache>
                <c:formatCode>General</c:formatCode>
                <c:ptCount val="2"/>
                <c:pt idx="0">
                  <c:v>83.3</c:v>
                </c:pt>
                <c:pt idx="1">
                  <c:v>83.3</c:v>
                </c:pt>
              </c:numCache>
            </c:numRef>
          </c:val>
        </c:ser>
        <c:dLbls>
          <c:showLegendKey val="0"/>
          <c:showVal val="0"/>
          <c:showCatName val="0"/>
          <c:showSerName val="0"/>
          <c:showPercent val="0"/>
          <c:showBubbleSize val="0"/>
        </c:dLbls>
        <c:gapWidth val="150"/>
        <c:axId val="342135472"/>
        <c:axId val="342141744"/>
      </c:barChart>
      <c:catAx>
        <c:axId val="3421354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41744"/>
        <c:crosses val="autoZero"/>
        <c:auto val="1"/>
        <c:lblAlgn val="ctr"/>
        <c:lblOffset val="100"/>
        <c:noMultiLvlLbl val="0"/>
      </c:catAx>
      <c:valAx>
        <c:axId val="342141744"/>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ud, % af  alle kyllinger</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5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uger</c:v>
                </c:pt>
              </c:strCache>
            </c:strRef>
          </c:tx>
          <c:spPr>
            <a:solidFill>
              <a:srgbClr val="E1F2CE"/>
            </a:solidFill>
            <a:ln>
              <a:noFill/>
            </a:ln>
            <a:effectLst/>
          </c:spPr>
          <c:invertIfNegative val="0"/>
          <c:errBars>
            <c:errBarType val="plus"/>
            <c:errValType val="fixedVal"/>
            <c:noEndCap val="0"/>
            <c:val val="3.9"/>
            <c:spPr>
              <a:noFill/>
              <a:ln w="9525" cap="flat" cmpd="sng" algn="ctr">
                <a:solidFill>
                  <a:schemeClr val="tx1">
                    <a:lumMod val="65000"/>
                    <a:lumOff val="35000"/>
                  </a:schemeClr>
                </a:solidFill>
                <a:round/>
              </a:ln>
              <a:effectLst/>
            </c:spPr>
          </c:errBars>
          <c:cat>
            <c:strRef>
              <c:f>Sheet1!$A$2:$A$4</c:f>
              <c:strCache>
                <c:ptCount val="3"/>
                <c:pt idx="0">
                  <c:v>Morgen</c:v>
                </c:pt>
                <c:pt idx="1">
                  <c:v>Middag</c:v>
                </c:pt>
                <c:pt idx="2">
                  <c:v>Aften</c:v>
                </c:pt>
              </c:strCache>
            </c:strRef>
          </c:cat>
          <c:val>
            <c:numRef>
              <c:f>Sheet1!$B$2:$B$4</c:f>
              <c:numCache>
                <c:formatCode>General</c:formatCode>
                <c:ptCount val="3"/>
                <c:pt idx="0">
                  <c:v>65.2</c:v>
                </c:pt>
                <c:pt idx="1">
                  <c:v>56.1</c:v>
                </c:pt>
                <c:pt idx="2">
                  <c:v>82.6</c:v>
                </c:pt>
              </c:numCache>
            </c:numRef>
          </c:val>
        </c:ser>
        <c:ser>
          <c:idx val="1"/>
          <c:order val="1"/>
          <c:tx>
            <c:strRef>
              <c:f>Sheet1!$C$1</c:f>
              <c:strCache>
                <c:ptCount val="1"/>
                <c:pt idx="0">
                  <c:v>7 uger</c:v>
                </c:pt>
              </c:strCache>
            </c:strRef>
          </c:tx>
          <c:spPr>
            <a:solidFill>
              <a:srgbClr val="C2E49C"/>
            </a:solidFill>
            <a:ln>
              <a:noFill/>
            </a:ln>
            <a:effectLst/>
          </c:spPr>
          <c:invertIfNegative val="0"/>
          <c:errBars>
            <c:errBarType val="plus"/>
            <c:errValType val="fixedVal"/>
            <c:noEndCap val="0"/>
            <c:val val="3.9"/>
            <c:spPr>
              <a:noFill/>
              <a:ln w="9525" cap="flat" cmpd="sng" algn="ctr">
                <a:solidFill>
                  <a:schemeClr val="tx1">
                    <a:lumMod val="65000"/>
                    <a:lumOff val="35000"/>
                  </a:schemeClr>
                </a:solidFill>
                <a:round/>
              </a:ln>
              <a:effectLst/>
            </c:spPr>
          </c:errBars>
          <c:cat>
            <c:strRef>
              <c:f>Sheet1!$A$2:$A$4</c:f>
              <c:strCache>
                <c:ptCount val="3"/>
                <c:pt idx="0">
                  <c:v>Morgen</c:v>
                </c:pt>
                <c:pt idx="1">
                  <c:v>Middag</c:v>
                </c:pt>
                <c:pt idx="2">
                  <c:v>Aften</c:v>
                </c:pt>
              </c:strCache>
            </c:strRef>
          </c:cat>
          <c:val>
            <c:numRef>
              <c:f>Sheet1!$C$2:$C$4</c:f>
              <c:numCache>
                <c:formatCode>General</c:formatCode>
                <c:ptCount val="3"/>
                <c:pt idx="0">
                  <c:v>72.599999999999994</c:v>
                </c:pt>
                <c:pt idx="1">
                  <c:v>58.3</c:v>
                </c:pt>
                <c:pt idx="2">
                  <c:v>85</c:v>
                </c:pt>
              </c:numCache>
            </c:numRef>
          </c:val>
        </c:ser>
        <c:ser>
          <c:idx val="2"/>
          <c:order val="2"/>
          <c:tx>
            <c:strRef>
              <c:f>Sheet1!$D$1</c:f>
              <c:strCache>
                <c:ptCount val="1"/>
                <c:pt idx="0">
                  <c:v>9 uger </c:v>
                </c:pt>
              </c:strCache>
            </c:strRef>
          </c:tx>
          <c:spPr>
            <a:solidFill>
              <a:srgbClr val="9AD35B"/>
            </a:solidFill>
            <a:ln>
              <a:noFill/>
            </a:ln>
            <a:effectLst/>
          </c:spPr>
          <c:invertIfNegative val="0"/>
          <c:errBars>
            <c:errBarType val="plus"/>
            <c:errValType val="fixedVal"/>
            <c:noEndCap val="0"/>
            <c:val val="3.9"/>
            <c:spPr>
              <a:noFill/>
              <a:ln w="9525" cap="flat" cmpd="sng" algn="ctr">
                <a:solidFill>
                  <a:schemeClr val="tx1">
                    <a:lumMod val="65000"/>
                    <a:lumOff val="35000"/>
                  </a:schemeClr>
                </a:solidFill>
                <a:round/>
              </a:ln>
              <a:effectLst/>
            </c:spPr>
          </c:errBars>
          <c:cat>
            <c:strRef>
              <c:f>Sheet1!$A$2:$A$4</c:f>
              <c:strCache>
                <c:ptCount val="3"/>
                <c:pt idx="0">
                  <c:v>Morgen</c:v>
                </c:pt>
                <c:pt idx="1">
                  <c:v>Middag</c:v>
                </c:pt>
                <c:pt idx="2">
                  <c:v>Aften</c:v>
                </c:pt>
              </c:strCache>
            </c:strRef>
          </c:cat>
          <c:val>
            <c:numRef>
              <c:f>Sheet1!$D$2:$D$4</c:f>
              <c:numCache>
                <c:formatCode>General</c:formatCode>
                <c:ptCount val="3"/>
                <c:pt idx="0">
                  <c:v>80.599999999999994</c:v>
                </c:pt>
                <c:pt idx="1">
                  <c:v>72.900000000000006</c:v>
                </c:pt>
                <c:pt idx="2">
                  <c:v>89.1</c:v>
                </c:pt>
              </c:numCache>
            </c:numRef>
          </c:val>
        </c:ser>
        <c:ser>
          <c:idx val="3"/>
          <c:order val="3"/>
          <c:tx>
            <c:strRef>
              <c:f>Sheet1!$E$1</c:f>
              <c:strCache>
                <c:ptCount val="1"/>
                <c:pt idx="0">
                  <c:v>11 uger</c:v>
                </c:pt>
              </c:strCache>
            </c:strRef>
          </c:tx>
          <c:spPr>
            <a:solidFill>
              <a:srgbClr val="74B230"/>
            </a:solidFill>
            <a:ln>
              <a:noFill/>
            </a:ln>
            <a:effectLst/>
          </c:spPr>
          <c:invertIfNegative val="0"/>
          <c:errBars>
            <c:errBarType val="plus"/>
            <c:errValType val="fixedVal"/>
            <c:noEndCap val="0"/>
            <c:val val="3.9"/>
            <c:spPr>
              <a:noFill/>
              <a:ln w="9525" cap="flat" cmpd="sng" algn="ctr">
                <a:solidFill>
                  <a:schemeClr val="tx1">
                    <a:lumMod val="65000"/>
                    <a:lumOff val="35000"/>
                  </a:schemeClr>
                </a:solidFill>
                <a:round/>
              </a:ln>
              <a:effectLst/>
            </c:spPr>
          </c:errBars>
          <c:cat>
            <c:strRef>
              <c:f>Sheet1!$A$2:$A$4</c:f>
              <c:strCache>
                <c:ptCount val="3"/>
                <c:pt idx="0">
                  <c:v>Morgen</c:v>
                </c:pt>
                <c:pt idx="1">
                  <c:v>Middag</c:v>
                </c:pt>
                <c:pt idx="2">
                  <c:v>Aften</c:v>
                </c:pt>
              </c:strCache>
            </c:strRef>
          </c:cat>
          <c:val>
            <c:numRef>
              <c:f>Sheet1!$E$2:$E$4</c:f>
              <c:numCache>
                <c:formatCode>General</c:formatCode>
                <c:ptCount val="3"/>
                <c:pt idx="0">
                  <c:v>92.7</c:v>
                </c:pt>
                <c:pt idx="1">
                  <c:v>90.6</c:v>
                </c:pt>
                <c:pt idx="2">
                  <c:v>80.599999999999994</c:v>
                </c:pt>
              </c:numCache>
            </c:numRef>
          </c:val>
        </c:ser>
        <c:ser>
          <c:idx val="4"/>
          <c:order val="4"/>
          <c:tx>
            <c:strRef>
              <c:f>Sheet1!$F$1</c:f>
              <c:strCache>
                <c:ptCount val="1"/>
                <c:pt idx="0">
                  <c:v>13 uger</c:v>
                </c:pt>
              </c:strCache>
            </c:strRef>
          </c:tx>
          <c:spPr>
            <a:solidFill>
              <a:srgbClr val="355216"/>
            </a:solidFill>
            <a:ln>
              <a:noFill/>
            </a:ln>
            <a:effectLst/>
          </c:spPr>
          <c:invertIfNegative val="0"/>
          <c:errBars>
            <c:errBarType val="plus"/>
            <c:errValType val="fixedVal"/>
            <c:noEndCap val="0"/>
            <c:val val="3.9"/>
            <c:spPr>
              <a:noFill/>
              <a:ln w="9525" cap="flat" cmpd="sng" algn="ctr">
                <a:solidFill>
                  <a:schemeClr val="tx1">
                    <a:lumMod val="65000"/>
                    <a:lumOff val="35000"/>
                  </a:schemeClr>
                </a:solidFill>
                <a:round/>
              </a:ln>
              <a:effectLst/>
            </c:spPr>
          </c:errBars>
          <c:cat>
            <c:strRef>
              <c:f>Sheet1!$A$2:$A$4</c:f>
              <c:strCache>
                <c:ptCount val="3"/>
                <c:pt idx="0">
                  <c:v>Morgen</c:v>
                </c:pt>
                <c:pt idx="1">
                  <c:v>Middag</c:v>
                </c:pt>
                <c:pt idx="2">
                  <c:v>Aften</c:v>
                </c:pt>
              </c:strCache>
            </c:strRef>
          </c:cat>
          <c:val>
            <c:numRef>
              <c:f>Sheet1!$F$2:$F$4</c:f>
              <c:numCache>
                <c:formatCode>General</c:formatCode>
                <c:ptCount val="3"/>
                <c:pt idx="0">
                  <c:v>87.2</c:v>
                </c:pt>
                <c:pt idx="1">
                  <c:v>92</c:v>
                </c:pt>
                <c:pt idx="2">
                  <c:v>85.3</c:v>
                </c:pt>
              </c:numCache>
            </c:numRef>
          </c:val>
        </c:ser>
        <c:dLbls>
          <c:showLegendKey val="0"/>
          <c:showVal val="0"/>
          <c:showCatName val="0"/>
          <c:showSerName val="0"/>
          <c:showPercent val="0"/>
          <c:showBubbleSize val="0"/>
        </c:dLbls>
        <c:gapWidth val="150"/>
        <c:axId val="342136256"/>
        <c:axId val="342136648"/>
      </c:barChart>
      <c:catAx>
        <c:axId val="342136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6648"/>
        <c:crosses val="autoZero"/>
        <c:auto val="1"/>
        <c:lblAlgn val="ctr"/>
        <c:lblOffset val="100"/>
        <c:noMultiLvlLbl val="0"/>
      </c:catAx>
      <c:valAx>
        <c:axId val="342136648"/>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ud, % af alle kyllinger</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6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52293958868833"/>
          <c:y val="2.8946739803591966E-2"/>
          <c:w val="0.80593421519018527"/>
          <c:h val="0.71984517384765112"/>
        </c:manualLayout>
      </c:layout>
      <c:barChart>
        <c:barDir val="col"/>
        <c:grouping val="stacked"/>
        <c:varyColors val="0"/>
        <c:ser>
          <c:idx val="0"/>
          <c:order val="0"/>
          <c:tx>
            <c:strRef>
              <c:f>Sheet1!$B$1</c:f>
              <c:strCache>
                <c:ptCount val="1"/>
                <c:pt idx="0">
                  <c:v>Hus</c:v>
                </c:pt>
              </c:strCache>
            </c:strRef>
          </c:tx>
          <c:spPr>
            <a:solidFill>
              <a:srgbClr val="E1F2CE"/>
            </a:solidFill>
            <a:ln>
              <a:noFill/>
            </a:ln>
            <a:effectLst/>
          </c:spPr>
          <c:invertIfNegative val="0"/>
          <c:cat>
            <c:strRef>
              <c:f>Sheet1!$A$2:$A$6</c:f>
              <c:strCache>
                <c:ptCount val="5"/>
                <c:pt idx="0">
                  <c:v>5 uger</c:v>
                </c:pt>
                <c:pt idx="1">
                  <c:v>7 uger</c:v>
                </c:pt>
                <c:pt idx="2">
                  <c:v>9 uger</c:v>
                </c:pt>
                <c:pt idx="3">
                  <c:v>11 uger</c:v>
                </c:pt>
                <c:pt idx="4">
                  <c:v>13 uger</c:v>
                </c:pt>
              </c:strCache>
            </c:strRef>
          </c:cat>
          <c:val>
            <c:numRef>
              <c:f>Sheet1!$B$2:$B$6</c:f>
              <c:numCache>
                <c:formatCode>General</c:formatCode>
                <c:ptCount val="5"/>
                <c:pt idx="0">
                  <c:v>30.1</c:v>
                </c:pt>
                <c:pt idx="1">
                  <c:v>24.4</c:v>
                </c:pt>
                <c:pt idx="2">
                  <c:v>16.600000000000001</c:v>
                </c:pt>
                <c:pt idx="3">
                  <c:v>8.8000000000000007</c:v>
                </c:pt>
                <c:pt idx="4">
                  <c:v>10.5</c:v>
                </c:pt>
              </c:numCache>
            </c:numRef>
          </c:val>
        </c:ser>
        <c:ser>
          <c:idx val="1"/>
          <c:order val="1"/>
          <c:tx>
            <c:strRef>
              <c:f>Sheet1!$C$1</c:f>
              <c:strCache>
                <c:ptCount val="1"/>
                <c:pt idx="0">
                  <c:v>Græs</c:v>
                </c:pt>
              </c:strCache>
            </c:strRef>
          </c:tx>
          <c:spPr>
            <a:solidFill>
              <a:srgbClr val="C2E49C"/>
            </a:solidFill>
            <a:ln>
              <a:noFill/>
            </a:ln>
            <a:effectLst/>
          </c:spPr>
          <c:invertIfNegative val="0"/>
          <c:cat>
            <c:strRef>
              <c:f>Sheet1!$A$2:$A$6</c:f>
              <c:strCache>
                <c:ptCount val="5"/>
                <c:pt idx="0">
                  <c:v>5 uger</c:v>
                </c:pt>
                <c:pt idx="1">
                  <c:v>7 uger</c:v>
                </c:pt>
                <c:pt idx="2">
                  <c:v>9 uger</c:v>
                </c:pt>
                <c:pt idx="3">
                  <c:v>11 uger</c:v>
                </c:pt>
                <c:pt idx="4">
                  <c:v>13 uger</c:v>
                </c:pt>
              </c:strCache>
            </c:strRef>
          </c:cat>
          <c:val>
            <c:numRef>
              <c:f>Sheet1!$C$2:$C$6</c:f>
              <c:numCache>
                <c:formatCode>General</c:formatCode>
                <c:ptCount val="5"/>
                <c:pt idx="0">
                  <c:v>21.8</c:v>
                </c:pt>
                <c:pt idx="1">
                  <c:v>20.2</c:v>
                </c:pt>
                <c:pt idx="2">
                  <c:v>20.7</c:v>
                </c:pt>
                <c:pt idx="3">
                  <c:v>12.5</c:v>
                </c:pt>
                <c:pt idx="4">
                  <c:v>8.6999999999999993</c:v>
                </c:pt>
              </c:numCache>
            </c:numRef>
          </c:val>
        </c:ser>
        <c:ser>
          <c:idx val="2"/>
          <c:order val="2"/>
          <c:tx>
            <c:strRef>
              <c:f>Sheet1!$D$1</c:f>
              <c:strCache>
                <c:ptCount val="1"/>
                <c:pt idx="0">
                  <c:v>Pil 1</c:v>
                </c:pt>
              </c:strCache>
            </c:strRef>
          </c:tx>
          <c:spPr>
            <a:solidFill>
              <a:srgbClr val="9AD35B"/>
            </a:solidFill>
            <a:ln>
              <a:noFill/>
            </a:ln>
            <a:effectLst/>
          </c:spPr>
          <c:invertIfNegative val="0"/>
          <c:cat>
            <c:strRef>
              <c:f>Sheet1!$A$2:$A$6</c:f>
              <c:strCache>
                <c:ptCount val="5"/>
                <c:pt idx="0">
                  <c:v>5 uger</c:v>
                </c:pt>
                <c:pt idx="1">
                  <c:v>7 uger</c:v>
                </c:pt>
                <c:pt idx="2">
                  <c:v>9 uger</c:v>
                </c:pt>
                <c:pt idx="3">
                  <c:v>11 uger</c:v>
                </c:pt>
                <c:pt idx="4">
                  <c:v>13 uger</c:v>
                </c:pt>
              </c:strCache>
            </c:strRef>
          </c:cat>
          <c:val>
            <c:numRef>
              <c:f>Sheet1!$D$2:$D$6</c:f>
              <c:numCache>
                <c:formatCode>General</c:formatCode>
                <c:ptCount val="5"/>
                <c:pt idx="0">
                  <c:v>35.5</c:v>
                </c:pt>
                <c:pt idx="1">
                  <c:v>40.200000000000003</c:v>
                </c:pt>
                <c:pt idx="2">
                  <c:v>44.8</c:v>
                </c:pt>
                <c:pt idx="3">
                  <c:v>40.299999999999997</c:v>
                </c:pt>
                <c:pt idx="4">
                  <c:v>30.8</c:v>
                </c:pt>
              </c:numCache>
            </c:numRef>
          </c:val>
        </c:ser>
        <c:ser>
          <c:idx val="3"/>
          <c:order val="3"/>
          <c:tx>
            <c:strRef>
              <c:f>Sheet1!$E$1</c:f>
              <c:strCache>
                <c:ptCount val="1"/>
                <c:pt idx="0">
                  <c:v>Pil 2</c:v>
                </c:pt>
              </c:strCache>
            </c:strRef>
          </c:tx>
          <c:spPr>
            <a:solidFill>
              <a:srgbClr val="74B230"/>
            </a:solidFill>
            <a:ln>
              <a:noFill/>
            </a:ln>
            <a:effectLst/>
          </c:spPr>
          <c:invertIfNegative val="0"/>
          <c:cat>
            <c:strRef>
              <c:f>Sheet1!$A$2:$A$6</c:f>
              <c:strCache>
                <c:ptCount val="5"/>
                <c:pt idx="0">
                  <c:v>5 uger</c:v>
                </c:pt>
                <c:pt idx="1">
                  <c:v>7 uger</c:v>
                </c:pt>
                <c:pt idx="2">
                  <c:v>9 uger</c:v>
                </c:pt>
                <c:pt idx="3">
                  <c:v>11 uger</c:v>
                </c:pt>
                <c:pt idx="4">
                  <c:v>13 uger</c:v>
                </c:pt>
              </c:strCache>
            </c:strRef>
          </c:cat>
          <c:val>
            <c:numRef>
              <c:f>Sheet1!$E$2:$E$6</c:f>
              <c:numCache>
                <c:formatCode>General</c:formatCode>
                <c:ptCount val="5"/>
                <c:pt idx="0">
                  <c:v>9.4</c:v>
                </c:pt>
                <c:pt idx="1">
                  <c:v>11.2</c:v>
                </c:pt>
                <c:pt idx="2">
                  <c:v>13.7</c:v>
                </c:pt>
                <c:pt idx="3">
                  <c:v>25.6</c:v>
                </c:pt>
                <c:pt idx="4">
                  <c:v>29.3</c:v>
                </c:pt>
              </c:numCache>
            </c:numRef>
          </c:val>
        </c:ser>
        <c:ser>
          <c:idx val="4"/>
          <c:order val="4"/>
          <c:tx>
            <c:strRef>
              <c:f>Sheet1!$F$1</c:f>
              <c:strCache>
                <c:ptCount val="1"/>
                <c:pt idx="0">
                  <c:v>Pil 3</c:v>
                </c:pt>
              </c:strCache>
            </c:strRef>
          </c:tx>
          <c:spPr>
            <a:solidFill>
              <a:srgbClr val="355216"/>
            </a:solidFill>
            <a:ln>
              <a:noFill/>
            </a:ln>
            <a:effectLst/>
          </c:spPr>
          <c:invertIfNegative val="0"/>
          <c:cat>
            <c:strRef>
              <c:f>Sheet1!$A$2:$A$6</c:f>
              <c:strCache>
                <c:ptCount val="5"/>
                <c:pt idx="0">
                  <c:v>5 uger</c:v>
                </c:pt>
                <c:pt idx="1">
                  <c:v>7 uger</c:v>
                </c:pt>
                <c:pt idx="2">
                  <c:v>9 uger</c:v>
                </c:pt>
                <c:pt idx="3">
                  <c:v>11 uger</c:v>
                </c:pt>
                <c:pt idx="4">
                  <c:v>13 uger</c:v>
                </c:pt>
              </c:strCache>
            </c:strRef>
          </c:cat>
          <c:val>
            <c:numRef>
              <c:f>Sheet1!$F$2:$F$6</c:f>
              <c:numCache>
                <c:formatCode>General</c:formatCode>
                <c:ptCount val="5"/>
                <c:pt idx="0">
                  <c:v>3.3</c:v>
                </c:pt>
                <c:pt idx="1">
                  <c:v>4.0999999999999996</c:v>
                </c:pt>
                <c:pt idx="2">
                  <c:v>5.2</c:v>
                </c:pt>
                <c:pt idx="3">
                  <c:v>12.8</c:v>
                </c:pt>
                <c:pt idx="4">
                  <c:v>20.7</c:v>
                </c:pt>
              </c:numCache>
            </c:numRef>
          </c:val>
        </c:ser>
        <c:dLbls>
          <c:showLegendKey val="0"/>
          <c:showVal val="0"/>
          <c:showCatName val="0"/>
          <c:showSerName val="0"/>
          <c:showPercent val="0"/>
          <c:showBubbleSize val="0"/>
        </c:dLbls>
        <c:gapWidth val="150"/>
        <c:overlap val="100"/>
        <c:axId val="342137040"/>
        <c:axId val="429132432"/>
      </c:barChart>
      <c:catAx>
        <c:axId val="3421370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429132432"/>
        <c:crosses val="autoZero"/>
        <c:auto val="1"/>
        <c:lblAlgn val="ctr"/>
        <c:lblOffset val="100"/>
        <c:noMultiLvlLbl val="0"/>
      </c:catAx>
      <c:valAx>
        <c:axId val="429132432"/>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da-DK" sz="1800" b="1" dirty="0" smtClean="0">
                    <a:solidFill>
                      <a:schemeClr val="tx1"/>
                    </a:solidFill>
                  </a:rPr>
                  <a:t>Andel ud, % af alle kyllinger</a:t>
                </a:r>
                <a:endParaRPr lang="da-DK" sz="18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a-DK"/>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crossAx val="342137040"/>
        <c:crosses val="autoZero"/>
        <c:crossBetween val="between"/>
      </c:valAx>
      <c:spPr>
        <a:noFill/>
        <a:ln>
          <a:noFill/>
        </a:ln>
        <a:effectLst/>
      </c:spPr>
    </c:plotArea>
    <c:legend>
      <c:legendPos val="b"/>
      <c:layout>
        <c:manualLayout>
          <c:xMode val="edge"/>
          <c:yMode val="edge"/>
          <c:x val="1.9973109158169137E-2"/>
          <c:y val="0.86932672741749972"/>
          <c:w val="0.94164648672552542"/>
          <c:h val="0.1138193399982305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1</a:t>
            </a:fld>
            <a:endParaRPr lang="en-GB" dirty="0"/>
          </a:p>
        </p:txBody>
      </p:sp>
    </p:spTree>
    <p:extLst>
      <p:ext uri="{BB962C8B-B14F-4D97-AF65-F5344CB8AC3E}">
        <p14:creationId xmlns:p14="http://schemas.microsoft.com/office/powerpoint/2010/main" val="360357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10</a:t>
            </a:fld>
            <a:endParaRPr lang="en-GB" dirty="0"/>
          </a:p>
        </p:txBody>
      </p:sp>
    </p:spTree>
    <p:extLst>
      <p:ext uri="{BB962C8B-B14F-4D97-AF65-F5344CB8AC3E}">
        <p14:creationId xmlns:p14="http://schemas.microsoft.com/office/powerpoint/2010/main" val="33511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11</a:t>
            </a:fld>
            <a:endParaRPr lang="en-GB" dirty="0"/>
          </a:p>
        </p:txBody>
      </p:sp>
    </p:spTree>
    <p:extLst>
      <p:ext uri="{BB962C8B-B14F-4D97-AF65-F5344CB8AC3E}">
        <p14:creationId xmlns:p14="http://schemas.microsoft.com/office/powerpoint/2010/main" val="78925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12</a:t>
            </a:fld>
            <a:endParaRPr lang="en-GB" dirty="0"/>
          </a:p>
        </p:txBody>
      </p:sp>
    </p:spTree>
    <p:extLst>
      <p:ext uri="{BB962C8B-B14F-4D97-AF65-F5344CB8AC3E}">
        <p14:creationId xmlns:p14="http://schemas.microsoft.com/office/powerpoint/2010/main" val="351051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13</a:t>
            </a:fld>
            <a:endParaRPr lang="en-GB" dirty="0"/>
          </a:p>
        </p:txBody>
      </p:sp>
    </p:spTree>
    <p:extLst>
      <p:ext uri="{BB962C8B-B14F-4D97-AF65-F5344CB8AC3E}">
        <p14:creationId xmlns:p14="http://schemas.microsoft.com/office/powerpoint/2010/main" val="313124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Kyllinger</a:t>
            </a:r>
            <a:r>
              <a:rPr lang="da-DK" baseline="0" dirty="0" smtClean="0"/>
              <a:t> skal have adgang til udeareal (</a:t>
            </a:r>
            <a:r>
              <a:rPr lang="da-DK" baseline="0" dirty="0" err="1" smtClean="0"/>
              <a:t>evt</a:t>
            </a:r>
            <a:r>
              <a:rPr lang="da-DK" baseline="0" dirty="0" smtClean="0"/>
              <a:t> hvad kravene er). Det er derfor vigtigt at indrette udearealerne så kyllingerne vil trække ud på arealerne.  Kyllingerne skal gerne kunne finde foder derude, da dyrene skal have adgang til grovfoder, mindske eller forhindre problemer med trædepuder.</a:t>
            </a:r>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2</a:t>
            </a:fld>
            <a:endParaRPr lang="en-GB" dirty="0"/>
          </a:p>
        </p:txBody>
      </p:sp>
    </p:spTree>
    <p:extLst>
      <p:ext uri="{BB962C8B-B14F-4D97-AF65-F5344CB8AC3E}">
        <p14:creationId xmlns:p14="http://schemas.microsoft.com/office/powerpoint/2010/main" val="317063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smtClean="0"/>
              <a:t>I 2015 </a:t>
            </a:r>
            <a:r>
              <a:rPr lang="en-GB" dirty="0" err="1" smtClean="0"/>
              <a:t>blev</a:t>
            </a:r>
            <a:r>
              <a:rPr lang="en-GB" dirty="0" smtClean="0"/>
              <a:t> der </a:t>
            </a:r>
            <a:r>
              <a:rPr lang="en-GB" dirty="0" err="1" smtClean="0"/>
              <a:t>lavet</a:t>
            </a:r>
            <a:r>
              <a:rPr lang="en-GB" baseline="0" dirty="0" smtClean="0"/>
              <a:t> et </a:t>
            </a:r>
            <a:r>
              <a:rPr lang="en-GB" baseline="0" dirty="0" err="1" smtClean="0"/>
              <a:t>forsøg</a:t>
            </a:r>
            <a:r>
              <a:rPr lang="en-GB" baseline="0" dirty="0" smtClean="0"/>
              <a:t> </a:t>
            </a:r>
            <a:r>
              <a:rPr lang="en-GB" baseline="0" dirty="0" err="1" smtClean="0"/>
              <a:t>på</a:t>
            </a:r>
            <a:r>
              <a:rPr lang="en-GB" baseline="0" dirty="0" smtClean="0"/>
              <a:t> </a:t>
            </a:r>
            <a:r>
              <a:rPr lang="en-GB" baseline="0" dirty="0" err="1" smtClean="0"/>
              <a:t>Gothenborg</a:t>
            </a:r>
            <a:r>
              <a:rPr lang="en-GB" baseline="0" dirty="0" smtClean="0"/>
              <a:t> </a:t>
            </a:r>
            <a:r>
              <a:rPr lang="en-GB" baseline="0" dirty="0" err="1" smtClean="0"/>
              <a:t>ved</a:t>
            </a:r>
            <a:r>
              <a:rPr lang="en-GB" baseline="0" dirty="0" smtClean="0"/>
              <a:t> Them. Vi </a:t>
            </a:r>
            <a:r>
              <a:rPr lang="en-GB" baseline="0" dirty="0" err="1" smtClean="0"/>
              <a:t>havde</a:t>
            </a:r>
            <a:r>
              <a:rPr lang="en-GB" baseline="0" dirty="0" smtClean="0"/>
              <a:t> to </a:t>
            </a:r>
            <a:r>
              <a:rPr lang="en-GB" baseline="0" dirty="0" err="1" smtClean="0"/>
              <a:t>forsøgsarealer</a:t>
            </a:r>
            <a:r>
              <a:rPr lang="en-GB" baseline="0" dirty="0" smtClean="0"/>
              <a:t> med </a:t>
            </a:r>
            <a:r>
              <a:rPr lang="en-GB" baseline="0" dirty="0" err="1" smtClean="0"/>
              <a:t>og</a:t>
            </a:r>
            <a:r>
              <a:rPr lang="en-GB" baseline="0" dirty="0" smtClean="0"/>
              <a:t> </a:t>
            </a:r>
            <a:r>
              <a:rPr lang="en-GB" baseline="0" dirty="0" err="1" smtClean="0"/>
              <a:t>uden</a:t>
            </a:r>
            <a:r>
              <a:rPr lang="en-GB" baseline="0" dirty="0" smtClean="0"/>
              <a:t> </a:t>
            </a:r>
            <a:r>
              <a:rPr lang="en-GB" baseline="0" dirty="0" err="1" smtClean="0"/>
              <a:t>adgang</a:t>
            </a:r>
            <a:r>
              <a:rPr lang="en-GB" baseline="0" dirty="0" smtClean="0"/>
              <a:t> </a:t>
            </a:r>
            <a:r>
              <a:rPr lang="en-GB" baseline="0" dirty="0" err="1" smtClean="0"/>
              <a:t>til</a:t>
            </a:r>
            <a:r>
              <a:rPr lang="en-GB" baseline="0" dirty="0" smtClean="0"/>
              <a:t> </a:t>
            </a:r>
            <a:r>
              <a:rPr lang="en-GB" baseline="0" dirty="0" err="1" smtClean="0"/>
              <a:t>skov</a:t>
            </a:r>
            <a:endParaRPr lang="en-GB" baseline="0" dirty="0" smtClean="0"/>
          </a:p>
          <a:p>
            <a:r>
              <a:rPr lang="en-GB" baseline="0" dirty="0" err="1" smtClean="0"/>
              <a:t>Forsøgsarealet</a:t>
            </a:r>
            <a:r>
              <a:rPr lang="en-GB" baseline="0" dirty="0" smtClean="0"/>
              <a:t> </a:t>
            </a:r>
            <a:r>
              <a:rPr lang="en-GB" baseline="0" dirty="0" err="1" smtClean="0"/>
              <a:t>skov</a:t>
            </a:r>
            <a:r>
              <a:rPr lang="en-GB" baseline="0" dirty="0" smtClean="0"/>
              <a:t>, </a:t>
            </a:r>
            <a:r>
              <a:rPr lang="en-GB" baseline="0" dirty="0" err="1" smtClean="0"/>
              <a:t>bestod</a:t>
            </a:r>
            <a:r>
              <a:rPr lang="en-GB" baseline="0" dirty="0" smtClean="0"/>
              <a:t> </a:t>
            </a:r>
            <a:r>
              <a:rPr lang="en-GB" baseline="0" dirty="0" err="1" smtClean="0"/>
              <a:t>af</a:t>
            </a:r>
            <a:r>
              <a:rPr lang="en-GB" baseline="0" dirty="0" smtClean="0"/>
              <a:t> </a:t>
            </a:r>
            <a:r>
              <a:rPr lang="en-GB" baseline="0" dirty="0" err="1" smtClean="0"/>
              <a:t>en</a:t>
            </a:r>
            <a:r>
              <a:rPr lang="en-GB" baseline="0" dirty="0" smtClean="0"/>
              <a:t> </a:t>
            </a:r>
            <a:r>
              <a:rPr lang="en-GB" baseline="0" dirty="0" err="1" smtClean="0"/>
              <a:t>stor</a:t>
            </a:r>
            <a:r>
              <a:rPr lang="en-GB" baseline="0" dirty="0" smtClean="0"/>
              <a:t> mark </a:t>
            </a:r>
            <a:r>
              <a:rPr lang="en-GB" baseline="0" dirty="0" err="1" smtClean="0"/>
              <a:t>tilsået</a:t>
            </a:r>
            <a:r>
              <a:rPr lang="en-GB" baseline="0" dirty="0" smtClean="0"/>
              <a:t> med </a:t>
            </a:r>
            <a:r>
              <a:rPr lang="en-GB" baseline="0" dirty="0" err="1" smtClean="0"/>
              <a:t>en</a:t>
            </a:r>
            <a:r>
              <a:rPr lang="en-GB" baseline="0" dirty="0" smtClean="0"/>
              <a:t> </a:t>
            </a:r>
            <a:r>
              <a:rPr lang="en-GB" baseline="0" dirty="0" err="1" smtClean="0"/>
              <a:t>kløvergræsblanding</a:t>
            </a:r>
            <a:r>
              <a:rPr lang="en-GB" baseline="0" dirty="0" smtClean="0"/>
              <a:t>. Der </a:t>
            </a:r>
            <a:r>
              <a:rPr lang="en-GB" baseline="0" dirty="0" err="1" smtClean="0"/>
              <a:t>blev</a:t>
            </a:r>
            <a:r>
              <a:rPr lang="en-GB" baseline="0" dirty="0" smtClean="0"/>
              <a:t> </a:t>
            </a:r>
            <a:r>
              <a:rPr lang="en-GB" baseline="0" dirty="0" err="1" smtClean="0"/>
              <a:t>indsat</a:t>
            </a:r>
            <a:r>
              <a:rPr lang="en-GB" baseline="0" dirty="0" smtClean="0"/>
              <a:t> </a:t>
            </a:r>
            <a:r>
              <a:rPr lang="en-GB" baseline="0" dirty="0" err="1" smtClean="0"/>
              <a:t>kyllinger</a:t>
            </a:r>
            <a:r>
              <a:rPr lang="en-GB" baseline="0" dirty="0" smtClean="0"/>
              <a:t> </a:t>
            </a:r>
            <a:r>
              <a:rPr lang="en-GB" baseline="0" dirty="0" err="1" smtClean="0"/>
              <a:t>i</a:t>
            </a:r>
            <a:r>
              <a:rPr lang="en-GB" baseline="0" dirty="0" smtClean="0"/>
              <a:t> to </a:t>
            </a:r>
            <a:r>
              <a:rPr lang="en-GB" baseline="0" dirty="0" err="1" smtClean="0"/>
              <a:t>huse</a:t>
            </a:r>
            <a:r>
              <a:rPr lang="en-GB" baseline="0" dirty="0" smtClean="0"/>
              <a:t>, </a:t>
            </a:r>
            <a:r>
              <a:rPr lang="en-GB" baseline="0" dirty="0" err="1" smtClean="0"/>
              <a:t>som</a:t>
            </a:r>
            <a:r>
              <a:rPr lang="en-GB" baseline="0" dirty="0" smtClean="0"/>
              <a:t> </a:t>
            </a:r>
            <a:r>
              <a:rPr lang="en-GB" baseline="0" dirty="0" err="1" smtClean="0"/>
              <a:t>vist</a:t>
            </a:r>
            <a:r>
              <a:rPr lang="en-GB" baseline="0" dirty="0" smtClean="0"/>
              <a:t> </a:t>
            </a:r>
            <a:r>
              <a:rPr lang="en-GB" baseline="0" dirty="0" err="1" smtClean="0"/>
              <a:t>på</a:t>
            </a:r>
            <a:r>
              <a:rPr lang="en-GB" baseline="0" dirty="0" smtClean="0"/>
              <a:t> </a:t>
            </a:r>
            <a:r>
              <a:rPr lang="en-GB" baseline="0" dirty="0" err="1" smtClean="0"/>
              <a:t>luftfotoet</a:t>
            </a:r>
            <a:r>
              <a:rPr lang="en-GB" baseline="0" dirty="0" smtClean="0"/>
              <a:t> (800 </a:t>
            </a:r>
            <a:r>
              <a:rPr lang="en-GB" baseline="0" dirty="0" err="1" smtClean="0"/>
              <a:t>stk</a:t>
            </a:r>
            <a:r>
              <a:rPr lang="en-GB" baseline="0" dirty="0" smtClean="0"/>
              <a:t> </a:t>
            </a:r>
            <a:r>
              <a:rPr lang="en-GB" baseline="0" dirty="0" err="1" smtClean="0"/>
              <a:t>i</a:t>
            </a:r>
            <a:r>
              <a:rPr lang="en-GB" baseline="0" dirty="0" smtClean="0"/>
              <a:t> </a:t>
            </a:r>
            <a:r>
              <a:rPr lang="en-GB" baseline="0" dirty="0" err="1" smtClean="0"/>
              <a:t>hver</a:t>
            </a:r>
            <a:r>
              <a:rPr lang="en-GB" baseline="0" dirty="0" smtClean="0"/>
              <a:t> I </a:t>
            </a:r>
            <a:r>
              <a:rPr lang="en-GB" baseline="0" dirty="0" err="1" smtClean="0"/>
              <a:t>slutningen</a:t>
            </a:r>
            <a:r>
              <a:rPr lang="en-GB" baseline="0" dirty="0" smtClean="0"/>
              <a:t> </a:t>
            </a:r>
            <a:r>
              <a:rPr lang="en-GB" baseline="0" dirty="0" err="1" smtClean="0"/>
              <a:t>af</a:t>
            </a:r>
            <a:r>
              <a:rPr lang="en-GB" baseline="0" dirty="0" smtClean="0"/>
              <a:t> </a:t>
            </a:r>
            <a:r>
              <a:rPr lang="en-GB" baseline="0" dirty="0" err="1" smtClean="0"/>
              <a:t>maj</a:t>
            </a:r>
            <a:r>
              <a:rPr lang="en-GB" baseline="0" dirty="0" smtClean="0"/>
              <a:t> </a:t>
            </a:r>
            <a:r>
              <a:rPr lang="en-GB" baseline="0" dirty="0" err="1" smtClean="0"/>
              <a:t>måned</a:t>
            </a:r>
            <a:r>
              <a:rPr lang="en-GB" baseline="0" dirty="0" smtClean="0"/>
              <a:t>). Der </a:t>
            </a:r>
            <a:r>
              <a:rPr lang="en-GB" baseline="0" dirty="0" err="1" smtClean="0"/>
              <a:t>blev</a:t>
            </a:r>
            <a:r>
              <a:rPr lang="en-GB" baseline="0" dirty="0" smtClean="0"/>
              <a:t> </a:t>
            </a:r>
            <a:r>
              <a:rPr lang="en-GB" baseline="0" dirty="0" err="1" smtClean="0"/>
              <a:t>på</a:t>
            </a:r>
            <a:r>
              <a:rPr lang="en-GB" baseline="0" dirty="0" smtClean="0"/>
              <a:t> </a:t>
            </a:r>
            <a:r>
              <a:rPr lang="en-GB" baseline="0" dirty="0" err="1" smtClean="0"/>
              <a:t>hver</a:t>
            </a:r>
            <a:r>
              <a:rPr lang="en-GB" baseline="0" dirty="0" smtClean="0"/>
              <a:t> </a:t>
            </a:r>
            <a:r>
              <a:rPr lang="en-GB" baseline="0" dirty="0" err="1" smtClean="0"/>
              <a:t>af</a:t>
            </a:r>
            <a:r>
              <a:rPr lang="en-GB" baseline="0" dirty="0" smtClean="0"/>
              <a:t> de to </a:t>
            </a:r>
            <a:r>
              <a:rPr lang="en-GB" baseline="0" dirty="0" err="1" smtClean="0"/>
              <a:t>forsøgsparaceller</a:t>
            </a:r>
            <a:r>
              <a:rPr lang="en-GB" baseline="0" dirty="0" smtClean="0"/>
              <a:t> </a:t>
            </a:r>
            <a:r>
              <a:rPr lang="en-GB" baseline="0" dirty="0" err="1" smtClean="0"/>
              <a:t>placeret</a:t>
            </a:r>
            <a:r>
              <a:rPr lang="en-GB" baseline="0" dirty="0" smtClean="0"/>
              <a:t> </a:t>
            </a:r>
            <a:r>
              <a:rPr lang="en-GB" baseline="0" dirty="0" err="1" smtClean="0"/>
              <a:t>en</a:t>
            </a:r>
            <a:r>
              <a:rPr lang="en-GB" baseline="0" dirty="0" smtClean="0"/>
              <a:t> </a:t>
            </a:r>
            <a:r>
              <a:rPr lang="en-GB" baseline="0" dirty="0" err="1" smtClean="0"/>
              <a:t>hal</a:t>
            </a:r>
            <a:r>
              <a:rPr lang="en-GB" baseline="0" dirty="0" smtClean="0"/>
              <a:t> med </a:t>
            </a:r>
            <a:r>
              <a:rPr lang="en-GB" baseline="0" dirty="0" err="1" smtClean="0"/>
              <a:t>adgang</a:t>
            </a:r>
            <a:r>
              <a:rPr lang="en-GB" baseline="0" dirty="0" smtClean="0"/>
              <a:t> </a:t>
            </a:r>
            <a:r>
              <a:rPr lang="en-GB" baseline="0" dirty="0" err="1" smtClean="0"/>
              <a:t>til</a:t>
            </a:r>
            <a:r>
              <a:rPr lang="en-GB" baseline="0" dirty="0" smtClean="0"/>
              <a:t> </a:t>
            </a:r>
            <a:r>
              <a:rPr lang="en-GB" baseline="0" dirty="0" err="1" smtClean="0"/>
              <a:t>foder</a:t>
            </a:r>
            <a:r>
              <a:rPr lang="en-GB" baseline="0" dirty="0" smtClean="0"/>
              <a:t> </a:t>
            </a:r>
            <a:r>
              <a:rPr lang="en-GB" baseline="0" dirty="0" err="1" smtClean="0"/>
              <a:t>og</a:t>
            </a:r>
            <a:r>
              <a:rPr lang="en-GB" baseline="0" dirty="0" smtClean="0"/>
              <a:t> </a:t>
            </a:r>
            <a:r>
              <a:rPr lang="en-GB" baseline="0" dirty="0" err="1" smtClean="0"/>
              <a:t>vand</a:t>
            </a:r>
            <a:r>
              <a:rPr lang="en-GB" baseline="0" dirty="0" smtClean="0"/>
              <a:t>. </a:t>
            </a:r>
            <a:r>
              <a:rPr lang="en-GB" baseline="0" dirty="0" err="1" smtClean="0"/>
              <a:t>Billede</a:t>
            </a:r>
            <a:r>
              <a:rPr lang="en-GB" baseline="0" dirty="0" smtClean="0"/>
              <a:t> </a:t>
            </a:r>
            <a:r>
              <a:rPr lang="en-GB" baseline="0" dirty="0" err="1" smtClean="0"/>
              <a:t>er</a:t>
            </a:r>
            <a:r>
              <a:rPr lang="en-GB" baseline="0" dirty="0" smtClean="0"/>
              <a:t> </a:t>
            </a:r>
            <a:r>
              <a:rPr lang="en-GB" baseline="0" dirty="0" err="1" smtClean="0"/>
              <a:t>taget</a:t>
            </a:r>
            <a:r>
              <a:rPr lang="en-GB" baseline="0" dirty="0" smtClean="0"/>
              <a:t> </a:t>
            </a:r>
            <a:r>
              <a:rPr lang="en-GB" baseline="0" dirty="0" err="1" smtClean="0"/>
              <a:t>hvor</a:t>
            </a:r>
            <a:r>
              <a:rPr lang="en-GB" baseline="0" dirty="0" smtClean="0"/>
              <a:t> den </a:t>
            </a:r>
            <a:r>
              <a:rPr lang="en-GB" baseline="0" dirty="0" err="1" smtClean="0"/>
              <a:t>rød</a:t>
            </a:r>
            <a:r>
              <a:rPr lang="en-GB" baseline="0" dirty="0" smtClean="0"/>
              <a:t> </a:t>
            </a:r>
            <a:r>
              <a:rPr lang="en-GB" baseline="0" dirty="0" err="1" smtClean="0"/>
              <a:t>prik</a:t>
            </a:r>
            <a:r>
              <a:rPr lang="en-GB" baseline="0" dirty="0" smtClean="0"/>
              <a:t> </a:t>
            </a:r>
            <a:r>
              <a:rPr lang="en-GB" baseline="0" dirty="0" err="1" smtClean="0"/>
              <a:t>er</a:t>
            </a:r>
            <a:r>
              <a:rPr lang="en-GB" baseline="0" dirty="0" smtClean="0"/>
              <a:t> </a:t>
            </a:r>
            <a:r>
              <a:rPr lang="en-GB" baseline="0" dirty="0" err="1" smtClean="0"/>
              <a:t>vist</a:t>
            </a:r>
            <a:r>
              <a:rPr lang="en-GB" baseline="0" dirty="0" smtClean="0"/>
              <a:t> </a:t>
            </a:r>
            <a:r>
              <a:rPr lang="en-GB" baseline="0" dirty="0" err="1" smtClean="0"/>
              <a:t>på</a:t>
            </a:r>
            <a:r>
              <a:rPr lang="en-GB" baseline="0" dirty="0" smtClean="0"/>
              <a:t> </a:t>
            </a:r>
            <a:r>
              <a:rPr lang="en-GB" baseline="0" dirty="0" err="1" smtClean="0"/>
              <a:t>kortet</a:t>
            </a:r>
            <a:r>
              <a:rPr lang="en-GB" baseline="0" dirty="0" smtClean="0"/>
              <a:t> </a:t>
            </a:r>
            <a:r>
              <a:rPr lang="en-GB" baseline="0" dirty="0" err="1" smtClean="0"/>
              <a:t>og</a:t>
            </a:r>
            <a:r>
              <a:rPr lang="en-GB" baseline="0" dirty="0" smtClean="0"/>
              <a:t> man </a:t>
            </a:r>
            <a:r>
              <a:rPr lang="en-GB" baseline="0" dirty="0" err="1" smtClean="0"/>
              <a:t>kan</a:t>
            </a:r>
            <a:r>
              <a:rPr lang="en-GB" baseline="0" dirty="0" smtClean="0"/>
              <a:t> se de to </a:t>
            </a:r>
            <a:r>
              <a:rPr lang="en-GB" baseline="0" dirty="0" err="1" smtClean="0"/>
              <a:t>kyllingehuse</a:t>
            </a:r>
            <a:r>
              <a:rPr lang="en-GB" baseline="0" dirty="0" smtClean="0"/>
              <a:t> </a:t>
            </a:r>
            <a:r>
              <a:rPr lang="en-GB" baseline="0" dirty="0" err="1" smtClean="0"/>
              <a:t>og</a:t>
            </a:r>
            <a:r>
              <a:rPr lang="en-GB" baseline="0" dirty="0" smtClean="0"/>
              <a:t> </a:t>
            </a:r>
            <a:r>
              <a:rPr lang="en-GB" baseline="0" dirty="0" err="1" smtClean="0"/>
              <a:t>hallerne</a:t>
            </a:r>
            <a:r>
              <a:rPr lang="en-GB" baseline="0" dirty="0" smtClean="0"/>
              <a:t>. </a:t>
            </a:r>
          </a:p>
          <a:p>
            <a:r>
              <a:rPr lang="en-GB" baseline="0" dirty="0" err="1" smtClean="0"/>
              <a:t>Kyllingerne</a:t>
            </a:r>
            <a:r>
              <a:rPr lang="en-GB" baseline="0" dirty="0" smtClean="0"/>
              <a:t> med </a:t>
            </a:r>
            <a:r>
              <a:rPr lang="en-GB" baseline="0" dirty="0" err="1" smtClean="0"/>
              <a:t>adgang</a:t>
            </a:r>
            <a:r>
              <a:rPr lang="en-GB" baseline="0" dirty="0" smtClean="0"/>
              <a:t> </a:t>
            </a:r>
            <a:r>
              <a:rPr lang="en-GB" baseline="0" dirty="0" err="1" smtClean="0"/>
              <a:t>til</a:t>
            </a:r>
            <a:r>
              <a:rPr lang="en-GB" baseline="0" dirty="0" smtClean="0"/>
              <a:t> </a:t>
            </a:r>
            <a:r>
              <a:rPr lang="en-GB" baseline="0" dirty="0" err="1" smtClean="0"/>
              <a:t>skov</a:t>
            </a:r>
            <a:r>
              <a:rPr lang="en-GB" baseline="0" dirty="0" smtClean="0"/>
              <a:t>. De </a:t>
            </a:r>
            <a:r>
              <a:rPr lang="en-GB" baseline="0" dirty="0" err="1" smtClean="0"/>
              <a:t>havde</a:t>
            </a:r>
            <a:r>
              <a:rPr lang="en-GB" baseline="0" dirty="0" smtClean="0"/>
              <a:t> </a:t>
            </a:r>
            <a:r>
              <a:rPr lang="en-GB" baseline="0" dirty="0" err="1" smtClean="0"/>
              <a:t>adgang</a:t>
            </a:r>
            <a:r>
              <a:rPr lang="en-GB" baseline="0" dirty="0" smtClean="0"/>
              <a:t> </a:t>
            </a:r>
            <a:r>
              <a:rPr lang="en-GB" baseline="0" dirty="0" err="1" smtClean="0"/>
              <a:t>til</a:t>
            </a:r>
            <a:r>
              <a:rPr lang="en-GB" baseline="0" dirty="0" smtClean="0"/>
              <a:t> 10 meter 6 </a:t>
            </a:r>
            <a:r>
              <a:rPr lang="en-GB" baseline="0" dirty="0" err="1" smtClean="0"/>
              <a:t>rækket</a:t>
            </a:r>
            <a:r>
              <a:rPr lang="en-GB" baseline="0" dirty="0" smtClean="0"/>
              <a:t> </a:t>
            </a:r>
            <a:r>
              <a:rPr lang="en-GB" baseline="0" dirty="0" err="1" smtClean="0"/>
              <a:t>læhegn</a:t>
            </a:r>
            <a:r>
              <a:rPr lang="en-GB" baseline="0" dirty="0" smtClean="0"/>
              <a:t> </a:t>
            </a:r>
            <a:r>
              <a:rPr lang="en-GB" baseline="0" dirty="0" err="1" smtClean="0"/>
              <a:t>på</a:t>
            </a:r>
            <a:r>
              <a:rPr lang="en-GB" baseline="0" dirty="0" smtClean="0"/>
              <a:t> den </a:t>
            </a:r>
            <a:r>
              <a:rPr lang="en-GB" baseline="0" dirty="0" err="1" smtClean="0"/>
              <a:t>ene</a:t>
            </a:r>
            <a:r>
              <a:rPr lang="en-GB" baseline="0" dirty="0" smtClean="0"/>
              <a:t> side </a:t>
            </a:r>
            <a:r>
              <a:rPr lang="en-GB" baseline="0" dirty="0" err="1" smtClean="0"/>
              <a:t>af</a:t>
            </a:r>
            <a:r>
              <a:rPr lang="en-GB" baseline="0" dirty="0" smtClean="0"/>
              <a:t> </a:t>
            </a:r>
            <a:r>
              <a:rPr lang="en-GB" baseline="0" dirty="0" err="1" smtClean="0"/>
              <a:t>huset</a:t>
            </a:r>
            <a:r>
              <a:rPr lang="en-GB" baseline="0" dirty="0" smtClean="0"/>
              <a:t> </a:t>
            </a:r>
            <a:r>
              <a:rPr lang="en-GB" baseline="0" dirty="0" err="1" smtClean="0"/>
              <a:t>og</a:t>
            </a:r>
            <a:r>
              <a:rPr lang="en-GB" baseline="0" dirty="0" smtClean="0"/>
              <a:t> et </a:t>
            </a:r>
            <a:r>
              <a:rPr lang="en-GB" baseline="0" dirty="0" err="1" smtClean="0"/>
              <a:t>markareal</a:t>
            </a:r>
            <a:r>
              <a:rPr lang="en-GB" baseline="0" dirty="0" smtClean="0"/>
              <a:t> </a:t>
            </a:r>
            <a:r>
              <a:rPr lang="en-GB" baseline="0" dirty="0" err="1" smtClean="0"/>
              <a:t>på</a:t>
            </a:r>
            <a:r>
              <a:rPr lang="en-GB" baseline="0" dirty="0" smtClean="0"/>
              <a:t> den </a:t>
            </a:r>
            <a:r>
              <a:rPr lang="en-GB" baseline="0" dirty="0" err="1" smtClean="0"/>
              <a:t>anden</a:t>
            </a:r>
            <a:r>
              <a:rPr lang="en-GB" baseline="0" dirty="0" smtClean="0"/>
              <a:t> side. </a:t>
            </a:r>
            <a:r>
              <a:rPr lang="en-GB" baseline="0" dirty="0" err="1" smtClean="0"/>
              <a:t>Huset</a:t>
            </a:r>
            <a:r>
              <a:rPr lang="en-GB" baseline="0" dirty="0" smtClean="0"/>
              <a:t> </a:t>
            </a:r>
            <a:r>
              <a:rPr lang="en-GB" baseline="0" dirty="0" err="1" smtClean="0"/>
              <a:t>var</a:t>
            </a:r>
            <a:r>
              <a:rPr lang="en-GB" baseline="0" dirty="0" smtClean="0"/>
              <a:t> </a:t>
            </a:r>
            <a:r>
              <a:rPr lang="en-GB" baseline="0" dirty="0" err="1" smtClean="0"/>
              <a:t>placeret</a:t>
            </a:r>
            <a:r>
              <a:rPr lang="en-GB" baseline="0" dirty="0" smtClean="0"/>
              <a:t> 5-6 meter </a:t>
            </a:r>
            <a:r>
              <a:rPr lang="en-GB" baseline="0" dirty="0" err="1" smtClean="0"/>
              <a:t>fra</a:t>
            </a:r>
            <a:r>
              <a:rPr lang="en-GB" baseline="0" dirty="0" smtClean="0"/>
              <a:t> </a:t>
            </a:r>
            <a:r>
              <a:rPr lang="en-GB" baseline="0" dirty="0" err="1" smtClean="0"/>
              <a:t>beplantningen</a:t>
            </a:r>
            <a:r>
              <a:rPr lang="en-GB" baseline="0" dirty="0" smtClean="0"/>
              <a:t>. </a:t>
            </a:r>
            <a:r>
              <a:rPr lang="en-GB" baseline="0" dirty="0" err="1" smtClean="0"/>
              <a:t>Beplantningen</a:t>
            </a:r>
            <a:r>
              <a:rPr lang="en-GB" baseline="0" dirty="0" smtClean="0"/>
              <a:t> </a:t>
            </a:r>
            <a:r>
              <a:rPr lang="en-GB" baseline="0" dirty="0" err="1" smtClean="0"/>
              <a:t>bestod</a:t>
            </a:r>
            <a:r>
              <a:rPr lang="en-GB" baseline="0" dirty="0" smtClean="0"/>
              <a:t> </a:t>
            </a:r>
            <a:r>
              <a:rPr lang="en-GB" baseline="0" dirty="0" err="1" smtClean="0"/>
              <a:t>af</a:t>
            </a:r>
            <a:r>
              <a:rPr lang="en-GB" baseline="0" dirty="0" smtClean="0"/>
              <a:t> </a:t>
            </a:r>
            <a:r>
              <a:rPr lang="en-GB" baseline="0" dirty="0" err="1" smtClean="0"/>
              <a:t>forskellige</a:t>
            </a:r>
            <a:r>
              <a:rPr lang="en-GB" baseline="0" dirty="0" smtClean="0"/>
              <a:t> </a:t>
            </a:r>
            <a:r>
              <a:rPr lang="en-GB" baseline="0" dirty="0" err="1" smtClean="0"/>
              <a:t>træer</a:t>
            </a:r>
            <a:r>
              <a:rPr lang="en-GB" baseline="0" dirty="0" smtClean="0"/>
              <a:t> </a:t>
            </a:r>
            <a:r>
              <a:rPr lang="en-GB" baseline="0" dirty="0" err="1" smtClean="0"/>
              <a:t>og</a:t>
            </a:r>
            <a:r>
              <a:rPr lang="en-GB" baseline="0" dirty="0" smtClean="0"/>
              <a:t> </a:t>
            </a:r>
            <a:r>
              <a:rPr lang="en-GB" baseline="0" dirty="0" err="1" smtClean="0"/>
              <a:t>buske</a:t>
            </a:r>
            <a:r>
              <a:rPr lang="en-GB" baseline="0" dirty="0" smtClean="0"/>
              <a:t> </a:t>
            </a:r>
            <a:r>
              <a:rPr lang="en-GB" baseline="0" dirty="0" err="1" smtClean="0"/>
              <a:t>i</a:t>
            </a:r>
            <a:r>
              <a:rPr lang="en-GB" baseline="0" dirty="0" smtClean="0"/>
              <a:t> </a:t>
            </a:r>
            <a:r>
              <a:rPr lang="en-GB" baseline="0" dirty="0" err="1" smtClean="0"/>
              <a:t>foråret</a:t>
            </a:r>
            <a:r>
              <a:rPr lang="en-GB" baseline="0" dirty="0" smtClean="0"/>
              <a:t> </a:t>
            </a:r>
            <a:r>
              <a:rPr lang="en-GB" baseline="0" dirty="0" err="1" smtClean="0"/>
              <a:t>var</a:t>
            </a:r>
            <a:r>
              <a:rPr lang="en-GB" baseline="0" dirty="0" smtClean="0"/>
              <a:t> </a:t>
            </a:r>
            <a:r>
              <a:rPr lang="en-GB" baseline="0" dirty="0" err="1" smtClean="0"/>
              <a:t>arealet</a:t>
            </a:r>
            <a:r>
              <a:rPr lang="en-GB" baseline="0" dirty="0" smtClean="0"/>
              <a:t> </a:t>
            </a:r>
            <a:r>
              <a:rPr lang="en-GB" baseline="0" dirty="0" err="1" smtClean="0"/>
              <a:t>blevet</a:t>
            </a:r>
            <a:r>
              <a:rPr lang="en-GB" baseline="0" dirty="0" smtClean="0"/>
              <a:t> </a:t>
            </a:r>
            <a:r>
              <a:rPr lang="en-GB" baseline="0" dirty="0" err="1" smtClean="0"/>
              <a:t>tyndet</a:t>
            </a:r>
            <a:r>
              <a:rPr lang="en-GB" baseline="0" dirty="0" smtClean="0"/>
              <a:t> for at </a:t>
            </a:r>
            <a:r>
              <a:rPr lang="en-GB" baseline="0" dirty="0" err="1" smtClean="0"/>
              <a:t>sørge</a:t>
            </a:r>
            <a:r>
              <a:rPr lang="en-GB" baseline="0" dirty="0" smtClean="0"/>
              <a:t> for at mere </a:t>
            </a:r>
            <a:r>
              <a:rPr lang="en-GB" baseline="0" dirty="0" err="1" smtClean="0"/>
              <a:t>lys</a:t>
            </a:r>
            <a:r>
              <a:rPr lang="en-GB" baseline="0" dirty="0" smtClean="0"/>
              <a:t> </a:t>
            </a:r>
            <a:r>
              <a:rPr lang="en-GB" baseline="0" dirty="0" err="1" smtClean="0"/>
              <a:t>trængt</a:t>
            </a:r>
            <a:r>
              <a:rPr lang="en-GB" baseline="0" dirty="0" smtClean="0"/>
              <a:t> ned </a:t>
            </a:r>
            <a:r>
              <a:rPr lang="en-GB" baseline="0" dirty="0" err="1" smtClean="0"/>
              <a:t>til</a:t>
            </a:r>
            <a:r>
              <a:rPr lang="en-GB" baseline="0" dirty="0" smtClean="0"/>
              <a:t> </a:t>
            </a:r>
            <a:r>
              <a:rPr lang="en-GB" baseline="0" dirty="0" err="1" smtClean="0"/>
              <a:t>bunden</a:t>
            </a:r>
            <a:r>
              <a:rPr lang="en-GB" baseline="0" dirty="0" smtClean="0"/>
              <a:t>.</a:t>
            </a:r>
            <a:endParaRPr lang="en-GB"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3</a:t>
            </a:fld>
            <a:endParaRPr lang="en-GB" dirty="0"/>
          </a:p>
        </p:txBody>
      </p:sp>
    </p:spTree>
    <p:extLst>
      <p:ext uri="{BB962C8B-B14F-4D97-AF65-F5344CB8AC3E}">
        <p14:creationId xmlns:p14="http://schemas.microsoft.com/office/powerpoint/2010/main" val="243216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På</a:t>
            </a:r>
            <a:r>
              <a:rPr lang="da-DK" baseline="0" dirty="0" smtClean="0"/>
              <a:t> de fire forsøgsparceller. To med kun adgang til mark og to med kun adgang til skov/beplantning blev der tre gange i løbet af forsøgsperioden og 3 gange i løbet af dagen talt kyllinger. Morgen dvs. vi talte mellem 7-9. Da forsøget blev udført i sommerhalvår var det mellem 1 og 2½ timer efter solopgang. Desuden midt på dagen og igen om aften. Solnedgang var 1-2 timere senere end sluttidspunktet for aftenoptællingen. Resultatet viser at andelen af kyllinger med adgang til beplantning var </a:t>
            </a:r>
            <a:r>
              <a:rPr lang="da-DK" baseline="0" dirty="0" err="1" smtClean="0"/>
              <a:t>ca</a:t>
            </a:r>
            <a:r>
              <a:rPr lang="da-DK" baseline="0" dirty="0" smtClean="0"/>
              <a:t> 80% af kyllinger ud. Andelen ser ud til at være lavere om aften. For kyllinger med adgang til skov var resultatet anderledes her var færrest kyllinger ud midt på dagen og flest om aften. Billeder viser kyllinger på markparcellen optalt en dag med solskin. Det er tydeligt at de kyllinger, der var ude lå langs kanten af huset, hvor der skygge eller foran rundbuehallen i skyggen. </a:t>
            </a:r>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4</a:t>
            </a:fld>
            <a:endParaRPr lang="en-GB" dirty="0"/>
          </a:p>
        </p:txBody>
      </p:sp>
    </p:spTree>
    <p:extLst>
      <p:ext uri="{BB962C8B-B14F-4D97-AF65-F5344CB8AC3E}">
        <p14:creationId xmlns:p14="http://schemas.microsoft.com/office/powerpoint/2010/main" val="1152046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Plus nævne at alle observationer er foretaget i tørvejr – vi ved ikke hvordan kyllingerne vil opføre sig på skov og mark i tilfælde af regn.</a:t>
            </a:r>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5</a:t>
            </a:fld>
            <a:endParaRPr lang="en-GB" dirty="0"/>
          </a:p>
        </p:txBody>
      </p:sp>
    </p:spTree>
    <p:extLst>
      <p:ext uri="{BB962C8B-B14F-4D97-AF65-F5344CB8AC3E}">
        <p14:creationId xmlns:p14="http://schemas.microsoft.com/office/powerpoint/2010/main" val="242458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Hvis</a:t>
            </a:r>
            <a:r>
              <a:rPr lang="da-DK" baseline="0" dirty="0" smtClean="0"/>
              <a:t> kigger på hvordan de kyllinger, der var ude på de parceller, der havde adgang til skov var fordelt viser det sig at størstedelen af dem finder på arealet med skov. I middagsvarmen er op mod 100% af de kyllinger der var ude som befinder sig i bevoksningen. De to billeder viser hvad vi typisk så når vi talte kyllinger på de to parceller, hvor kyllingerne havde adgang til skov. Det nederst billede er taget om morgen, hvor vi også finder en del kyllinger i skyggen af huset. Når vi kommer til aften er der færre af kyllingerne der befinder sig i skoven. Dog ses en stigning med alderen.  Vores hypotese er bevoksningen om aften blev for mørk. På bagsiden af bevoksning mod vest var der tæt bøgeskov.</a:t>
            </a:r>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6</a:t>
            </a:fld>
            <a:endParaRPr lang="en-GB" dirty="0"/>
          </a:p>
        </p:txBody>
      </p:sp>
    </p:spTree>
    <p:extLst>
      <p:ext uri="{BB962C8B-B14F-4D97-AF65-F5344CB8AC3E}">
        <p14:creationId xmlns:p14="http://schemas.microsoft.com/office/powerpoint/2010/main" val="434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7</a:t>
            </a:fld>
            <a:endParaRPr lang="en-GB" dirty="0"/>
          </a:p>
        </p:txBody>
      </p:sp>
    </p:spTree>
    <p:extLst>
      <p:ext uri="{BB962C8B-B14F-4D97-AF65-F5344CB8AC3E}">
        <p14:creationId xmlns:p14="http://schemas.microsoft.com/office/powerpoint/2010/main" val="358024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Der blev gennemført mere kontrolleret studier</a:t>
            </a:r>
            <a:r>
              <a:rPr lang="da-DK" baseline="0" dirty="0" smtClean="0"/>
              <a:t> med ens forsøgsopsætning i 2016 i Foulum. Der var 12 ens parceller, hvor der var plantet pil i rækker 2 år tidligere.</a:t>
            </a:r>
            <a:endParaRPr lang="da-DK" dirty="0" smtClean="0"/>
          </a:p>
          <a:p>
            <a:r>
              <a:rPr lang="da-DK" dirty="0" smtClean="0"/>
              <a:t>Arealet var 20</a:t>
            </a:r>
            <a:r>
              <a:rPr lang="da-DK" baseline="0" dirty="0" smtClean="0"/>
              <a:t> * 34,5 meter. Ved start var der indsat 70 kyllinger. I midten var der placeret to hus. Pilerækkerne havde bredde ved jorden på 0,75 meter og der var 4 meter mellem pilerækkerne.</a:t>
            </a:r>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8</a:t>
            </a:fld>
            <a:endParaRPr lang="en-GB" dirty="0"/>
          </a:p>
        </p:txBody>
      </p:sp>
    </p:spTree>
    <p:extLst>
      <p:ext uri="{BB962C8B-B14F-4D97-AF65-F5344CB8AC3E}">
        <p14:creationId xmlns:p14="http://schemas.microsoft.com/office/powerpoint/2010/main" val="1995585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Der en effekt</a:t>
            </a:r>
            <a:r>
              <a:rPr lang="da-DK" baseline="0" dirty="0" smtClean="0"/>
              <a:t> af race så kyllinger scan label kyllinger er mere ude end skovkyllinger. Og effekt af foder hvor kyllinger på F foderet er mere ude end kyllinger på k foderet.</a:t>
            </a:r>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9</a:t>
            </a:fld>
            <a:endParaRPr lang="en-GB" dirty="0"/>
          </a:p>
        </p:txBody>
      </p:sp>
    </p:spTree>
    <p:extLst>
      <p:ext uri="{BB962C8B-B14F-4D97-AF65-F5344CB8AC3E}">
        <p14:creationId xmlns:p14="http://schemas.microsoft.com/office/powerpoint/2010/main" val="65148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Husdyrvidenskab</a:t>
            </a: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30. november 2017</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Akademisk medarbejder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Anne Louise Frydendahl Hellwing</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687444825" name="SecondaryLogo"/>
          <p:cNvPicPr>
            <a:picLocks noChangeAspect="1"/>
          </p:cNvPicPr>
          <p:nvPr/>
        </p:nvPicPr>
        <p:blipFill>
          <a:blip r:embed="rId4">
            <a:extLst/>
          </a:blip>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3" name="Footer Placeholder 2" hidden="1"/>
          <p:cNvSpPr>
            <a:spLocks noGrp="1"/>
          </p:cNvSpPr>
          <p:nvPr>
            <p:ph type="ftr" sz="quarter" idx="11"/>
          </p:nvPr>
        </p:nvSpPr>
        <p:spPr/>
        <p:txBody>
          <a:bodyPr/>
          <a:lstStyle/>
          <a:p>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28-11-2017</a:t>
            </a:fld>
            <a:r>
              <a:rPr lang="da-DK" dirty="0"/>
              <a:t>30-11-2017</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28-11-2017</a:t>
            </a:fld>
            <a:r>
              <a:rPr lang="da-DK" dirty="0"/>
              <a:t>30-11-2017</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28-11-2017</a:t>
            </a:fld>
            <a:r>
              <a:rPr lang="da-DK" dirty="0"/>
              <a:t>30-11-2017</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28-11-2017</a:t>
            </a:fld>
            <a:r>
              <a:rPr lang="da-DK" dirty="0"/>
              <a:t>30-11-2017</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28-11-2017</a:t>
            </a:fld>
            <a:r>
              <a:rPr lang="da-DK" dirty="0"/>
              <a:t>30-11-2017</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28-11-2017</a:t>
            </a:fld>
            <a:r>
              <a:rPr lang="da-DK" dirty="0"/>
              <a:t>30-11-2017</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dirty="0"/>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28-11-2017</a:t>
            </a:fld>
            <a:r>
              <a:rPr lang="da-DK" dirty="0"/>
              <a:t>30-11-2017</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dirty="0"/>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Husdyrvidenskab</a:t>
            </a: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30. november 2017</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Akademisk medarbejder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Anne Louise Frydendahl Hellwing</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706429018"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28-11-2017</a:t>
            </a:fld>
            <a:r>
              <a:rPr lang="da-DK" dirty="0"/>
              <a:t>30-11-2017</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28-11-2017</a:t>
            </a:fld>
            <a:r>
              <a:rPr lang="da-DK" dirty="0"/>
              <a:t>30-11-2017</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dirty="0"/>
          </a:p>
        </p:txBody>
      </p:sp>
    </p:spTree>
    <p:extLst>
      <p:ext uri="{BB962C8B-B14F-4D97-AF65-F5344CB8AC3E}">
        <p14:creationId xmlns:p14="http://schemas.microsoft.com/office/powerpoint/2010/main" val="4128896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Husdyrvidenskab</a:t>
            </a: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30. november 2017</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Akademisk medarbejder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Anne Louise Frydendahl Hellwing</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768206731"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28-11-2017</a:t>
            </a:fld>
            <a:r>
              <a:rPr lang="da-DK" dirty="0"/>
              <a:t>30-11-2017</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p:extLst mod="1">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28-11-2017</a:t>
            </a:fld>
            <a:r>
              <a:rPr lang="da-DK" dirty="0"/>
              <a:t>30-11-2017</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p:extLst mod="1">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28-11-2017</a:t>
            </a:fld>
            <a:r>
              <a:rPr lang="da-DK" dirty="0"/>
              <a:t>30-11-2017</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p:extLst mod="1">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28-11-2017</a:t>
            </a:fld>
            <a:r>
              <a:rPr lang="da-DK" dirty="0"/>
              <a:t>30-11-2017</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28-11-2017</a:t>
            </a:fld>
            <a:r>
              <a:rPr lang="da-DK" dirty="0"/>
              <a:t>30-11-2017</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p:extLst mod="1">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596352063" name="SecondaryLogo_sort"/>
          <p:cNvPicPr>
            <a:picLocks noChangeAspect="1"/>
          </p:cNvPicPr>
          <p:nvPr/>
        </p:nvPicPr>
        <p:blipFill>
          <a:blip r:embed="rId22">
            <a:extLst/>
          </a:blip>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Anne Louise Frydendahl Hellwing</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30. november 2017</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Akademisk medarbejder</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Institut for Husdyrvidenskab</a:t>
            </a: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28-11-2017</a:t>
            </a:fld>
            <a:r>
              <a:rPr lang="da-DK"/>
              <a:t>30-11-2017</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8.jpe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10.emf"/><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jpe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7788" y="1224393"/>
            <a:ext cx="10728375" cy="1495794"/>
          </a:xfrm>
        </p:spPr>
        <p:txBody>
          <a:bodyPr/>
          <a:lstStyle/>
          <a:p>
            <a:r>
              <a:rPr lang="da-DK" dirty="0" smtClean="0"/>
              <a:t>Indretning af udearealer </a:t>
            </a:r>
            <a:br>
              <a:rPr lang="da-DK" dirty="0" smtClean="0"/>
            </a:br>
            <a:r>
              <a:rPr lang="da-DK" sz="4800" dirty="0" smtClean="0"/>
              <a:t>– Hvor er kyllingerne?</a:t>
            </a:r>
            <a:endParaRPr lang="da-DK" sz="4800" dirty="0"/>
          </a:p>
        </p:txBody>
      </p:sp>
      <p:sp>
        <p:nvSpPr>
          <p:cNvPr id="3" name="TextBox 2"/>
          <p:cNvSpPr txBox="1"/>
          <p:nvPr/>
        </p:nvSpPr>
        <p:spPr>
          <a:xfrm>
            <a:off x="477788" y="2996952"/>
            <a:ext cx="6336704" cy="584775"/>
          </a:xfrm>
          <a:prstGeom prst="rect">
            <a:avLst/>
          </a:prstGeom>
          <a:noFill/>
        </p:spPr>
        <p:txBody>
          <a:bodyPr wrap="square" lIns="0" tIns="0" rIns="0" bIns="0" rtlCol="0">
            <a:spAutoFit/>
          </a:bodyPr>
          <a:lstStyle/>
          <a:p>
            <a:pPr>
              <a:lnSpc>
                <a:spcPct val="95000"/>
              </a:lnSpc>
            </a:pPr>
            <a:r>
              <a:rPr lang="da-DK" sz="2000" dirty="0" smtClean="0">
                <a:solidFill>
                  <a:schemeClr val="bg1"/>
                </a:solidFill>
                <a:latin typeface="+mn-lt"/>
              </a:rPr>
              <a:t>Anne Louise Frydendahl Hellwing og Sanna Stenfeldt, Aarhus Universitet – AU Foulum </a:t>
            </a:r>
            <a:endParaRPr lang="da-DK" sz="2000" dirty="0">
              <a:solidFill>
                <a:schemeClr val="bg1"/>
              </a:solidFill>
              <a:latin typeface="+mn-lt"/>
            </a:endParaRPr>
          </a:p>
        </p:txBody>
      </p:sp>
      <p:pic>
        <p:nvPicPr>
          <p:cNvPr id="5"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019" y="4570104"/>
            <a:ext cx="2306207" cy="972000"/>
          </a:xfrm>
          <a:prstGeom prst="rect">
            <a:avLst/>
          </a:prstGeom>
        </p:spPr>
      </p:pic>
      <p:pic>
        <p:nvPicPr>
          <p:cNvPr id="6" name="Picture 2" descr="http://lfst.dk/fileadmin/user_upload/NaturErhverv/Filer/Indsatsomraader/GUDP/Logo/GUDPNYT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88" y="4570104"/>
            <a:ext cx="1745303" cy="9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053" y="3969060"/>
            <a:ext cx="2496000" cy="1872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8348" y="3969060"/>
            <a:ext cx="2808000" cy="1872000"/>
          </a:xfrm>
          <a:prstGeom prst="rect">
            <a:avLst/>
          </a:prstGeom>
        </p:spPr>
      </p:pic>
    </p:spTree>
    <p:custDataLst>
      <p:tags r:id="rId1"/>
    </p:custDataLst>
    <p:extLst>
      <p:ext uri="{BB962C8B-B14F-4D97-AF65-F5344CB8AC3E}">
        <p14:creationId xmlns:p14="http://schemas.microsoft.com/office/powerpoint/2010/main" val="948320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5913" y="228627"/>
            <a:ext cx="11556000" cy="1328165"/>
          </a:xfrm>
          <a:solidFill>
            <a:schemeClr val="bg1"/>
          </a:solidFill>
        </p:spPr>
        <p:txBody>
          <a:bodyPr/>
          <a:lstStyle/>
          <a:p>
            <a:pPr algn="ctr"/>
            <a:r>
              <a:rPr lang="da-DK" dirty="0" smtClean="0"/>
              <a:t>Ældre kyllinger er mere ude end yngre kyllinger</a:t>
            </a:r>
            <a:endParaRPr lang="da-DK" dirty="0"/>
          </a:p>
        </p:txBody>
      </p:sp>
      <p:sp>
        <p:nvSpPr>
          <p:cNvPr id="4" name="Date Placeholder 3"/>
          <p:cNvSpPr>
            <a:spLocks noGrp="1"/>
          </p:cNvSpPr>
          <p:nvPr>
            <p:ph type="dt" sz="half" idx="10"/>
          </p:nvPr>
        </p:nvSpPr>
        <p:spPr/>
        <p:txBody>
          <a:bodyPr/>
          <a:lstStyle/>
          <a:p>
            <a:fld id="{CA0BA60C-5B2D-4022-BC28-81B107CAB95C}" type="datetime1">
              <a:rPr lang="da-DK" smtClean="0"/>
              <a:t>28-11-2017</a:t>
            </a:fld>
            <a:r>
              <a:rPr lang="da-DK" smtClean="0"/>
              <a:t>30-11-2017</a:t>
            </a:r>
            <a:endParaRPr lang="da-DK"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8085328"/>
              </p:ext>
            </p:extLst>
          </p:nvPr>
        </p:nvGraphicFramePr>
        <p:xfrm>
          <a:off x="5672241" y="1556792"/>
          <a:ext cx="6209549" cy="45212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63" y="1556792"/>
            <a:ext cx="2400000" cy="1800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624" y="1556792"/>
            <a:ext cx="2400000" cy="1800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884" y="3557992"/>
            <a:ext cx="3360000" cy="2520000"/>
          </a:xfrm>
          <a:prstGeom prst="rect">
            <a:avLst/>
          </a:prstGeom>
        </p:spPr>
      </p:pic>
    </p:spTree>
    <p:extLst>
      <p:ext uri="{BB962C8B-B14F-4D97-AF65-F5344CB8AC3E}">
        <p14:creationId xmlns:p14="http://schemas.microsoft.com/office/powerpoint/2010/main" val="215857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5913" y="228627"/>
            <a:ext cx="11556000" cy="1328165"/>
          </a:xfrm>
          <a:solidFill>
            <a:schemeClr val="bg1"/>
          </a:solidFill>
        </p:spPr>
        <p:txBody>
          <a:bodyPr/>
          <a:lstStyle/>
          <a:p>
            <a:pPr algn="ctr"/>
            <a:r>
              <a:rPr lang="da-DK" dirty="0" smtClean="0"/>
              <a:t>Ældre kyllinger udnytter en større del af arealet</a:t>
            </a:r>
            <a:endParaRPr lang="da-DK" dirty="0"/>
          </a:p>
        </p:txBody>
      </p:sp>
      <p:sp>
        <p:nvSpPr>
          <p:cNvPr id="4" name="Date Placeholder 3"/>
          <p:cNvSpPr>
            <a:spLocks noGrp="1"/>
          </p:cNvSpPr>
          <p:nvPr>
            <p:ph type="dt" sz="half" idx="10"/>
          </p:nvPr>
        </p:nvSpPr>
        <p:spPr/>
        <p:txBody>
          <a:bodyPr/>
          <a:lstStyle/>
          <a:p>
            <a:fld id="{CA0BA60C-5B2D-4022-BC28-81B107CAB95C}" type="datetime1">
              <a:rPr lang="da-DK" smtClean="0"/>
              <a:t>28-11-2017</a:t>
            </a:fld>
            <a:r>
              <a:rPr lang="da-DK" smtClean="0"/>
              <a:t>30-11-2017</a:t>
            </a:r>
            <a:endParaRPr lang="da-DK"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89905417"/>
              </p:ext>
            </p:extLst>
          </p:nvPr>
        </p:nvGraphicFramePr>
        <p:xfrm>
          <a:off x="5672241" y="1589406"/>
          <a:ext cx="6209549" cy="45212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04" y="1844824"/>
            <a:ext cx="4608145" cy="3456109"/>
          </a:xfrm>
          <a:prstGeom prst="rect">
            <a:avLst/>
          </a:prstGeom>
        </p:spPr>
      </p:pic>
      <p:cxnSp>
        <p:nvCxnSpPr>
          <p:cNvPr id="3" name="Straight Arrow Connector 2"/>
          <p:cNvCxnSpPr/>
          <p:nvPr/>
        </p:nvCxnSpPr>
        <p:spPr bwMode="auto">
          <a:xfrm flipV="1">
            <a:off x="3545524"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cxnSp>
        <p:nvCxnSpPr>
          <p:cNvPr id="8" name="Straight Arrow Connector 7"/>
          <p:cNvCxnSpPr/>
          <p:nvPr/>
        </p:nvCxnSpPr>
        <p:spPr bwMode="auto">
          <a:xfrm flipV="1">
            <a:off x="4017606"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cxnSp>
        <p:nvCxnSpPr>
          <p:cNvPr id="9" name="Straight Arrow Connector 8"/>
          <p:cNvCxnSpPr/>
          <p:nvPr/>
        </p:nvCxnSpPr>
        <p:spPr bwMode="auto">
          <a:xfrm flipV="1">
            <a:off x="4421188"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flipV="1">
            <a:off x="1467611"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cxnSp>
        <p:nvCxnSpPr>
          <p:cNvPr id="11" name="Straight Arrow Connector 10"/>
          <p:cNvCxnSpPr/>
          <p:nvPr/>
        </p:nvCxnSpPr>
        <p:spPr bwMode="auto">
          <a:xfrm flipV="1">
            <a:off x="1855919"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flipV="1">
            <a:off x="2323971"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flipV="1">
            <a:off x="2926060" y="4832881"/>
            <a:ext cx="0" cy="936104"/>
          </a:xfrm>
          <a:prstGeom prst="straightConnector1">
            <a:avLst/>
          </a:prstGeom>
          <a:solidFill>
            <a:schemeClr val="accent2"/>
          </a:solidFill>
          <a:ln w="19050" cap="flat" cmpd="sng" algn="ctr">
            <a:solidFill>
              <a:srgbClr val="FF0000"/>
            </a:solidFill>
            <a:prstDash val="solid"/>
            <a:round/>
            <a:headEnd type="none" w="med" len="med"/>
            <a:tailEnd type="triangle"/>
          </a:ln>
          <a:effectLst/>
        </p:spPr>
      </p:cxnSp>
      <p:sp>
        <p:nvSpPr>
          <p:cNvPr id="16" name="Left Brace 15"/>
          <p:cNvSpPr/>
          <p:nvPr/>
        </p:nvSpPr>
        <p:spPr bwMode="auto">
          <a:xfrm rot="16200000">
            <a:off x="1372766" y="4545124"/>
            <a:ext cx="144016" cy="36004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17" name="Left Brace 16"/>
          <p:cNvSpPr/>
          <p:nvPr/>
        </p:nvSpPr>
        <p:spPr bwMode="auto">
          <a:xfrm rot="16200000">
            <a:off x="1792690" y="4516505"/>
            <a:ext cx="126459" cy="43200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18" name="Left Brace 17"/>
          <p:cNvSpPr/>
          <p:nvPr/>
        </p:nvSpPr>
        <p:spPr bwMode="auto">
          <a:xfrm rot="16200000">
            <a:off x="2251963" y="4509143"/>
            <a:ext cx="144016" cy="43200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19" name="Left Brace 18"/>
          <p:cNvSpPr/>
          <p:nvPr/>
        </p:nvSpPr>
        <p:spPr bwMode="auto">
          <a:xfrm rot="16200000">
            <a:off x="3941400" y="4509145"/>
            <a:ext cx="144016" cy="43200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20" name="Left Brace 19"/>
          <p:cNvSpPr/>
          <p:nvPr/>
        </p:nvSpPr>
        <p:spPr bwMode="auto">
          <a:xfrm rot="16200000">
            <a:off x="3473349" y="4507727"/>
            <a:ext cx="144016" cy="43200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21" name="Left Brace 20"/>
          <p:cNvSpPr/>
          <p:nvPr/>
        </p:nvSpPr>
        <p:spPr bwMode="auto">
          <a:xfrm rot="16200000">
            <a:off x="4341379" y="4543707"/>
            <a:ext cx="144016" cy="36004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22" name="Left Brace 21"/>
          <p:cNvSpPr/>
          <p:nvPr/>
        </p:nvSpPr>
        <p:spPr bwMode="auto">
          <a:xfrm rot="16200000">
            <a:off x="2878702" y="4372110"/>
            <a:ext cx="144016" cy="720000"/>
          </a:xfrm>
          <a:prstGeom prst="leftBrace">
            <a:avLst/>
          </a:prstGeom>
          <a:no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da-DK" sz="3600" b="0" i="0" u="none" strike="noStrike" cap="none" normalizeH="0" baseline="0">
              <a:ln>
                <a:noFill/>
              </a:ln>
              <a:solidFill>
                <a:schemeClr val="tx1"/>
              </a:solidFill>
              <a:effectLst/>
              <a:latin typeface="AU Passata" pitchFamily="34" charset="0"/>
            </a:endParaRPr>
          </a:p>
        </p:txBody>
      </p:sp>
      <p:sp>
        <p:nvSpPr>
          <p:cNvPr id="23" name="TextBox 22"/>
          <p:cNvSpPr txBox="1"/>
          <p:nvPr/>
        </p:nvSpPr>
        <p:spPr>
          <a:xfrm>
            <a:off x="2619527" y="5778447"/>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Græs</a:t>
            </a:r>
            <a:endParaRPr lang="da-DK" sz="1600" dirty="0">
              <a:latin typeface="+mn-lt"/>
            </a:endParaRPr>
          </a:p>
        </p:txBody>
      </p:sp>
      <p:sp>
        <p:nvSpPr>
          <p:cNvPr id="24" name="TextBox 23"/>
          <p:cNvSpPr txBox="1"/>
          <p:nvPr/>
        </p:nvSpPr>
        <p:spPr>
          <a:xfrm>
            <a:off x="2099278" y="5810055"/>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Pil 1</a:t>
            </a:r>
            <a:endParaRPr lang="da-DK" sz="1600" dirty="0">
              <a:latin typeface="+mn-lt"/>
            </a:endParaRPr>
          </a:p>
        </p:txBody>
      </p:sp>
      <p:sp>
        <p:nvSpPr>
          <p:cNvPr id="25" name="TextBox 24"/>
          <p:cNvSpPr txBox="1"/>
          <p:nvPr/>
        </p:nvSpPr>
        <p:spPr>
          <a:xfrm>
            <a:off x="1637362" y="5810055"/>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Pil 2</a:t>
            </a:r>
            <a:endParaRPr lang="da-DK" sz="1600" dirty="0">
              <a:latin typeface="+mn-lt"/>
            </a:endParaRPr>
          </a:p>
        </p:txBody>
      </p:sp>
      <p:sp>
        <p:nvSpPr>
          <p:cNvPr id="26" name="TextBox 25"/>
          <p:cNvSpPr txBox="1"/>
          <p:nvPr/>
        </p:nvSpPr>
        <p:spPr>
          <a:xfrm>
            <a:off x="1204752" y="5804714"/>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Pil 3</a:t>
            </a:r>
            <a:endParaRPr lang="da-DK" sz="1600" dirty="0">
              <a:latin typeface="+mn-lt"/>
            </a:endParaRPr>
          </a:p>
        </p:txBody>
      </p:sp>
      <p:sp>
        <p:nvSpPr>
          <p:cNvPr id="27" name="TextBox 26"/>
          <p:cNvSpPr txBox="1"/>
          <p:nvPr/>
        </p:nvSpPr>
        <p:spPr>
          <a:xfrm>
            <a:off x="3350330" y="5814892"/>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Pil 1</a:t>
            </a:r>
            <a:endParaRPr lang="da-DK" sz="1600" dirty="0">
              <a:latin typeface="+mn-lt"/>
            </a:endParaRPr>
          </a:p>
        </p:txBody>
      </p:sp>
      <p:sp>
        <p:nvSpPr>
          <p:cNvPr id="28" name="TextBox 27"/>
          <p:cNvSpPr txBox="1"/>
          <p:nvPr/>
        </p:nvSpPr>
        <p:spPr>
          <a:xfrm>
            <a:off x="3852055" y="5825070"/>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Pil 2</a:t>
            </a:r>
            <a:endParaRPr lang="da-DK" sz="1600" dirty="0">
              <a:latin typeface="+mn-lt"/>
            </a:endParaRPr>
          </a:p>
        </p:txBody>
      </p:sp>
      <p:sp>
        <p:nvSpPr>
          <p:cNvPr id="29" name="TextBox 28"/>
          <p:cNvSpPr txBox="1"/>
          <p:nvPr/>
        </p:nvSpPr>
        <p:spPr>
          <a:xfrm>
            <a:off x="4302351" y="5817530"/>
            <a:ext cx="613065" cy="233910"/>
          </a:xfrm>
          <a:prstGeom prst="rect">
            <a:avLst/>
          </a:prstGeom>
          <a:noFill/>
        </p:spPr>
        <p:txBody>
          <a:bodyPr wrap="square" lIns="0" tIns="0" rIns="0" bIns="0" rtlCol="0">
            <a:spAutoFit/>
          </a:bodyPr>
          <a:lstStyle/>
          <a:p>
            <a:pPr>
              <a:lnSpc>
                <a:spcPct val="95000"/>
              </a:lnSpc>
            </a:pPr>
            <a:r>
              <a:rPr lang="da-DK" sz="1600" dirty="0" smtClean="0">
                <a:latin typeface="+mn-lt"/>
              </a:rPr>
              <a:t>Pil 3</a:t>
            </a:r>
            <a:endParaRPr lang="da-DK" sz="1600" dirty="0">
              <a:latin typeface="+mn-lt"/>
            </a:endParaRPr>
          </a:p>
        </p:txBody>
      </p:sp>
    </p:spTree>
    <p:extLst>
      <p:ext uri="{BB962C8B-B14F-4D97-AF65-F5344CB8AC3E}">
        <p14:creationId xmlns:p14="http://schemas.microsoft.com/office/powerpoint/2010/main" val="1333399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Opsummering</a:t>
            </a:r>
            <a:endParaRPr lang="da-DK" dirty="0"/>
          </a:p>
        </p:txBody>
      </p:sp>
      <p:sp>
        <p:nvSpPr>
          <p:cNvPr id="3" name="Content Placeholder 2"/>
          <p:cNvSpPr>
            <a:spLocks noGrp="1"/>
          </p:cNvSpPr>
          <p:nvPr>
            <p:ph idx="1"/>
          </p:nvPr>
        </p:nvSpPr>
        <p:spPr/>
        <p:txBody>
          <a:bodyPr/>
          <a:lstStyle/>
          <a:p>
            <a:r>
              <a:rPr lang="da-DK" sz="3600" dirty="0" smtClean="0"/>
              <a:t>Hvad kan påvirke kyllingers lyst gå ud</a:t>
            </a:r>
          </a:p>
          <a:p>
            <a:pPr lvl="1"/>
            <a:r>
              <a:rPr lang="da-DK" sz="2800" dirty="0" smtClean="0"/>
              <a:t>Mangle på beskyttelse</a:t>
            </a:r>
          </a:p>
          <a:p>
            <a:pPr lvl="1"/>
            <a:r>
              <a:rPr lang="da-DK" sz="2800" dirty="0" smtClean="0"/>
              <a:t>Mangle på skygge</a:t>
            </a:r>
          </a:p>
          <a:p>
            <a:pPr lvl="1"/>
            <a:r>
              <a:rPr lang="da-DK" sz="2800" dirty="0" smtClean="0"/>
              <a:t>Vejret</a:t>
            </a:r>
          </a:p>
          <a:p>
            <a:pPr lvl="1"/>
            <a:r>
              <a:rPr lang="da-DK" sz="2800" dirty="0" smtClean="0"/>
              <a:t>Genotype</a:t>
            </a:r>
          </a:p>
          <a:p>
            <a:pPr lvl="1"/>
            <a:r>
              <a:rPr lang="da-DK" sz="2800" dirty="0" smtClean="0"/>
              <a:t>Foder/mulighed for fødesøgning</a:t>
            </a:r>
          </a:p>
          <a:p>
            <a:pPr lvl="1"/>
            <a:r>
              <a:rPr lang="da-DK" sz="2800" dirty="0" smtClean="0"/>
              <a:t>Dyrenes alder</a:t>
            </a:r>
          </a:p>
          <a:p>
            <a:pPr lvl="1"/>
            <a:endParaRPr lang="da-DK" sz="2800" dirty="0" smtClean="0"/>
          </a:p>
          <a:p>
            <a:pPr marL="576000" lvl="2" indent="0">
              <a:buNone/>
            </a:pPr>
            <a:endParaRPr lang="da-DK" sz="2800" dirty="0"/>
          </a:p>
        </p:txBody>
      </p:sp>
      <p:sp>
        <p:nvSpPr>
          <p:cNvPr id="4" name="Date Placeholder 3"/>
          <p:cNvSpPr>
            <a:spLocks noGrp="1"/>
          </p:cNvSpPr>
          <p:nvPr>
            <p:ph type="dt" sz="half" idx="10"/>
          </p:nvPr>
        </p:nvSpPr>
        <p:spPr/>
        <p:txBody>
          <a:bodyPr/>
          <a:lstStyle/>
          <a:p>
            <a:fld id="{93CA3DC2-A1B5-42EB-8A40-D2176C2D93C9}" type="datetime1">
              <a:rPr lang="da-DK" smtClean="0"/>
              <a:t>28-11-2017</a:t>
            </a:fld>
            <a:r>
              <a:rPr lang="da-DK" smtClean="0"/>
              <a:t>30-11-2017</a:t>
            </a:r>
            <a:endParaRPr lang="da-DK" dirty="0"/>
          </a:p>
        </p:txBody>
      </p:sp>
    </p:spTree>
    <p:extLst>
      <p:ext uri="{BB962C8B-B14F-4D97-AF65-F5344CB8AC3E}">
        <p14:creationId xmlns:p14="http://schemas.microsoft.com/office/powerpoint/2010/main" val="4085684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777" y="5384292"/>
            <a:ext cx="2306207" cy="972000"/>
          </a:xfrm>
          <a:prstGeom prst="rect">
            <a:avLst/>
          </a:prstGeom>
        </p:spPr>
      </p:pic>
      <p:pic>
        <p:nvPicPr>
          <p:cNvPr id="4" name="Picture 2" descr="http://lfst.dk/fileadmin/user_upload/NaturErhverv/Filer/Indsatsomraader/GUDP/Logo/GUDPNYT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70" y="5445224"/>
            <a:ext cx="1745303" cy="9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Logo whi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4092" y="5239302"/>
            <a:ext cx="2228400" cy="1116990"/>
          </a:xfrm>
          <a:prstGeom prst="rect">
            <a:avLst/>
          </a:prstGeom>
        </p:spPr>
      </p:pic>
      <p:sp>
        <p:nvSpPr>
          <p:cNvPr id="6" name="Rectangle 5"/>
          <p:cNvSpPr/>
          <p:nvPr/>
        </p:nvSpPr>
        <p:spPr>
          <a:xfrm>
            <a:off x="5499973" y="5085184"/>
            <a:ext cx="3762791" cy="1421928"/>
          </a:xfrm>
          <a:prstGeom prst="rect">
            <a:avLst/>
          </a:prstGeom>
        </p:spPr>
        <p:txBody>
          <a:bodyPr wrap="square">
            <a:spAutoFit/>
          </a:bodyPr>
          <a:lstStyle/>
          <a:p>
            <a:pPr>
              <a:lnSpc>
                <a:spcPct val="90000"/>
              </a:lnSpc>
            </a:pPr>
            <a:r>
              <a:rPr lang="da-DK" sz="4800" cap="all" noProof="1">
                <a:solidFill>
                  <a:schemeClr val="bg1"/>
                </a:solidFill>
              </a:rPr>
              <a:t>Aarhus 
Universitet</a:t>
            </a:r>
          </a:p>
        </p:txBody>
      </p:sp>
      <p:sp>
        <p:nvSpPr>
          <p:cNvPr id="7" name="Rectangle 6"/>
          <p:cNvSpPr/>
          <p:nvPr/>
        </p:nvSpPr>
        <p:spPr bwMode="auto">
          <a:xfrm>
            <a:off x="2926060" y="2348880"/>
            <a:ext cx="6336704" cy="2088232"/>
          </a:xfrm>
          <a:prstGeom prst="rect">
            <a:avLst/>
          </a:prstGeom>
          <a:solidFill>
            <a:schemeClr val="bg2"/>
          </a:solidFill>
          <a:ln w="1778"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8148" y="1746194"/>
            <a:ext cx="4391472" cy="3293604"/>
          </a:xfrm>
          <a:prstGeom prst="rect">
            <a:avLst/>
          </a:prstGeom>
        </p:spPr>
      </p:pic>
      <p:sp>
        <p:nvSpPr>
          <p:cNvPr id="10" name="TextBox 9"/>
          <p:cNvSpPr txBox="1"/>
          <p:nvPr/>
        </p:nvSpPr>
        <p:spPr>
          <a:xfrm>
            <a:off x="2566020" y="643368"/>
            <a:ext cx="9289032" cy="701731"/>
          </a:xfrm>
          <a:prstGeom prst="rect">
            <a:avLst/>
          </a:prstGeom>
          <a:noFill/>
        </p:spPr>
        <p:txBody>
          <a:bodyPr wrap="square" lIns="0" tIns="0" rIns="0" bIns="0" rtlCol="0">
            <a:spAutoFit/>
          </a:bodyPr>
          <a:lstStyle/>
          <a:p>
            <a:pPr>
              <a:lnSpc>
                <a:spcPct val="95000"/>
              </a:lnSpc>
            </a:pPr>
            <a:r>
              <a:rPr lang="da-DK" sz="4800" dirty="0" smtClean="0">
                <a:solidFill>
                  <a:schemeClr val="bg1"/>
                </a:solidFill>
                <a:latin typeface="+mn-lt"/>
              </a:rPr>
              <a:t>Tak for opmærksomheden</a:t>
            </a:r>
            <a:endParaRPr lang="da-DK" sz="4800" dirty="0">
              <a:solidFill>
                <a:schemeClr val="bg1"/>
              </a:solidFill>
              <a:latin typeface="+mn-lt"/>
            </a:endParaRPr>
          </a:p>
        </p:txBody>
      </p:sp>
    </p:spTree>
    <p:custDataLst>
      <p:tags r:id="rId1"/>
    </p:custDataLst>
    <p:extLst>
      <p:ext uri="{BB962C8B-B14F-4D97-AF65-F5344CB8AC3E}">
        <p14:creationId xmlns:p14="http://schemas.microsoft.com/office/powerpoint/2010/main" val="2139698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da-DK" dirty="0"/>
          </a:p>
        </p:txBody>
      </p:sp>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417780" y="1328767"/>
            <a:ext cx="5088565" cy="3816424"/>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22404" y="670403"/>
            <a:ext cx="5013176" cy="5013176"/>
          </a:xfrm>
          <a:prstGeom prst="rect">
            <a:avLst/>
          </a:prstGeom>
        </p:spPr>
      </p:pic>
    </p:spTree>
    <p:custDataLst>
      <p:tags r:id="rId1"/>
    </p:custDataLst>
    <p:extLst>
      <p:ext uri="{BB962C8B-B14F-4D97-AF65-F5344CB8AC3E}">
        <p14:creationId xmlns:p14="http://schemas.microsoft.com/office/powerpoint/2010/main" val="2813365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smtClean="0"/>
              <a:t>Forsøg på Gothenborg</a:t>
            </a:r>
            <a:endParaRPr lang="da-DK" dirty="0"/>
          </a:p>
        </p:txBody>
      </p:sp>
      <p:pic>
        <p:nvPicPr>
          <p:cNvPr id="31" name="Picture 30"/>
          <p:cNvPicPr>
            <a:picLocks noChangeAspect="1"/>
          </p:cNvPicPr>
          <p:nvPr/>
        </p:nvPicPr>
        <p:blipFill rotWithShape="1">
          <a:blip r:embed="rId4"/>
          <a:srcRect l="28238" t="9866" r="19993" b="9189"/>
          <a:stretch/>
        </p:blipFill>
        <p:spPr>
          <a:xfrm>
            <a:off x="837828" y="1844824"/>
            <a:ext cx="3787006" cy="3700806"/>
          </a:xfrm>
          <a:prstGeom prst="rect">
            <a:avLst/>
          </a:prstGeom>
        </p:spPr>
      </p:pic>
      <p:sp>
        <p:nvSpPr>
          <p:cNvPr id="28" name="Rectangle 27"/>
          <p:cNvSpPr/>
          <p:nvPr/>
        </p:nvSpPr>
        <p:spPr bwMode="auto">
          <a:xfrm rot="3949581">
            <a:off x="1057535" y="3164040"/>
            <a:ext cx="1412394" cy="640645"/>
          </a:xfrm>
          <a:prstGeom prst="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048" name="Oval 2047"/>
          <p:cNvSpPr/>
          <p:nvPr/>
        </p:nvSpPr>
        <p:spPr bwMode="auto">
          <a:xfrm rot="2470666">
            <a:off x="2826906" y="4207513"/>
            <a:ext cx="1418096" cy="779786"/>
          </a:xfrm>
          <a:custGeom>
            <a:avLst/>
            <a:gdLst>
              <a:gd name="connsiteX0" fmla="*/ 0 w 1440160"/>
              <a:gd name="connsiteY0" fmla="*/ 396044 h 792088"/>
              <a:gd name="connsiteX1" fmla="*/ 720080 w 1440160"/>
              <a:gd name="connsiteY1" fmla="*/ 0 h 792088"/>
              <a:gd name="connsiteX2" fmla="*/ 1440160 w 1440160"/>
              <a:gd name="connsiteY2" fmla="*/ 396044 h 792088"/>
              <a:gd name="connsiteX3" fmla="*/ 720080 w 1440160"/>
              <a:gd name="connsiteY3" fmla="*/ 792088 h 792088"/>
              <a:gd name="connsiteX4" fmla="*/ 0 w 1440160"/>
              <a:gd name="connsiteY4" fmla="*/ 396044 h 792088"/>
              <a:gd name="connsiteX0" fmla="*/ 375 w 1440535"/>
              <a:gd name="connsiteY0" fmla="*/ 443654 h 839698"/>
              <a:gd name="connsiteX1" fmla="*/ 622727 w 1440535"/>
              <a:gd name="connsiteY1" fmla="*/ 51028 h 839698"/>
              <a:gd name="connsiteX2" fmla="*/ 720455 w 1440535"/>
              <a:gd name="connsiteY2" fmla="*/ 47610 h 839698"/>
              <a:gd name="connsiteX3" fmla="*/ 1440535 w 1440535"/>
              <a:gd name="connsiteY3" fmla="*/ 443654 h 839698"/>
              <a:gd name="connsiteX4" fmla="*/ 720455 w 1440535"/>
              <a:gd name="connsiteY4" fmla="*/ 839698 h 839698"/>
              <a:gd name="connsiteX5" fmla="*/ 375 w 1440535"/>
              <a:gd name="connsiteY5" fmla="*/ 443654 h 839698"/>
              <a:gd name="connsiteX0" fmla="*/ 375 w 1440535"/>
              <a:gd name="connsiteY0" fmla="*/ 408219 h 804263"/>
              <a:gd name="connsiteX1" fmla="*/ 622727 w 1440535"/>
              <a:gd name="connsiteY1" fmla="*/ 15593 h 804263"/>
              <a:gd name="connsiteX2" fmla="*/ 782057 w 1440535"/>
              <a:gd name="connsiteY2" fmla="*/ 175877 h 804263"/>
              <a:gd name="connsiteX3" fmla="*/ 1440535 w 1440535"/>
              <a:gd name="connsiteY3" fmla="*/ 408219 h 804263"/>
              <a:gd name="connsiteX4" fmla="*/ 720455 w 1440535"/>
              <a:gd name="connsiteY4" fmla="*/ 804263 h 804263"/>
              <a:gd name="connsiteX5" fmla="*/ 375 w 1440535"/>
              <a:gd name="connsiteY5" fmla="*/ 408219 h 804263"/>
              <a:gd name="connsiteX0" fmla="*/ 809 w 1440969"/>
              <a:gd name="connsiteY0" fmla="*/ 366027 h 762071"/>
              <a:gd name="connsiteX1" fmla="*/ 581428 w 1440969"/>
              <a:gd name="connsiteY1" fmla="*/ 18972 h 762071"/>
              <a:gd name="connsiteX2" fmla="*/ 782491 w 1440969"/>
              <a:gd name="connsiteY2" fmla="*/ 133685 h 762071"/>
              <a:gd name="connsiteX3" fmla="*/ 1440969 w 1440969"/>
              <a:gd name="connsiteY3" fmla="*/ 366027 h 762071"/>
              <a:gd name="connsiteX4" fmla="*/ 720889 w 1440969"/>
              <a:gd name="connsiteY4" fmla="*/ 762071 h 762071"/>
              <a:gd name="connsiteX5" fmla="*/ 809 w 1440969"/>
              <a:gd name="connsiteY5" fmla="*/ 366027 h 762071"/>
              <a:gd name="connsiteX0" fmla="*/ 809 w 1440969"/>
              <a:gd name="connsiteY0" fmla="*/ 368564 h 764608"/>
              <a:gd name="connsiteX1" fmla="*/ 581428 w 1440969"/>
              <a:gd name="connsiteY1" fmla="*/ 21509 h 764608"/>
              <a:gd name="connsiteX2" fmla="*/ 686062 w 1440969"/>
              <a:gd name="connsiteY2" fmla="*/ 47844 h 764608"/>
              <a:gd name="connsiteX3" fmla="*/ 782491 w 1440969"/>
              <a:gd name="connsiteY3" fmla="*/ 136222 h 764608"/>
              <a:gd name="connsiteX4" fmla="*/ 1440969 w 1440969"/>
              <a:gd name="connsiteY4" fmla="*/ 368564 h 764608"/>
              <a:gd name="connsiteX5" fmla="*/ 720889 w 1440969"/>
              <a:gd name="connsiteY5" fmla="*/ 764608 h 764608"/>
              <a:gd name="connsiteX6" fmla="*/ 809 w 1440969"/>
              <a:gd name="connsiteY6" fmla="*/ 368564 h 764608"/>
              <a:gd name="connsiteX0" fmla="*/ 809 w 1440969"/>
              <a:gd name="connsiteY0" fmla="*/ 355387 h 751431"/>
              <a:gd name="connsiteX1" fmla="*/ 581428 w 1440969"/>
              <a:gd name="connsiteY1" fmla="*/ 8332 h 751431"/>
              <a:gd name="connsiteX2" fmla="*/ 689891 w 1440969"/>
              <a:gd name="connsiteY2" fmla="*/ 194510 h 751431"/>
              <a:gd name="connsiteX3" fmla="*/ 782491 w 1440969"/>
              <a:gd name="connsiteY3" fmla="*/ 123045 h 751431"/>
              <a:gd name="connsiteX4" fmla="*/ 1440969 w 1440969"/>
              <a:gd name="connsiteY4" fmla="*/ 355387 h 751431"/>
              <a:gd name="connsiteX5" fmla="*/ 720889 w 1440969"/>
              <a:gd name="connsiteY5" fmla="*/ 751431 h 751431"/>
              <a:gd name="connsiteX6" fmla="*/ 809 w 1440969"/>
              <a:gd name="connsiteY6" fmla="*/ 355387 h 751431"/>
              <a:gd name="connsiteX0" fmla="*/ 809 w 1440969"/>
              <a:gd name="connsiteY0" fmla="*/ 355387 h 751431"/>
              <a:gd name="connsiteX1" fmla="*/ 581428 w 1440969"/>
              <a:gd name="connsiteY1" fmla="*/ 8332 h 751431"/>
              <a:gd name="connsiteX2" fmla="*/ 689891 w 1440969"/>
              <a:gd name="connsiteY2" fmla="*/ 194510 h 751431"/>
              <a:gd name="connsiteX3" fmla="*/ 698352 w 1440969"/>
              <a:gd name="connsiteY3" fmla="*/ 441434 h 751431"/>
              <a:gd name="connsiteX4" fmla="*/ 1440969 w 1440969"/>
              <a:gd name="connsiteY4" fmla="*/ 355387 h 751431"/>
              <a:gd name="connsiteX5" fmla="*/ 720889 w 1440969"/>
              <a:gd name="connsiteY5" fmla="*/ 751431 h 751431"/>
              <a:gd name="connsiteX6" fmla="*/ 809 w 1440969"/>
              <a:gd name="connsiteY6" fmla="*/ 355387 h 751431"/>
              <a:gd name="connsiteX0" fmla="*/ 809 w 1443716"/>
              <a:gd name="connsiteY0" fmla="*/ 355387 h 751431"/>
              <a:gd name="connsiteX1" fmla="*/ 581428 w 1443716"/>
              <a:gd name="connsiteY1" fmla="*/ 8332 h 751431"/>
              <a:gd name="connsiteX2" fmla="*/ 689891 w 1443716"/>
              <a:gd name="connsiteY2" fmla="*/ 194510 h 751431"/>
              <a:gd name="connsiteX3" fmla="*/ 698352 w 1443716"/>
              <a:gd name="connsiteY3" fmla="*/ 441434 h 751431"/>
              <a:gd name="connsiteX4" fmla="*/ 958195 w 1443716"/>
              <a:gd name="connsiteY4" fmla="*/ 376859 h 751431"/>
              <a:gd name="connsiteX5" fmla="*/ 1440969 w 1443716"/>
              <a:gd name="connsiteY5" fmla="*/ 355387 h 751431"/>
              <a:gd name="connsiteX6" fmla="*/ 720889 w 1443716"/>
              <a:gd name="connsiteY6" fmla="*/ 751431 h 751431"/>
              <a:gd name="connsiteX7" fmla="*/ 809 w 1443716"/>
              <a:gd name="connsiteY7" fmla="*/ 355387 h 751431"/>
              <a:gd name="connsiteX0" fmla="*/ 809 w 1443449"/>
              <a:gd name="connsiteY0" fmla="*/ 355387 h 751431"/>
              <a:gd name="connsiteX1" fmla="*/ 581428 w 1443449"/>
              <a:gd name="connsiteY1" fmla="*/ 8332 h 751431"/>
              <a:gd name="connsiteX2" fmla="*/ 689891 w 1443449"/>
              <a:gd name="connsiteY2" fmla="*/ 194510 h 751431"/>
              <a:gd name="connsiteX3" fmla="*/ 698352 w 1443449"/>
              <a:gd name="connsiteY3" fmla="*/ 441434 h 751431"/>
              <a:gd name="connsiteX4" fmla="*/ 911960 w 1443449"/>
              <a:gd name="connsiteY4" fmla="*/ 489833 h 751431"/>
              <a:gd name="connsiteX5" fmla="*/ 1440969 w 1443449"/>
              <a:gd name="connsiteY5" fmla="*/ 355387 h 751431"/>
              <a:gd name="connsiteX6" fmla="*/ 720889 w 1443449"/>
              <a:gd name="connsiteY6" fmla="*/ 751431 h 751431"/>
              <a:gd name="connsiteX7" fmla="*/ 809 w 1443449"/>
              <a:gd name="connsiteY7" fmla="*/ 355387 h 751431"/>
              <a:gd name="connsiteX0" fmla="*/ 809 w 1451515"/>
              <a:gd name="connsiteY0" fmla="*/ 355387 h 751431"/>
              <a:gd name="connsiteX1" fmla="*/ 581428 w 1451515"/>
              <a:gd name="connsiteY1" fmla="*/ 8332 h 751431"/>
              <a:gd name="connsiteX2" fmla="*/ 689891 w 1451515"/>
              <a:gd name="connsiteY2" fmla="*/ 194510 h 751431"/>
              <a:gd name="connsiteX3" fmla="*/ 698352 w 1451515"/>
              <a:gd name="connsiteY3" fmla="*/ 441434 h 751431"/>
              <a:gd name="connsiteX4" fmla="*/ 911960 w 1451515"/>
              <a:gd name="connsiteY4" fmla="*/ 489833 h 751431"/>
              <a:gd name="connsiteX5" fmla="*/ 1134078 w 1451515"/>
              <a:gd name="connsiteY5" fmla="*/ 422462 h 751431"/>
              <a:gd name="connsiteX6" fmla="*/ 1440969 w 1451515"/>
              <a:gd name="connsiteY6" fmla="*/ 355387 h 751431"/>
              <a:gd name="connsiteX7" fmla="*/ 720889 w 1451515"/>
              <a:gd name="connsiteY7" fmla="*/ 751431 h 751431"/>
              <a:gd name="connsiteX8" fmla="*/ 809 w 1451515"/>
              <a:gd name="connsiteY8" fmla="*/ 355387 h 751431"/>
              <a:gd name="connsiteX0" fmla="*/ 809 w 1452585"/>
              <a:gd name="connsiteY0" fmla="*/ 355387 h 751431"/>
              <a:gd name="connsiteX1" fmla="*/ 581428 w 1452585"/>
              <a:gd name="connsiteY1" fmla="*/ 8332 h 751431"/>
              <a:gd name="connsiteX2" fmla="*/ 689891 w 1452585"/>
              <a:gd name="connsiteY2" fmla="*/ 194510 h 751431"/>
              <a:gd name="connsiteX3" fmla="*/ 698352 w 1452585"/>
              <a:gd name="connsiteY3" fmla="*/ 441434 h 751431"/>
              <a:gd name="connsiteX4" fmla="*/ 911960 w 1452585"/>
              <a:gd name="connsiteY4" fmla="*/ 489833 h 751431"/>
              <a:gd name="connsiteX5" fmla="*/ 1165569 w 1452585"/>
              <a:gd name="connsiteY5" fmla="*/ 168260 h 751431"/>
              <a:gd name="connsiteX6" fmla="*/ 1440969 w 1452585"/>
              <a:gd name="connsiteY6" fmla="*/ 355387 h 751431"/>
              <a:gd name="connsiteX7" fmla="*/ 720889 w 1452585"/>
              <a:gd name="connsiteY7" fmla="*/ 751431 h 751431"/>
              <a:gd name="connsiteX8" fmla="*/ 809 w 1452585"/>
              <a:gd name="connsiteY8" fmla="*/ 355387 h 751431"/>
              <a:gd name="connsiteX0" fmla="*/ 809 w 1464669"/>
              <a:gd name="connsiteY0" fmla="*/ 355387 h 751431"/>
              <a:gd name="connsiteX1" fmla="*/ 581428 w 1464669"/>
              <a:gd name="connsiteY1" fmla="*/ 8332 h 751431"/>
              <a:gd name="connsiteX2" fmla="*/ 689891 w 1464669"/>
              <a:gd name="connsiteY2" fmla="*/ 194510 h 751431"/>
              <a:gd name="connsiteX3" fmla="*/ 698352 w 1464669"/>
              <a:gd name="connsiteY3" fmla="*/ 441434 h 751431"/>
              <a:gd name="connsiteX4" fmla="*/ 911960 w 1464669"/>
              <a:gd name="connsiteY4" fmla="*/ 489833 h 751431"/>
              <a:gd name="connsiteX5" fmla="*/ 1165569 w 1464669"/>
              <a:gd name="connsiteY5" fmla="*/ 168260 h 751431"/>
              <a:gd name="connsiteX6" fmla="*/ 1279830 w 1464669"/>
              <a:gd name="connsiteY6" fmla="*/ 195238 h 751431"/>
              <a:gd name="connsiteX7" fmla="*/ 1440969 w 1464669"/>
              <a:gd name="connsiteY7" fmla="*/ 355387 h 751431"/>
              <a:gd name="connsiteX8" fmla="*/ 720889 w 1464669"/>
              <a:gd name="connsiteY8" fmla="*/ 751431 h 751431"/>
              <a:gd name="connsiteX9" fmla="*/ 809 w 1464669"/>
              <a:gd name="connsiteY9" fmla="*/ 355387 h 751431"/>
              <a:gd name="connsiteX0" fmla="*/ 809 w 1455412"/>
              <a:gd name="connsiteY0" fmla="*/ 355387 h 751431"/>
              <a:gd name="connsiteX1" fmla="*/ 581428 w 1455412"/>
              <a:gd name="connsiteY1" fmla="*/ 8332 h 751431"/>
              <a:gd name="connsiteX2" fmla="*/ 689891 w 1455412"/>
              <a:gd name="connsiteY2" fmla="*/ 194510 h 751431"/>
              <a:gd name="connsiteX3" fmla="*/ 698352 w 1455412"/>
              <a:gd name="connsiteY3" fmla="*/ 441434 h 751431"/>
              <a:gd name="connsiteX4" fmla="*/ 911960 w 1455412"/>
              <a:gd name="connsiteY4" fmla="*/ 489833 h 751431"/>
              <a:gd name="connsiteX5" fmla="*/ 1165569 w 1455412"/>
              <a:gd name="connsiteY5" fmla="*/ 168260 h 751431"/>
              <a:gd name="connsiteX6" fmla="*/ 1102036 w 1455412"/>
              <a:gd name="connsiteY6" fmla="*/ 33445 h 751431"/>
              <a:gd name="connsiteX7" fmla="*/ 1440969 w 1455412"/>
              <a:gd name="connsiteY7" fmla="*/ 355387 h 751431"/>
              <a:gd name="connsiteX8" fmla="*/ 720889 w 1455412"/>
              <a:gd name="connsiteY8" fmla="*/ 751431 h 751431"/>
              <a:gd name="connsiteX9" fmla="*/ 809 w 1455412"/>
              <a:gd name="connsiteY9" fmla="*/ 355387 h 751431"/>
              <a:gd name="connsiteX0" fmla="*/ 809 w 1455412"/>
              <a:gd name="connsiteY0" fmla="*/ 355387 h 751431"/>
              <a:gd name="connsiteX1" fmla="*/ 581428 w 1455412"/>
              <a:gd name="connsiteY1" fmla="*/ 8332 h 751431"/>
              <a:gd name="connsiteX2" fmla="*/ 689891 w 1455412"/>
              <a:gd name="connsiteY2" fmla="*/ 194510 h 751431"/>
              <a:gd name="connsiteX3" fmla="*/ 698352 w 1455412"/>
              <a:gd name="connsiteY3" fmla="*/ 441434 h 751431"/>
              <a:gd name="connsiteX4" fmla="*/ 911960 w 1455412"/>
              <a:gd name="connsiteY4" fmla="*/ 489833 h 751431"/>
              <a:gd name="connsiteX5" fmla="*/ 1146955 w 1455412"/>
              <a:gd name="connsiteY5" fmla="*/ 157344 h 751431"/>
              <a:gd name="connsiteX6" fmla="*/ 1102036 w 1455412"/>
              <a:gd name="connsiteY6" fmla="*/ 33445 h 751431"/>
              <a:gd name="connsiteX7" fmla="*/ 1440969 w 1455412"/>
              <a:gd name="connsiteY7" fmla="*/ 355387 h 751431"/>
              <a:gd name="connsiteX8" fmla="*/ 720889 w 1455412"/>
              <a:gd name="connsiteY8" fmla="*/ 751431 h 751431"/>
              <a:gd name="connsiteX9" fmla="*/ 809 w 1455412"/>
              <a:gd name="connsiteY9" fmla="*/ 355387 h 751431"/>
              <a:gd name="connsiteX0" fmla="*/ 809 w 1454092"/>
              <a:gd name="connsiteY0" fmla="*/ 367958 h 764002"/>
              <a:gd name="connsiteX1" fmla="*/ 581428 w 1454092"/>
              <a:gd name="connsiteY1" fmla="*/ 20903 h 764002"/>
              <a:gd name="connsiteX2" fmla="*/ 689891 w 1454092"/>
              <a:gd name="connsiteY2" fmla="*/ 207081 h 764002"/>
              <a:gd name="connsiteX3" fmla="*/ 698352 w 1454092"/>
              <a:gd name="connsiteY3" fmla="*/ 454005 h 764002"/>
              <a:gd name="connsiteX4" fmla="*/ 911960 w 1454092"/>
              <a:gd name="connsiteY4" fmla="*/ 502404 h 764002"/>
              <a:gd name="connsiteX5" fmla="*/ 1146955 w 1454092"/>
              <a:gd name="connsiteY5" fmla="*/ 169915 h 764002"/>
              <a:gd name="connsiteX6" fmla="*/ 1056465 w 1454092"/>
              <a:gd name="connsiteY6" fmla="*/ 4283 h 764002"/>
              <a:gd name="connsiteX7" fmla="*/ 1440969 w 1454092"/>
              <a:gd name="connsiteY7" fmla="*/ 367958 h 764002"/>
              <a:gd name="connsiteX8" fmla="*/ 720889 w 1454092"/>
              <a:gd name="connsiteY8" fmla="*/ 764002 h 764002"/>
              <a:gd name="connsiteX9" fmla="*/ 809 w 1454092"/>
              <a:gd name="connsiteY9" fmla="*/ 367958 h 764002"/>
              <a:gd name="connsiteX0" fmla="*/ 809 w 1466700"/>
              <a:gd name="connsiteY0" fmla="*/ 363698 h 759742"/>
              <a:gd name="connsiteX1" fmla="*/ 581428 w 1466700"/>
              <a:gd name="connsiteY1" fmla="*/ 16643 h 759742"/>
              <a:gd name="connsiteX2" fmla="*/ 689891 w 1466700"/>
              <a:gd name="connsiteY2" fmla="*/ 202821 h 759742"/>
              <a:gd name="connsiteX3" fmla="*/ 698352 w 1466700"/>
              <a:gd name="connsiteY3" fmla="*/ 449745 h 759742"/>
              <a:gd name="connsiteX4" fmla="*/ 911960 w 1466700"/>
              <a:gd name="connsiteY4" fmla="*/ 498144 h 759742"/>
              <a:gd name="connsiteX5" fmla="*/ 1146955 w 1466700"/>
              <a:gd name="connsiteY5" fmla="*/ 165655 h 759742"/>
              <a:gd name="connsiteX6" fmla="*/ 1056465 w 1466700"/>
              <a:gd name="connsiteY6" fmla="*/ 23 h 759742"/>
              <a:gd name="connsiteX7" fmla="*/ 1283046 w 1466700"/>
              <a:gd name="connsiteY7" fmla="*/ 155404 h 759742"/>
              <a:gd name="connsiteX8" fmla="*/ 1440969 w 1466700"/>
              <a:gd name="connsiteY8" fmla="*/ 363698 h 759742"/>
              <a:gd name="connsiteX9" fmla="*/ 720889 w 1466700"/>
              <a:gd name="connsiteY9" fmla="*/ 759742 h 759742"/>
              <a:gd name="connsiteX10" fmla="*/ 809 w 1466700"/>
              <a:gd name="connsiteY10" fmla="*/ 363698 h 759742"/>
              <a:gd name="connsiteX0" fmla="*/ 809 w 1482606"/>
              <a:gd name="connsiteY0" fmla="*/ 363902 h 759946"/>
              <a:gd name="connsiteX1" fmla="*/ 581428 w 1482606"/>
              <a:gd name="connsiteY1" fmla="*/ 16847 h 759946"/>
              <a:gd name="connsiteX2" fmla="*/ 689891 w 1482606"/>
              <a:gd name="connsiteY2" fmla="*/ 203025 h 759946"/>
              <a:gd name="connsiteX3" fmla="*/ 698352 w 1482606"/>
              <a:gd name="connsiteY3" fmla="*/ 449949 h 759946"/>
              <a:gd name="connsiteX4" fmla="*/ 911960 w 1482606"/>
              <a:gd name="connsiteY4" fmla="*/ 498348 h 759946"/>
              <a:gd name="connsiteX5" fmla="*/ 1146955 w 1482606"/>
              <a:gd name="connsiteY5" fmla="*/ 165859 h 759946"/>
              <a:gd name="connsiteX6" fmla="*/ 1056465 w 1482606"/>
              <a:gd name="connsiteY6" fmla="*/ 227 h 759946"/>
              <a:gd name="connsiteX7" fmla="*/ 1385768 w 1482606"/>
              <a:gd name="connsiteY7" fmla="*/ 65752 h 759946"/>
              <a:gd name="connsiteX8" fmla="*/ 1440969 w 1482606"/>
              <a:gd name="connsiteY8" fmla="*/ 363902 h 759946"/>
              <a:gd name="connsiteX9" fmla="*/ 720889 w 1482606"/>
              <a:gd name="connsiteY9" fmla="*/ 759946 h 759946"/>
              <a:gd name="connsiteX10" fmla="*/ 809 w 1482606"/>
              <a:gd name="connsiteY10" fmla="*/ 363902 h 759946"/>
              <a:gd name="connsiteX0" fmla="*/ 809 w 1482606"/>
              <a:gd name="connsiteY0" fmla="*/ 363902 h 759946"/>
              <a:gd name="connsiteX1" fmla="*/ 581428 w 1482606"/>
              <a:gd name="connsiteY1" fmla="*/ 16847 h 759946"/>
              <a:gd name="connsiteX2" fmla="*/ 689891 w 1482606"/>
              <a:gd name="connsiteY2" fmla="*/ 203025 h 759946"/>
              <a:gd name="connsiteX3" fmla="*/ 698352 w 1482606"/>
              <a:gd name="connsiteY3" fmla="*/ 449949 h 759946"/>
              <a:gd name="connsiteX4" fmla="*/ 911960 w 1482606"/>
              <a:gd name="connsiteY4" fmla="*/ 498348 h 759946"/>
              <a:gd name="connsiteX5" fmla="*/ 1146955 w 1482606"/>
              <a:gd name="connsiteY5" fmla="*/ 165859 h 759946"/>
              <a:gd name="connsiteX6" fmla="*/ 1056465 w 1482606"/>
              <a:gd name="connsiteY6" fmla="*/ 227 h 759946"/>
              <a:gd name="connsiteX7" fmla="*/ 1385768 w 1482606"/>
              <a:gd name="connsiteY7" fmla="*/ 65752 h 759946"/>
              <a:gd name="connsiteX8" fmla="*/ 1440969 w 1482606"/>
              <a:gd name="connsiteY8" fmla="*/ 363902 h 759946"/>
              <a:gd name="connsiteX9" fmla="*/ 720889 w 1482606"/>
              <a:gd name="connsiteY9" fmla="*/ 759946 h 759946"/>
              <a:gd name="connsiteX10" fmla="*/ 809 w 1482606"/>
              <a:gd name="connsiteY10" fmla="*/ 363902 h 759946"/>
              <a:gd name="connsiteX0" fmla="*/ 809 w 1482606"/>
              <a:gd name="connsiteY0" fmla="*/ 363902 h 759946"/>
              <a:gd name="connsiteX1" fmla="*/ 581428 w 1482606"/>
              <a:gd name="connsiteY1" fmla="*/ 16847 h 759946"/>
              <a:gd name="connsiteX2" fmla="*/ 689891 w 1482606"/>
              <a:gd name="connsiteY2" fmla="*/ 203025 h 759946"/>
              <a:gd name="connsiteX3" fmla="*/ 698352 w 1482606"/>
              <a:gd name="connsiteY3" fmla="*/ 449949 h 759946"/>
              <a:gd name="connsiteX4" fmla="*/ 911960 w 1482606"/>
              <a:gd name="connsiteY4" fmla="*/ 498348 h 759946"/>
              <a:gd name="connsiteX5" fmla="*/ 1146955 w 1482606"/>
              <a:gd name="connsiteY5" fmla="*/ 165859 h 759946"/>
              <a:gd name="connsiteX6" fmla="*/ 1056465 w 1482606"/>
              <a:gd name="connsiteY6" fmla="*/ 227 h 759946"/>
              <a:gd name="connsiteX7" fmla="*/ 1385768 w 1482606"/>
              <a:gd name="connsiteY7" fmla="*/ 65752 h 759946"/>
              <a:gd name="connsiteX8" fmla="*/ 1440969 w 1482606"/>
              <a:gd name="connsiteY8" fmla="*/ 363902 h 759946"/>
              <a:gd name="connsiteX9" fmla="*/ 720889 w 1482606"/>
              <a:gd name="connsiteY9" fmla="*/ 759946 h 759946"/>
              <a:gd name="connsiteX10" fmla="*/ 809 w 1482606"/>
              <a:gd name="connsiteY10" fmla="*/ 363902 h 759946"/>
              <a:gd name="connsiteX0" fmla="*/ 809 w 1482606"/>
              <a:gd name="connsiteY0" fmla="*/ 363902 h 759946"/>
              <a:gd name="connsiteX1" fmla="*/ 581428 w 1482606"/>
              <a:gd name="connsiteY1" fmla="*/ 16847 h 759946"/>
              <a:gd name="connsiteX2" fmla="*/ 664210 w 1482606"/>
              <a:gd name="connsiteY2" fmla="*/ 225489 h 759946"/>
              <a:gd name="connsiteX3" fmla="*/ 698352 w 1482606"/>
              <a:gd name="connsiteY3" fmla="*/ 449949 h 759946"/>
              <a:gd name="connsiteX4" fmla="*/ 911960 w 1482606"/>
              <a:gd name="connsiteY4" fmla="*/ 498348 h 759946"/>
              <a:gd name="connsiteX5" fmla="*/ 1146955 w 1482606"/>
              <a:gd name="connsiteY5" fmla="*/ 165859 h 759946"/>
              <a:gd name="connsiteX6" fmla="*/ 1056465 w 1482606"/>
              <a:gd name="connsiteY6" fmla="*/ 227 h 759946"/>
              <a:gd name="connsiteX7" fmla="*/ 1385768 w 1482606"/>
              <a:gd name="connsiteY7" fmla="*/ 65752 h 759946"/>
              <a:gd name="connsiteX8" fmla="*/ 1440969 w 1482606"/>
              <a:gd name="connsiteY8" fmla="*/ 363902 h 759946"/>
              <a:gd name="connsiteX9" fmla="*/ 720889 w 1482606"/>
              <a:gd name="connsiteY9" fmla="*/ 759946 h 759946"/>
              <a:gd name="connsiteX10" fmla="*/ 809 w 1482606"/>
              <a:gd name="connsiteY10" fmla="*/ 363902 h 759946"/>
              <a:gd name="connsiteX0" fmla="*/ 809 w 1482606"/>
              <a:gd name="connsiteY0" fmla="*/ 363902 h 759946"/>
              <a:gd name="connsiteX1" fmla="*/ 581428 w 1482606"/>
              <a:gd name="connsiteY1" fmla="*/ 16847 h 759946"/>
              <a:gd name="connsiteX2" fmla="*/ 664210 w 1482606"/>
              <a:gd name="connsiteY2" fmla="*/ 225489 h 759946"/>
              <a:gd name="connsiteX3" fmla="*/ 668049 w 1482606"/>
              <a:gd name="connsiteY3" fmla="*/ 312796 h 759946"/>
              <a:gd name="connsiteX4" fmla="*/ 698352 w 1482606"/>
              <a:gd name="connsiteY4" fmla="*/ 449949 h 759946"/>
              <a:gd name="connsiteX5" fmla="*/ 911960 w 1482606"/>
              <a:gd name="connsiteY5" fmla="*/ 498348 h 759946"/>
              <a:gd name="connsiteX6" fmla="*/ 1146955 w 1482606"/>
              <a:gd name="connsiteY6" fmla="*/ 165859 h 759946"/>
              <a:gd name="connsiteX7" fmla="*/ 1056465 w 1482606"/>
              <a:gd name="connsiteY7" fmla="*/ 227 h 759946"/>
              <a:gd name="connsiteX8" fmla="*/ 1385768 w 1482606"/>
              <a:gd name="connsiteY8" fmla="*/ 65752 h 759946"/>
              <a:gd name="connsiteX9" fmla="*/ 1440969 w 1482606"/>
              <a:gd name="connsiteY9" fmla="*/ 363902 h 759946"/>
              <a:gd name="connsiteX10" fmla="*/ 720889 w 1482606"/>
              <a:gd name="connsiteY10" fmla="*/ 759946 h 759946"/>
              <a:gd name="connsiteX11" fmla="*/ 809 w 1482606"/>
              <a:gd name="connsiteY11" fmla="*/ 363902 h 759946"/>
              <a:gd name="connsiteX0" fmla="*/ 809 w 1482606"/>
              <a:gd name="connsiteY0" fmla="*/ 363902 h 759946"/>
              <a:gd name="connsiteX1" fmla="*/ 581428 w 1482606"/>
              <a:gd name="connsiteY1" fmla="*/ 16847 h 759946"/>
              <a:gd name="connsiteX2" fmla="*/ 664210 w 1482606"/>
              <a:gd name="connsiteY2" fmla="*/ 225489 h 759946"/>
              <a:gd name="connsiteX3" fmla="*/ 612837 w 1482606"/>
              <a:gd name="connsiteY3" fmla="*/ 342960 h 759946"/>
              <a:gd name="connsiteX4" fmla="*/ 698352 w 1482606"/>
              <a:gd name="connsiteY4" fmla="*/ 449949 h 759946"/>
              <a:gd name="connsiteX5" fmla="*/ 911960 w 1482606"/>
              <a:gd name="connsiteY5" fmla="*/ 498348 h 759946"/>
              <a:gd name="connsiteX6" fmla="*/ 1146955 w 1482606"/>
              <a:gd name="connsiteY6" fmla="*/ 165859 h 759946"/>
              <a:gd name="connsiteX7" fmla="*/ 1056465 w 1482606"/>
              <a:gd name="connsiteY7" fmla="*/ 227 h 759946"/>
              <a:gd name="connsiteX8" fmla="*/ 1385768 w 1482606"/>
              <a:gd name="connsiteY8" fmla="*/ 65752 h 759946"/>
              <a:gd name="connsiteX9" fmla="*/ 1440969 w 1482606"/>
              <a:gd name="connsiteY9" fmla="*/ 363902 h 759946"/>
              <a:gd name="connsiteX10" fmla="*/ 720889 w 1482606"/>
              <a:gd name="connsiteY10" fmla="*/ 759946 h 759946"/>
              <a:gd name="connsiteX11" fmla="*/ 809 w 1482606"/>
              <a:gd name="connsiteY11" fmla="*/ 363902 h 759946"/>
              <a:gd name="connsiteX0" fmla="*/ 809 w 1482606"/>
              <a:gd name="connsiteY0" fmla="*/ 363902 h 759946"/>
              <a:gd name="connsiteX1" fmla="*/ 581428 w 1482606"/>
              <a:gd name="connsiteY1" fmla="*/ 16847 h 759946"/>
              <a:gd name="connsiteX2" fmla="*/ 639836 w 1482606"/>
              <a:gd name="connsiteY2" fmla="*/ 83620 h 759946"/>
              <a:gd name="connsiteX3" fmla="*/ 664210 w 1482606"/>
              <a:gd name="connsiteY3" fmla="*/ 225489 h 759946"/>
              <a:gd name="connsiteX4" fmla="*/ 612837 w 1482606"/>
              <a:gd name="connsiteY4" fmla="*/ 342960 h 759946"/>
              <a:gd name="connsiteX5" fmla="*/ 698352 w 1482606"/>
              <a:gd name="connsiteY5" fmla="*/ 449949 h 759946"/>
              <a:gd name="connsiteX6" fmla="*/ 911960 w 1482606"/>
              <a:gd name="connsiteY6" fmla="*/ 498348 h 759946"/>
              <a:gd name="connsiteX7" fmla="*/ 1146955 w 1482606"/>
              <a:gd name="connsiteY7" fmla="*/ 165859 h 759946"/>
              <a:gd name="connsiteX8" fmla="*/ 1056465 w 1482606"/>
              <a:gd name="connsiteY8" fmla="*/ 227 h 759946"/>
              <a:gd name="connsiteX9" fmla="*/ 1385768 w 1482606"/>
              <a:gd name="connsiteY9" fmla="*/ 65752 h 759946"/>
              <a:gd name="connsiteX10" fmla="*/ 1440969 w 1482606"/>
              <a:gd name="connsiteY10" fmla="*/ 363902 h 759946"/>
              <a:gd name="connsiteX11" fmla="*/ 720889 w 1482606"/>
              <a:gd name="connsiteY11" fmla="*/ 759946 h 759946"/>
              <a:gd name="connsiteX12" fmla="*/ 809 w 1482606"/>
              <a:gd name="connsiteY12" fmla="*/ 363902 h 759946"/>
              <a:gd name="connsiteX0" fmla="*/ 809 w 1482606"/>
              <a:gd name="connsiteY0" fmla="*/ 363902 h 759946"/>
              <a:gd name="connsiteX1" fmla="*/ 581428 w 1482606"/>
              <a:gd name="connsiteY1" fmla="*/ 16847 h 759946"/>
              <a:gd name="connsiteX2" fmla="*/ 694394 w 1482606"/>
              <a:gd name="connsiteY2" fmla="*/ 135624 h 759946"/>
              <a:gd name="connsiteX3" fmla="*/ 664210 w 1482606"/>
              <a:gd name="connsiteY3" fmla="*/ 225489 h 759946"/>
              <a:gd name="connsiteX4" fmla="*/ 612837 w 1482606"/>
              <a:gd name="connsiteY4" fmla="*/ 342960 h 759946"/>
              <a:gd name="connsiteX5" fmla="*/ 698352 w 1482606"/>
              <a:gd name="connsiteY5" fmla="*/ 449949 h 759946"/>
              <a:gd name="connsiteX6" fmla="*/ 911960 w 1482606"/>
              <a:gd name="connsiteY6" fmla="*/ 498348 h 759946"/>
              <a:gd name="connsiteX7" fmla="*/ 1146955 w 1482606"/>
              <a:gd name="connsiteY7" fmla="*/ 165859 h 759946"/>
              <a:gd name="connsiteX8" fmla="*/ 1056465 w 1482606"/>
              <a:gd name="connsiteY8" fmla="*/ 227 h 759946"/>
              <a:gd name="connsiteX9" fmla="*/ 1385768 w 1482606"/>
              <a:gd name="connsiteY9" fmla="*/ 65752 h 759946"/>
              <a:gd name="connsiteX10" fmla="*/ 1440969 w 1482606"/>
              <a:gd name="connsiteY10" fmla="*/ 363902 h 759946"/>
              <a:gd name="connsiteX11" fmla="*/ 720889 w 1482606"/>
              <a:gd name="connsiteY11" fmla="*/ 759946 h 759946"/>
              <a:gd name="connsiteX12" fmla="*/ 809 w 1482606"/>
              <a:gd name="connsiteY12" fmla="*/ 363902 h 759946"/>
              <a:gd name="connsiteX0" fmla="*/ 2043 w 1483840"/>
              <a:gd name="connsiteY0" fmla="*/ 363902 h 759946"/>
              <a:gd name="connsiteX1" fmla="*/ 512043 w 1483840"/>
              <a:gd name="connsiteY1" fmla="*/ 60489 h 759946"/>
              <a:gd name="connsiteX2" fmla="*/ 695628 w 1483840"/>
              <a:gd name="connsiteY2" fmla="*/ 135624 h 759946"/>
              <a:gd name="connsiteX3" fmla="*/ 665444 w 1483840"/>
              <a:gd name="connsiteY3" fmla="*/ 225489 h 759946"/>
              <a:gd name="connsiteX4" fmla="*/ 614071 w 1483840"/>
              <a:gd name="connsiteY4" fmla="*/ 342960 h 759946"/>
              <a:gd name="connsiteX5" fmla="*/ 699586 w 1483840"/>
              <a:gd name="connsiteY5" fmla="*/ 449949 h 759946"/>
              <a:gd name="connsiteX6" fmla="*/ 913194 w 1483840"/>
              <a:gd name="connsiteY6" fmla="*/ 498348 h 759946"/>
              <a:gd name="connsiteX7" fmla="*/ 1148189 w 1483840"/>
              <a:gd name="connsiteY7" fmla="*/ 165859 h 759946"/>
              <a:gd name="connsiteX8" fmla="*/ 1057699 w 1483840"/>
              <a:gd name="connsiteY8" fmla="*/ 227 h 759946"/>
              <a:gd name="connsiteX9" fmla="*/ 1387002 w 1483840"/>
              <a:gd name="connsiteY9" fmla="*/ 65752 h 759946"/>
              <a:gd name="connsiteX10" fmla="*/ 1442203 w 1483840"/>
              <a:gd name="connsiteY10" fmla="*/ 363902 h 759946"/>
              <a:gd name="connsiteX11" fmla="*/ 722123 w 1483840"/>
              <a:gd name="connsiteY11" fmla="*/ 759946 h 759946"/>
              <a:gd name="connsiteX12" fmla="*/ 2043 w 1483840"/>
              <a:gd name="connsiteY12" fmla="*/ 363902 h 759946"/>
              <a:gd name="connsiteX0" fmla="*/ 2043 w 1483840"/>
              <a:gd name="connsiteY0" fmla="*/ 363902 h 759946"/>
              <a:gd name="connsiteX1" fmla="*/ 512043 w 1483840"/>
              <a:gd name="connsiteY1" fmla="*/ 60489 h 759946"/>
              <a:gd name="connsiteX2" fmla="*/ 695628 w 1483840"/>
              <a:gd name="connsiteY2" fmla="*/ 135624 h 759946"/>
              <a:gd name="connsiteX3" fmla="*/ 665444 w 1483840"/>
              <a:gd name="connsiteY3" fmla="*/ 225489 h 759946"/>
              <a:gd name="connsiteX4" fmla="*/ 614071 w 1483840"/>
              <a:gd name="connsiteY4" fmla="*/ 342960 h 759946"/>
              <a:gd name="connsiteX5" fmla="*/ 699586 w 1483840"/>
              <a:gd name="connsiteY5" fmla="*/ 449949 h 759946"/>
              <a:gd name="connsiteX6" fmla="*/ 913194 w 1483840"/>
              <a:gd name="connsiteY6" fmla="*/ 498348 h 759946"/>
              <a:gd name="connsiteX7" fmla="*/ 1026841 w 1483840"/>
              <a:gd name="connsiteY7" fmla="*/ 317340 h 759946"/>
              <a:gd name="connsiteX8" fmla="*/ 1148189 w 1483840"/>
              <a:gd name="connsiteY8" fmla="*/ 165859 h 759946"/>
              <a:gd name="connsiteX9" fmla="*/ 1057699 w 1483840"/>
              <a:gd name="connsiteY9" fmla="*/ 227 h 759946"/>
              <a:gd name="connsiteX10" fmla="*/ 1387002 w 1483840"/>
              <a:gd name="connsiteY10" fmla="*/ 65752 h 759946"/>
              <a:gd name="connsiteX11" fmla="*/ 1442203 w 1483840"/>
              <a:gd name="connsiteY11" fmla="*/ 363902 h 759946"/>
              <a:gd name="connsiteX12" fmla="*/ 722123 w 1483840"/>
              <a:gd name="connsiteY12" fmla="*/ 759946 h 759946"/>
              <a:gd name="connsiteX13" fmla="*/ 2043 w 1483840"/>
              <a:gd name="connsiteY13" fmla="*/ 363902 h 759946"/>
              <a:gd name="connsiteX0" fmla="*/ 2043 w 1483840"/>
              <a:gd name="connsiteY0" fmla="*/ 363902 h 759946"/>
              <a:gd name="connsiteX1" fmla="*/ 512043 w 1483840"/>
              <a:gd name="connsiteY1" fmla="*/ 60489 h 759946"/>
              <a:gd name="connsiteX2" fmla="*/ 695628 w 1483840"/>
              <a:gd name="connsiteY2" fmla="*/ 135624 h 759946"/>
              <a:gd name="connsiteX3" fmla="*/ 665444 w 1483840"/>
              <a:gd name="connsiteY3" fmla="*/ 225489 h 759946"/>
              <a:gd name="connsiteX4" fmla="*/ 614071 w 1483840"/>
              <a:gd name="connsiteY4" fmla="*/ 342960 h 759946"/>
              <a:gd name="connsiteX5" fmla="*/ 699586 w 1483840"/>
              <a:gd name="connsiteY5" fmla="*/ 449949 h 759946"/>
              <a:gd name="connsiteX6" fmla="*/ 913194 w 1483840"/>
              <a:gd name="connsiteY6" fmla="*/ 498348 h 759946"/>
              <a:gd name="connsiteX7" fmla="*/ 1071768 w 1483840"/>
              <a:gd name="connsiteY7" fmla="*/ 368702 h 759946"/>
              <a:gd name="connsiteX8" fmla="*/ 1148189 w 1483840"/>
              <a:gd name="connsiteY8" fmla="*/ 165859 h 759946"/>
              <a:gd name="connsiteX9" fmla="*/ 1057699 w 1483840"/>
              <a:gd name="connsiteY9" fmla="*/ 227 h 759946"/>
              <a:gd name="connsiteX10" fmla="*/ 1387002 w 1483840"/>
              <a:gd name="connsiteY10" fmla="*/ 65752 h 759946"/>
              <a:gd name="connsiteX11" fmla="*/ 1442203 w 1483840"/>
              <a:gd name="connsiteY11" fmla="*/ 363902 h 759946"/>
              <a:gd name="connsiteX12" fmla="*/ 722123 w 1483840"/>
              <a:gd name="connsiteY12" fmla="*/ 759946 h 759946"/>
              <a:gd name="connsiteX13" fmla="*/ 2043 w 1483840"/>
              <a:gd name="connsiteY13" fmla="*/ 363902 h 759946"/>
              <a:gd name="connsiteX0" fmla="*/ 2043 w 1483840"/>
              <a:gd name="connsiteY0" fmla="*/ 363902 h 759946"/>
              <a:gd name="connsiteX1" fmla="*/ 512043 w 1483840"/>
              <a:gd name="connsiteY1" fmla="*/ 60489 h 759946"/>
              <a:gd name="connsiteX2" fmla="*/ 695628 w 1483840"/>
              <a:gd name="connsiteY2" fmla="*/ 135624 h 759946"/>
              <a:gd name="connsiteX3" fmla="*/ 665444 w 1483840"/>
              <a:gd name="connsiteY3" fmla="*/ 225489 h 759946"/>
              <a:gd name="connsiteX4" fmla="*/ 614071 w 1483840"/>
              <a:gd name="connsiteY4" fmla="*/ 342960 h 759946"/>
              <a:gd name="connsiteX5" fmla="*/ 699586 w 1483840"/>
              <a:gd name="connsiteY5" fmla="*/ 449949 h 759946"/>
              <a:gd name="connsiteX6" fmla="*/ 782879 w 1483840"/>
              <a:gd name="connsiteY6" fmla="*/ 494479 h 759946"/>
              <a:gd name="connsiteX7" fmla="*/ 913194 w 1483840"/>
              <a:gd name="connsiteY7" fmla="*/ 498348 h 759946"/>
              <a:gd name="connsiteX8" fmla="*/ 1071768 w 1483840"/>
              <a:gd name="connsiteY8" fmla="*/ 368702 h 759946"/>
              <a:gd name="connsiteX9" fmla="*/ 1148189 w 1483840"/>
              <a:gd name="connsiteY9" fmla="*/ 165859 h 759946"/>
              <a:gd name="connsiteX10" fmla="*/ 1057699 w 1483840"/>
              <a:gd name="connsiteY10" fmla="*/ 227 h 759946"/>
              <a:gd name="connsiteX11" fmla="*/ 1387002 w 1483840"/>
              <a:gd name="connsiteY11" fmla="*/ 65752 h 759946"/>
              <a:gd name="connsiteX12" fmla="*/ 1442203 w 1483840"/>
              <a:gd name="connsiteY12" fmla="*/ 363902 h 759946"/>
              <a:gd name="connsiteX13" fmla="*/ 722123 w 1483840"/>
              <a:gd name="connsiteY13" fmla="*/ 759946 h 759946"/>
              <a:gd name="connsiteX14" fmla="*/ 2043 w 1483840"/>
              <a:gd name="connsiteY14" fmla="*/ 363902 h 759946"/>
              <a:gd name="connsiteX0" fmla="*/ 2043 w 1483840"/>
              <a:gd name="connsiteY0" fmla="*/ 363902 h 759946"/>
              <a:gd name="connsiteX1" fmla="*/ 512043 w 1483840"/>
              <a:gd name="connsiteY1" fmla="*/ 60489 h 759946"/>
              <a:gd name="connsiteX2" fmla="*/ 695628 w 1483840"/>
              <a:gd name="connsiteY2" fmla="*/ 135624 h 759946"/>
              <a:gd name="connsiteX3" fmla="*/ 665444 w 1483840"/>
              <a:gd name="connsiteY3" fmla="*/ 225489 h 759946"/>
              <a:gd name="connsiteX4" fmla="*/ 614071 w 1483840"/>
              <a:gd name="connsiteY4" fmla="*/ 342960 h 759946"/>
              <a:gd name="connsiteX5" fmla="*/ 699586 w 1483840"/>
              <a:gd name="connsiteY5" fmla="*/ 449949 h 759946"/>
              <a:gd name="connsiteX6" fmla="*/ 790578 w 1483840"/>
              <a:gd name="connsiteY6" fmla="*/ 524010 h 759946"/>
              <a:gd name="connsiteX7" fmla="*/ 913194 w 1483840"/>
              <a:gd name="connsiteY7" fmla="*/ 498348 h 759946"/>
              <a:gd name="connsiteX8" fmla="*/ 1071768 w 1483840"/>
              <a:gd name="connsiteY8" fmla="*/ 368702 h 759946"/>
              <a:gd name="connsiteX9" fmla="*/ 1148189 w 1483840"/>
              <a:gd name="connsiteY9" fmla="*/ 165859 h 759946"/>
              <a:gd name="connsiteX10" fmla="*/ 1057699 w 1483840"/>
              <a:gd name="connsiteY10" fmla="*/ 227 h 759946"/>
              <a:gd name="connsiteX11" fmla="*/ 1387002 w 1483840"/>
              <a:gd name="connsiteY11" fmla="*/ 65752 h 759946"/>
              <a:gd name="connsiteX12" fmla="*/ 1442203 w 1483840"/>
              <a:gd name="connsiteY12" fmla="*/ 363902 h 759946"/>
              <a:gd name="connsiteX13" fmla="*/ 722123 w 1483840"/>
              <a:gd name="connsiteY13" fmla="*/ 759946 h 759946"/>
              <a:gd name="connsiteX14" fmla="*/ 2043 w 1483840"/>
              <a:gd name="connsiteY14" fmla="*/ 363902 h 759946"/>
              <a:gd name="connsiteX0" fmla="*/ 2043 w 1456410"/>
              <a:gd name="connsiteY0" fmla="*/ 363902 h 767478"/>
              <a:gd name="connsiteX1" fmla="*/ 512043 w 1456410"/>
              <a:gd name="connsiteY1" fmla="*/ 60489 h 767478"/>
              <a:gd name="connsiteX2" fmla="*/ 695628 w 1456410"/>
              <a:gd name="connsiteY2" fmla="*/ 135624 h 767478"/>
              <a:gd name="connsiteX3" fmla="*/ 665444 w 1456410"/>
              <a:gd name="connsiteY3" fmla="*/ 225489 h 767478"/>
              <a:gd name="connsiteX4" fmla="*/ 614071 w 1456410"/>
              <a:gd name="connsiteY4" fmla="*/ 342960 h 767478"/>
              <a:gd name="connsiteX5" fmla="*/ 699586 w 1456410"/>
              <a:gd name="connsiteY5" fmla="*/ 449949 h 767478"/>
              <a:gd name="connsiteX6" fmla="*/ 790578 w 1456410"/>
              <a:gd name="connsiteY6" fmla="*/ 524010 h 767478"/>
              <a:gd name="connsiteX7" fmla="*/ 913194 w 1456410"/>
              <a:gd name="connsiteY7" fmla="*/ 498348 h 767478"/>
              <a:gd name="connsiteX8" fmla="*/ 1071768 w 1456410"/>
              <a:gd name="connsiteY8" fmla="*/ 368702 h 767478"/>
              <a:gd name="connsiteX9" fmla="*/ 1148189 w 1456410"/>
              <a:gd name="connsiteY9" fmla="*/ 165859 h 767478"/>
              <a:gd name="connsiteX10" fmla="*/ 1057699 w 1456410"/>
              <a:gd name="connsiteY10" fmla="*/ 227 h 767478"/>
              <a:gd name="connsiteX11" fmla="*/ 1387002 w 1456410"/>
              <a:gd name="connsiteY11" fmla="*/ 65752 h 767478"/>
              <a:gd name="connsiteX12" fmla="*/ 1442203 w 1456410"/>
              <a:gd name="connsiteY12" fmla="*/ 363902 h 767478"/>
              <a:gd name="connsiteX13" fmla="*/ 1196271 w 1456410"/>
              <a:gd name="connsiteY13" fmla="*/ 604310 h 767478"/>
              <a:gd name="connsiteX14" fmla="*/ 722123 w 1456410"/>
              <a:gd name="connsiteY14" fmla="*/ 759946 h 767478"/>
              <a:gd name="connsiteX15" fmla="*/ 2043 w 1456410"/>
              <a:gd name="connsiteY15" fmla="*/ 363902 h 767478"/>
              <a:gd name="connsiteX0" fmla="*/ 2043 w 1456410"/>
              <a:gd name="connsiteY0" fmla="*/ 363902 h 785333"/>
              <a:gd name="connsiteX1" fmla="*/ 512043 w 1456410"/>
              <a:gd name="connsiteY1" fmla="*/ 60489 h 785333"/>
              <a:gd name="connsiteX2" fmla="*/ 695628 w 1456410"/>
              <a:gd name="connsiteY2" fmla="*/ 135624 h 785333"/>
              <a:gd name="connsiteX3" fmla="*/ 665444 w 1456410"/>
              <a:gd name="connsiteY3" fmla="*/ 225489 h 785333"/>
              <a:gd name="connsiteX4" fmla="*/ 614071 w 1456410"/>
              <a:gd name="connsiteY4" fmla="*/ 342960 h 785333"/>
              <a:gd name="connsiteX5" fmla="*/ 699586 w 1456410"/>
              <a:gd name="connsiteY5" fmla="*/ 449949 h 785333"/>
              <a:gd name="connsiteX6" fmla="*/ 790578 w 1456410"/>
              <a:gd name="connsiteY6" fmla="*/ 524010 h 785333"/>
              <a:gd name="connsiteX7" fmla="*/ 913194 w 1456410"/>
              <a:gd name="connsiteY7" fmla="*/ 498348 h 785333"/>
              <a:gd name="connsiteX8" fmla="*/ 1071768 w 1456410"/>
              <a:gd name="connsiteY8" fmla="*/ 368702 h 785333"/>
              <a:gd name="connsiteX9" fmla="*/ 1148189 w 1456410"/>
              <a:gd name="connsiteY9" fmla="*/ 165859 h 785333"/>
              <a:gd name="connsiteX10" fmla="*/ 1057699 w 1456410"/>
              <a:gd name="connsiteY10" fmla="*/ 227 h 785333"/>
              <a:gd name="connsiteX11" fmla="*/ 1387002 w 1456410"/>
              <a:gd name="connsiteY11" fmla="*/ 65752 h 785333"/>
              <a:gd name="connsiteX12" fmla="*/ 1442203 w 1456410"/>
              <a:gd name="connsiteY12" fmla="*/ 363902 h 785333"/>
              <a:gd name="connsiteX13" fmla="*/ 1383061 w 1456410"/>
              <a:gd name="connsiteY13" fmla="*/ 703837 h 785333"/>
              <a:gd name="connsiteX14" fmla="*/ 722123 w 1456410"/>
              <a:gd name="connsiteY14" fmla="*/ 759946 h 785333"/>
              <a:gd name="connsiteX15" fmla="*/ 2043 w 1456410"/>
              <a:gd name="connsiteY15" fmla="*/ 363902 h 785333"/>
              <a:gd name="connsiteX0" fmla="*/ 2234 w 1418096"/>
              <a:gd name="connsiteY0" fmla="*/ 439015 h 779786"/>
              <a:gd name="connsiteX1" fmla="*/ 473729 w 1418096"/>
              <a:gd name="connsiteY1" fmla="*/ 60489 h 779786"/>
              <a:gd name="connsiteX2" fmla="*/ 657314 w 1418096"/>
              <a:gd name="connsiteY2" fmla="*/ 135624 h 779786"/>
              <a:gd name="connsiteX3" fmla="*/ 627130 w 1418096"/>
              <a:gd name="connsiteY3" fmla="*/ 225489 h 779786"/>
              <a:gd name="connsiteX4" fmla="*/ 575757 w 1418096"/>
              <a:gd name="connsiteY4" fmla="*/ 342960 h 779786"/>
              <a:gd name="connsiteX5" fmla="*/ 661272 w 1418096"/>
              <a:gd name="connsiteY5" fmla="*/ 449949 h 779786"/>
              <a:gd name="connsiteX6" fmla="*/ 752264 w 1418096"/>
              <a:gd name="connsiteY6" fmla="*/ 524010 h 779786"/>
              <a:gd name="connsiteX7" fmla="*/ 874880 w 1418096"/>
              <a:gd name="connsiteY7" fmla="*/ 498348 h 779786"/>
              <a:gd name="connsiteX8" fmla="*/ 1033454 w 1418096"/>
              <a:gd name="connsiteY8" fmla="*/ 368702 h 779786"/>
              <a:gd name="connsiteX9" fmla="*/ 1109875 w 1418096"/>
              <a:gd name="connsiteY9" fmla="*/ 165859 h 779786"/>
              <a:gd name="connsiteX10" fmla="*/ 1019385 w 1418096"/>
              <a:gd name="connsiteY10" fmla="*/ 227 h 779786"/>
              <a:gd name="connsiteX11" fmla="*/ 1348688 w 1418096"/>
              <a:gd name="connsiteY11" fmla="*/ 65752 h 779786"/>
              <a:gd name="connsiteX12" fmla="*/ 1403889 w 1418096"/>
              <a:gd name="connsiteY12" fmla="*/ 363902 h 779786"/>
              <a:gd name="connsiteX13" fmla="*/ 1344747 w 1418096"/>
              <a:gd name="connsiteY13" fmla="*/ 703837 h 779786"/>
              <a:gd name="connsiteX14" fmla="*/ 683809 w 1418096"/>
              <a:gd name="connsiteY14" fmla="*/ 759946 h 779786"/>
              <a:gd name="connsiteX15" fmla="*/ 2234 w 1418096"/>
              <a:gd name="connsiteY15" fmla="*/ 439015 h 77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8096" h="779786">
                <a:moveTo>
                  <a:pt x="2234" y="439015"/>
                </a:moveTo>
                <a:cubicBezTo>
                  <a:pt x="-32779" y="322439"/>
                  <a:pt x="353716" y="126496"/>
                  <a:pt x="473729" y="60489"/>
                </a:cubicBezTo>
                <a:cubicBezTo>
                  <a:pt x="580233" y="13775"/>
                  <a:pt x="643517" y="100850"/>
                  <a:pt x="657314" y="135624"/>
                </a:cubicBezTo>
                <a:cubicBezTo>
                  <a:pt x="671111" y="170398"/>
                  <a:pt x="631630" y="182266"/>
                  <a:pt x="627130" y="225489"/>
                </a:cubicBezTo>
                <a:cubicBezTo>
                  <a:pt x="641567" y="274814"/>
                  <a:pt x="570067" y="305550"/>
                  <a:pt x="575757" y="342960"/>
                </a:cubicBezTo>
                <a:cubicBezTo>
                  <a:pt x="581447" y="380370"/>
                  <a:pt x="631854" y="419774"/>
                  <a:pt x="661272" y="449949"/>
                </a:cubicBezTo>
                <a:cubicBezTo>
                  <a:pt x="690690" y="480124"/>
                  <a:pt x="716663" y="515944"/>
                  <a:pt x="752264" y="524010"/>
                </a:cubicBezTo>
                <a:cubicBezTo>
                  <a:pt x="787865" y="532077"/>
                  <a:pt x="826732" y="519311"/>
                  <a:pt x="874880" y="498348"/>
                </a:cubicBezTo>
                <a:cubicBezTo>
                  <a:pt x="923028" y="477385"/>
                  <a:pt x="994288" y="424117"/>
                  <a:pt x="1033454" y="368702"/>
                </a:cubicBezTo>
                <a:cubicBezTo>
                  <a:pt x="1072620" y="313287"/>
                  <a:pt x="1112220" y="227271"/>
                  <a:pt x="1109875" y="165859"/>
                </a:cubicBezTo>
                <a:cubicBezTo>
                  <a:pt x="1107530" y="104447"/>
                  <a:pt x="996703" y="1935"/>
                  <a:pt x="1019385" y="227"/>
                </a:cubicBezTo>
                <a:cubicBezTo>
                  <a:pt x="1042067" y="-1481"/>
                  <a:pt x="1284604" y="5140"/>
                  <a:pt x="1348688" y="65752"/>
                </a:cubicBezTo>
                <a:cubicBezTo>
                  <a:pt x="1412772" y="126364"/>
                  <a:pt x="1435678" y="274142"/>
                  <a:pt x="1403889" y="363902"/>
                </a:cubicBezTo>
                <a:cubicBezTo>
                  <a:pt x="1372100" y="453662"/>
                  <a:pt x="1464760" y="637830"/>
                  <a:pt x="1344747" y="703837"/>
                </a:cubicBezTo>
                <a:cubicBezTo>
                  <a:pt x="1224734" y="769844"/>
                  <a:pt x="907561" y="804083"/>
                  <a:pt x="683809" y="759946"/>
                </a:cubicBezTo>
                <a:cubicBezTo>
                  <a:pt x="460057" y="715809"/>
                  <a:pt x="37247" y="555591"/>
                  <a:pt x="2234" y="439015"/>
                </a:cubicBezTo>
                <a:close/>
              </a:path>
            </a:pathLst>
          </a:cu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2050" name="Picture 20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347" y="2204864"/>
            <a:ext cx="3648405" cy="2736304"/>
          </a:xfrm>
          <a:prstGeom prst="rect">
            <a:avLst/>
          </a:prstGeom>
        </p:spPr>
      </p:pic>
      <p:pic>
        <p:nvPicPr>
          <p:cNvPr id="2052" name="Picture 20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5560" y="2709139"/>
            <a:ext cx="3859169" cy="2894377"/>
          </a:xfrm>
          <a:prstGeom prst="rect">
            <a:avLst/>
          </a:prstGeom>
        </p:spPr>
      </p:pic>
      <p:pic>
        <p:nvPicPr>
          <p:cNvPr id="2051" name="Picture 20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7379" y="1357412"/>
            <a:ext cx="3189085" cy="2391814"/>
          </a:xfrm>
          <a:prstGeom prst="rect">
            <a:avLst/>
          </a:prstGeom>
        </p:spPr>
      </p:pic>
      <p:sp>
        <p:nvSpPr>
          <p:cNvPr id="2053" name="Oval 2052"/>
          <p:cNvSpPr/>
          <p:nvPr/>
        </p:nvSpPr>
        <p:spPr bwMode="auto">
          <a:xfrm>
            <a:off x="2133972" y="3695226"/>
            <a:ext cx="108000" cy="108000"/>
          </a:xfrm>
          <a:prstGeom prst="ellipse">
            <a:avLst/>
          </a:prstGeom>
          <a:solidFill>
            <a:srgbClr val="C00000"/>
          </a:solidFill>
          <a:ln w="1778"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38" name="Oval 37"/>
          <p:cNvSpPr/>
          <p:nvPr/>
        </p:nvSpPr>
        <p:spPr bwMode="auto">
          <a:xfrm>
            <a:off x="3934172" y="5159279"/>
            <a:ext cx="108000" cy="108000"/>
          </a:xfrm>
          <a:prstGeom prst="ellipse">
            <a:avLst/>
          </a:prstGeom>
          <a:solidFill>
            <a:srgbClr val="C00000"/>
          </a:solidFill>
          <a:ln w="1778"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39" name="Oval 38"/>
          <p:cNvSpPr/>
          <p:nvPr/>
        </p:nvSpPr>
        <p:spPr bwMode="auto">
          <a:xfrm>
            <a:off x="3321563" y="4108026"/>
            <a:ext cx="108000" cy="108000"/>
          </a:xfrm>
          <a:prstGeom prst="ellipse">
            <a:avLst/>
          </a:prstGeom>
          <a:solidFill>
            <a:srgbClr val="C00000"/>
          </a:solidFill>
          <a:ln w="1778"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custDataLst>
      <p:tags r:id="rId1"/>
    </p:custDataLst>
    <p:extLst>
      <p:ext uri="{BB962C8B-B14F-4D97-AF65-F5344CB8AC3E}">
        <p14:creationId xmlns:p14="http://schemas.microsoft.com/office/powerpoint/2010/main" val="353592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05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3" grpId="1" animBg="1"/>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228627"/>
            <a:ext cx="11881319" cy="1144561"/>
          </a:xfrm>
          <a:solidFill>
            <a:schemeClr val="bg1"/>
          </a:solidFill>
          <a:ln>
            <a:solidFill>
              <a:schemeClr val="bg1"/>
            </a:solidFill>
          </a:ln>
        </p:spPr>
        <p:txBody>
          <a:bodyPr/>
          <a:lstStyle/>
          <a:p>
            <a:pPr algn="ctr"/>
            <a:r>
              <a:rPr lang="da-DK" dirty="0" smtClean="0"/>
              <a:t>Flere kyllinger ude, når der er adgang til bevoksning</a:t>
            </a:r>
            <a:endParaRPr lang="da-DK"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93195602"/>
              </p:ext>
            </p:extLst>
          </p:nvPr>
        </p:nvGraphicFramePr>
        <p:xfrm>
          <a:off x="5678038" y="1787840"/>
          <a:ext cx="6209549"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fld id="{F673B5BD-959E-484A-A431-97471053BC09}" type="datetime1">
              <a:rPr lang="da-DK" smtClean="0"/>
              <a:t>28-11-2017</a:t>
            </a:fld>
            <a:r>
              <a:rPr lang="da-DK" smtClean="0"/>
              <a:t>30-11-2017</a:t>
            </a:r>
            <a:endParaRPr lang="da-DK"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161" y="2147435"/>
            <a:ext cx="2996952" cy="2247714"/>
          </a:xfrm>
          <a:prstGeom prst="rect">
            <a:avLst/>
          </a:prstGeom>
        </p:spPr>
      </p:pic>
      <p:pic>
        <p:nvPicPr>
          <p:cNvPr id="9" name="Picture 4" descr="H:\Billdeder\Gothenborg\P10303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1964" y="3789040"/>
            <a:ext cx="336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83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Betydning af vejret</a:t>
            </a:r>
            <a:endParaRPr lang="da-DK" dirty="0"/>
          </a:p>
        </p:txBody>
      </p:sp>
      <p:sp>
        <p:nvSpPr>
          <p:cNvPr id="4" name="Date Placeholder 3"/>
          <p:cNvSpPr>
            <a:spLocks noGrp="1"/>
          </p:cNvSpPr>
          <p:nvPr>
            <p:ph type="dt" sz="half" idx="10"/>
          </p:nvPr>
        </p:nvSpPr>
        <p:spPr/>
        <p:txBody>
          <a:bodyPr/>
          <a:lstStyle/>
          <a:p>
            <a:fld id="{15D68130-82AA-4551-AE6C-00B7D58C34E2}" type="datetime1">
              <a:rPr lang="da-DK" smtClean="0"/>
              <a:t>28-11-2017</a:t>
            </a:fld>
            <a:r>
              <a:rPr lang="da-DK" smtClean="0"/>
              <a:t>30-11-2017</a:t>
            </a:r>
            <a:endParaRPr lang="da-DK" dirty="0"/>
          </a:p>
        </p:txBody>
      </p:sp>
      <p:graphicFrame>
        <p:nvGraphicFramePr>
          <p:cNvPr id="5" name="Content Placeholder 6"/>
          <p:cNvGraphicFramePr>
            <a:graphicFrameLocks/>
          </p:cNvGraphicFramePr>
          <p:nvPr>
            <p:extLst>
              <p:ext uri="{D42A27DB-BD31-4B8C-83A1-F6EECF244321}">
                <p14:modId xmlns:p14="http://schemas.microsoft.com/office/powerpoint/2010/main" val="1265570952"/>
              </p:ext>
            </p:extLst>
          </p:nvPr>
        </p:nvGraphicFramePr>
        <p:xfrm>
          <a:off x="5158308" y="1556792"/>
          <a:ext cx="6209549" cy="45212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913" y="1340768"/>
            <a:ext cx="3521356" cy="23475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7908" y="3356992"/>
            <a:ext cx="3419872" cy="2564904"/>
          </a:xfrm>
          <a:prstGeom prst="rect">
            <a:avLst/>
          </a:prstGeom>
        </p:spPr>
      </p:pic>
    </p:spTree>
    <p:extLst>
      <p:ext uri="{BB962C8B-B14F-4D97-AF65-F5344CB8AC3E}">
        <p14:creationId xmlns:p14="http://schemas.microsoft.com/office/powerpoint/2010/main" val="10515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228627"/>
            <a:ext cx="11881319" cy="1144561"/>
          </a:xfrm>
          <a:solidFill>
            <a:schemeClr val="bg1"/>
          </a:solidFill>
          <a:ln>
            <a:solidFill>
              <a:schemeClr val="bg1"/>
            </a:solidFill>
          </a:ln>
        </p:spPr>
        <p:txBody>
          <a:bodyPr/>
          <a:lstStyle/>
          <a:p>
            <a:pPr algn="ctr"/>
            <a:r>
              <a:rPr lang="da-DK" dirty="0" smtClean="0"/>
              <a:t>Kyllingerne foretrækker bevoksning frem for mark</a:t>
            </a:r>
            <a:endParaRPr lang="da-DK"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71527563"/>
              </p:ext>
            </p:extLst>
          </p:nvPr>
        </p:nvGraphicFramePr>
        <p:xfrm>
          <a:off x="5678038" y="1787840"/>
          <a:ext cx="6209549"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fld id="{F673B5BD-959E-484A-A431-97471053BC09}" type="datetime1">
              <a:rPr lang="da-DK" smtClean="0"/>
              <a:t>28-11-2017</a:t>
            </a:fld>
            <a:r>
              <a:rPr lang="da-DK" smtClean="0"/>
              <a:t>30-11-2017</a:t>
            </a:r>
            <a:endParaRPr lang="da-DK" dirty="0"/>
          </a:p>
        </p:txBody>
      </p:sp>
      <p:pic>
        <p:nvPicPr>
          <p:cNvPr id="5" name="Picture 5" descr="H:\Billdeder\Gothenborg\IMG_120815 12.03.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90" y="1502222"/>
            <a:ext cx="42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956" y="3356992"/>
            <a:ext cx="3600000" cy="2700000"/>
          </a:xfrm>
          <a:prstGeom prst="rect">
            <a:avLst/>
          </a:prstGeom>
        </p:spPr>
      </p:pic>
    </p:spTree>
    <p:extLst>
      <p:ext uri="{BB962C8B-B14F-4D97-AF65-F5344CB8AC3E}">
        <p14:creationId xmlns:p14="http://schemas.microsoft.com/office/powerpoint/2010/main" val="3229058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Lys skygge forhold i bevoksning</a:t>
            </a:r>
            <a:endParaRPr lang="da-DK" dirty="0"/>
          </a:p>
        </p:txBody>
      </p:sp>
      <p:sp>
        <p:nvSpPr>
          <p:cNvPr id="4" name="Date Placeholder 3"/>
          <p:cNvSpPr>
            <a:spLocks noGrp="1"/>
          </p:cNvSpPr>
          <p:nvPr>
            <p:ph type="dt" sz="half" idx="10"/>
          </p:nvPr>
        </p:nvSpPr>
        <p:spPr/>
        <p:txBody>
          <a:bodyPr/>
          <a:lstStyle/>
          <a:p>
            <a:fld id="{1240A332-CBE2-43A2-A9B7-F604C08D0343}" type="datetime1">
              <a:rPr lang="da-DK" smtClean="0"/>
              <a:t>28-11-2017</a:t>
            </a:fld>
            <a:r>
              <a:rPr lang="da-DK" smtClean="0"/>
              <a:t>30-11-2017</a:t>
            </a:r>
            <a:endParaRPr lang="da-DK" dirty="0"/>
          </a:p>
        </p:txBody>
      </p:sp>
      <p:graphicFrame>
        <p:nvGraphicFramePr>
          <p:cNvPr id="5" name="Content Placeholder 6"/>
          <p:cNvGraphicFramePr>
            <a:graphicFrameLocks/>
          </p:cNvGraphicFramePr>
          <p:nvPr>
            <p:extLst>
              <p:ext uri="{D42A27DB-BD31-4B8C-83A1-F6EECF244321}">
                <p14:modId xmlns:p14="http://schemas.microsoft.com/office/powerpoint/2010/main" val="2791748562"/>
              </p:ext>
            </p:extLst>
          </p:nvPr>
        </p:nvGraphicFramePr>
        <p:xfrm>
          <a:off x="5158308" y="1481236"/>
          <a:ext cx="6209549" cy="4521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rotWithShape="1">
          <a:blip r:embed="rId4"/>
          <a:srcRect l="28822" t="17998" r="24115" b="14234"/>
          <a:stretch/>
        </p:blipFill>
        <p:spPr>
          <a:xfrm>
            <a:off x="405780" y="1194216"/>
            <a:ext cx="2304251" cy="20737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656" y="1357418"/>
            <a:ext cx="3672000" cy="22032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656" y="3620701"/>
            <a:ext cx="3672000" cy="2448000"/>
          </a:xfrm>
          <a:prstGeom prst="rect">
            <a:avLst/>
          </a:prstGeom>
        </p:spPr>
      </p:pic>
    </p:spTree>
    <p:extLst>
      <p:ext uri="{BB962C8B-B14F-4D97-AF65-F5344CB8AC3E}">
        <p14:creationId xmlns:p14="http://schemas.microsoft.com/office/powerpoint/2010/main" val="35553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Forsøg Foulum</a:t>
            </a:r>
            <a:endParaRPr lang="da-DK"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748" y="1373188"/>
            <a:ext cx="6028266" cy="4521200"/>
          </a:xfrm>
        </p:spPr>
      </p:pic>
      <p:sp>
        <p:nvSpPr>
          <p:cNvPr id="4" name="Date Placeholder 3"/>
          <p:cNvSpPr>
            <a:spLocks noGrp="1"/>
          </p:cNvSpPr>
          <p:nvPr>
            <p:ph type="dt" sz="half" idx="10"/>
          </p:nvPr>
        </p:nvSpPr>
        <p:spPr/>
        <p:txBody>
          <a:bodyPr/>
          <a:lstStyle/>
          <a:p>
            <a:fld id="{2E91B7DD-5E02-4836-931A-450016CE83E6}" type="datetime1">
              <a:rPr lang="da-DK" smtClean="0"/>
              <a:t>28-11-2017</a:t>
            </a:fld>
            <a:r>
              <a:rPr lang="da-DK" smtClean="0"/>
              <a:t>30-11-2017</a:t>
            </a:r>
            <a:endParaRPr lang="da-DK"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753" y="1385268"/>
            <a:ext cx="6012160" cy="4509120"/>
          </a:xfrm>
          <a:prstGeom prst="rect">
            <a:avLst/>
          </a:prstGeom>
        </p:spPr>
      </p:pic>
      <p:cxnSp>
        <p:nvCxnSpPr>
          <p:cNvPr id="8" name="Straight Arrow Connector 7"/>
          <p:cNvCxnSpPr/>
          <p:nvPr/>
        </p:nvCxnSpPr>
        <p:spPr bwMode="auto">
          <a:xfrm>
            <a:off x="6582206" y="1993605"/>
            <a:ext cx="4192726" cy="0"/>
          </a:xfrm>
          <a:prstGeom prst="straightConnector1">
            <a:avLst/>
          </a:prstGeom>
          <a:solidFill>
            <a:schemeClr val="accent2"/>
          </a:solidFill>
          <a:ln w="19050" cap="flat" cmpd="sng" algn="ctr">
            <a:solidFill>
              <a:srgbClr val="FF0000"/>
            </a:solidFill>
            <a:prstDash val="solid"/>
            <a:round/>
            <a:headEnd type="triangle"/>
            <a:tailEnd type="triangle"/>
          </a:ln>
          <a:effectLst/>
        </p:spPr>
      </p:cxnSp>
      <p:cxnSp>
        <p:nvCxnSpPr>
          <p:cNvPr id="12" name="Straight Arrow Connector 11"/>
          <p:cNvCxnSpPr/>
          <p:nvPr/>
        </p:nvCxnSpPr>
        <p:spPr bwMode="auto">
          <a:xfrm>
            <a:off x="6382444" y="2348880"/>
            <a:ext cx="0" cy="2808312"/>
          </a:xfrm>
          <a:prstGeom prst="straightConnector1">
            <a:avLst/>
          </a:prstGeom>
          <a:solidFill>
            <a:schemeClr val="accent2"/>
          </a:solidFill>
          <a:ln w="28575" cap="flat" cmpd="sng" algn="ctr">
            <a:solidFill>
              <a:srgbClr val="FF0000"/>
            </a:solidFill>
            <a:prstDash val="solid"/>
            <a:round/>
            <a:headEnd type="triangle"/>
            <a:tailEnd type="triangle"/>
          </a:ln>
          <a:effectLst/>
        </p:spPr>
      </p:cxnSp>
      <p:sp>
        <p:nvSpPr>
          <p:cNvPr id="13" name="TextBox 12"/>
          <p:cNvSpPr txBox="1"/>
          <p:nvPr/>
        </p:nvSpPr>
        <p:spPr>
          <a:xfrm>
            <a:off x="8038628" y="1556792"/>
            <a:ext cx="1080120" cy="233910"/>
          </a:xfrm>
          <a:prstGeom prst="rect">
            <a:avLst/>
          </a:prstGeom>
          <a:noFill/>
        </p:spPr>
        <p:txBody>
          <a:bodyPr wrap="square" lIns="0" tIns="0" rIns="0" bIns="0" rtlCol="0">
            <a:spAutoFit/>
          </a:bodyPr>
          <a:lstStyle/>
          <a:p>
            <a:pPr>
              <a:lnSpc>
                <a:spcPct val="95000"/>
              </a:lnSpc>
            </a:pPr>
            <a:r>
              <a:rPr lang="da-DK" sz="1600" dirty="0" smtClean="0">
                <a:solidFill>
                  <a:srgbClr val="FF0000"/>
                </a:solidFill>
                <a:latin typeface="+mn-lt"/>
              </a:rPr>
              <a:t>34,5 meter</a:t>
            </a:r>
            <a:endParaRPr lang="da-DK" sz="1600" dirty="0">
              <a:solidFill>
                <a:srgbClr val="FF0000"/>
              </a:solidFill>
              <a:latin typeface="+mn-lt"/>
            </a:endParaRPr>
          </a:p>
        </p:txBody>
      </p:sp>
      <p:sp>
        <p:nvSpPr>
          <p:cNvPr id="14" name="TextBox 13"/>
          <p:cNvSpPr txBox="1"/>
          <p:nvPr/>
        </p:nvSpPr>
        <p:spPr>
          <a:xfrm rot="16200000">
            <a:off x="5553853" y="3348049"/>
            <a:ext cx="1080120" cy="233910"/>
          </a:xfrm>
          <a:prstGeom prst="rect">
            <a:avLst/>
          </a:prstGeom>
          <a:noFill/>
        </p:spPr>
        <p:txBody>
          <a:bodyPr wrap="square" lIns="0" tIns="0" rIns="0" bIns="0" rtlCol="0">
            <a:spAutoFit/>
          </a:bodyPr>
          <a:lstStyle/>
          <a:p>
            <a:pPr>
              <a:lnSpc>
                <a:spcPct val="95000"/>
              </a:lnSpc>
            </a:pPr>
            <a:r>
              <a:rPr lang="da-DK" sz="1600" dirty="0" smtClean="0">
                <a:solidFill>
                  <a:srgbClr val="FF0000"/>
                </a:solidFill>
                <a:latin typeface="+mn-lt"/>
              </a:rPr>
              <a:t>20 meter</a:t>
            </a:r>
            <a:endParaRPr lang="da-DK" sz="1600" dirty="0">
              <a:solidFill>
                <a:srgbClr val="FF0000"/>
              </a:solidFill>
              <a:latin typeface="+mn-lt"/>
            </a:endParaRPr>
          </a:p>
        </p:txBody>
      </p:sp>
    </p:spTree>
    <p:extLst>
      <p:ext uri="{BB962C8B-B14F-4D97-AF65-F5344CB8AC3E}">
        <p14:creationId xmlns:p14="http://schemas.microsoft.com/office/powerpoint/2010/main" val="1776846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228627"/>
            <a:ext cx="11881319" cy="1144561"/>
          </a:xfrm>
          <a:solidFill>
            <a:schemeClr val="bg1"/>
          </a:solidFill>
          <a:ln>
            <a:solidFill>
              <a:schemeClr val="bg1"/>
            </a:solidFill>
          </a:ln>
        </p:spPr>
        <p:txBody>
          <a:bodyPr/>
          <a:lstStyle/>
          <a:p>
            <a:pPr algn="ctr"/>
            <a:r>
              <a:rPr lang="da-DK" dirty="0" smtClean="0"/>
              <a:t>Race og Foder påvirker antallet af kyllinger der ude</a:t>
            </a:r>
            <a:endParaRPr lang="da-DK"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24246090"/>
              </p:ext>
            </p:extLst>
          </p:nvPr>
        </p:nvGraphicFramePr>
        <p:xfrm>
          <a:off x="5678038" y="1787840"/>
          <a:ext cx="6209549"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fld id="{F673B5BD-959E-484A-A431-97471053BC09}" type="datetime1">
              <a:rPr lang="da-DK" smtClean="0"/>
              <a:t>28-11-2017</a:t>
            </a:fld>
            <a:r>
              <a:rPr lang="da-DK" smtClean="0"/>
              <a:t>30-11-2017</a:t>
            </a:r>
            <a:endParaRPr lang="da-DK"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88" y="1764819"/>
            <a:ext cx="2400000" cy="180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7335" y="1764819"/>
            <a:ext cx="2400000" cy="1800000"/>
          </a:xfrm>
          <a:prstGeom prst="rect">
            <a:avLst/>
          </a:prstGeom>
        </p:spPr>
      </p:pic>
      <p:sp>
        <p:nvSpPr>
          <p:cNvPr id="8" name="TextBox 7"/>
          <p:cNvSpPr txBox="1"/>
          <p:nvPr/>
        </p:nvSpPr>
        <p:spPr>
          <a:xfrm>
            <a:off x="1917948" y="3920698"/>
            <a:ext cx="2255984" cy="292388"/>
          </a:xfrm>
          <a:prstGeom prst="rect">
            <a:avLst/>
          </a:prstGeom>
          <a:noFill/>
        </p:spPr>
        <p:txBody>
          <a:bodyPr wrap="square" lIns="0" tIns="0" rIns="0" bIns="0" rtlCol="0">
            <a:spAutoFit/>
          </a:bodyPr>
          <a:lstStyle/>
          <a:p>
            <a:pPr algn="ctr">
              <a:lnSpc>
                <a:spcPct val="95000"/>
              </a:lnSpc>
            </a:pPr>
            <a:r>
              <a:rPr lang="da-DK" sz="2000" dirty="0" smtClean="0">
                <a:latin typeface="+mn-lt"/>
              </a:rPr>
              <a:t>Foder</a:t>
            </a:r>
          </a:p>
        </p:txBody>
      </p:sp>
      <p:sp>
        <p:nvSpPr>
          <p:cNvPr id="9" name="TextBox 8"/>
          <p:cNvSpPr txBox="1"/>
          <p:nvPr/>
        </p:nvSpPr>
        <p:spPr>
          <a:xfrm>
            <a:off x="3115566" y="4487454"/>
            <a:ext cx="2448273" cy="1169551"/>
          </a:xfrm>
          <a:prstGeom prst="rect">
            <a:avLst/>
          </a:prstGeom>
          <a:noFill/>
        </p:spPr>
        <p:txBody>
          <a:bodyPr wrap="square" lIns="0" tIns="0" rIns="0" bIns="0" rtlCol="0">
            <a:spAutoFit/>
          </a:bodyPr>
          <a:lstStyle/>
          <a:p>
            <a:pPr>
              <a:lnSpc>
                <a:spcPct val="95000"/>
              </a:lnSpc>
            </a:pPr>
            <a:r>
              <a:rPr lang="da-DK" sz="1600" dirty="0">
                <a:latin typeface="+mn-lt"/>
              </a:rPr>
              <a:t>F</a:t>
            </a:r>
            <a:r>
              <a:rPr lang="da-DK" sz="1600" dirty="0" smtClean="0">
                <a:latin typeface="+mn-lt"/>
              </a:rPr>
              <a:t> = Forsøgsfoder</a:t>
            </a:r>
          </a:p>
          <a:p>
            <a:pPr>
              <a:lnSpc>
                <a:spcPct val="95000"/>
              </a:lnSpc>
            </a:pPr>
            <a:endParaRPr lang="da-DK" sz="1600" dirty="0" smtClean="0">
              <a:latin typeface="+mn-lt"/>
            </a:endParaRPr>
          </a:p>
          <a:p>
            <a:pPr>
              <a:lnSpc>
                <a:spcPct val="95000"/>
              </a:lnSpc>
            </a:pPr>
            <a:r>
              <a:rPr lang="da-DK" sz="1600" dirty="0" err="1" smtClean="0">
                <a:latin typeface="+mn-lt"/>
              </a:rPr>
              <a:t>Råprotein</a:t>
            </a:r>
            <a:r>
              <a:rPr lang="da-DK" sz="1600" dirty="0" smtClean="0">
                <a:latin typeface="+mn-lt"/>
              </a:rPr>
              <a:t>:	   159 g/kg</a:t>
            </a:r>
          </a:p>
          <a:p>
            <a:pPr>
              <a:lnSpc>
                <a:spcPct val="95000"/>
              </a:lnSpc>
            </a:pPr>
            <a:r>
              <a:rPr lang="da-DK" sz="1600" dirty="0" err="1" smtClean="0">
                <a:latin typeface="+mn-lt"/>
              </a:rPr>
              <a:t>Metionin</a:t>
            </a:r>
            <a:r>
              <a:rPr lang="da-DK" sz="1600" dirty="0" smtClean="0">
                <a:latin typeface="+mn-lt"/>
              </a:rPr>
              <a:t>:	     2,5 g/kg</a:t>
            </a:r>
          </a:p>
          <a:p>
            <a:pPr>
              <a:lnSpc>
                <a:spcPct val="95000"/>
              </a:lnSpc>
            </a:pPr>
            <a:r>
              <a:rPr lang="da-DK" sz="1600" dirty="0" err="1" smtClean="0">
                <a:latin typeface="+mn-lt"/>
              </a:rPr>
              <a:t>Cystin</a:t>
            </a:r>
            <a:r>
              <a:rPr lang="da-DK" sz="1600" dirty="0" smtClean="0">
                <a:latin typeface="+mn-lt"/>
              </a:rPr>
              <a:t>:	     3,3 g/kg</a:t>
            </a:r>
            <a:endParaRPr lang="da-DK" sz="1600" dirty="0">
              <a:latin typeface="+mn-lt"/>
            </a:endParaRPr>
          </a:p>
        </p:txBody>
      </p:sp>
      <p:sp>
        <p:nvSpPr>
          <p:cNvPr id="10" name="TextBox 9"/>
          <p:cNvSpPr txBox="1"/>
          <p:nvPr/>
        </p:nvSpPr>
        <p:spPr>
          <a:xfrm>
            <a:off x="581915" y="4487455"/>
            <a:ext cx="2448273" cy="1169551"/>
          </a:xfrm>
          <a:prstGeom prst="rect">
            <a:avLst/>
          </a:prstGeom>
          <a:noFill/>
        </p:spPr>
        <p:txBody>
          <a:bodyPr wrap="square" lIns="0" tIns="0" rIns="0" bIns="0" rtlCol="0">
            <a:spAutoFit/>
          </a:bodyPr>
          <a:lstStyle/>
          <a:p>
            <a:pPr>
              <a:lnSpc>
                <a:spcPct val="95000"/>
              </a:lnSpc>
            </a:pPr>
            <a:r>
              <a:rPr lang="da-DK" sz="1600" dirty="0" smtClean="0">
                <a:latin typeface="+mn-lt"/>
              </a:rPr>
              <a:t>K = Kontrolfoder</a:t>
            </a:r>
          </a:p>
          <a:p>
            <a:pPr>
              <a:lnSpc>
                <a:spcPct val="95000"/>
              </a:lnSpc>
            </a:pPr>
            <a:endParaRPr lang="da-DK" sz="1600" dirty="0" smtClean="0">
              <a:latin typeface="+mn-lt"/>
            </a:endParaRPr>
          </a:p>
          <a:p>
            <a:pPr>
              <a:lnSpc>
                <a:spcPct val="95000"/>
              </a:lnSpc>
            </a:pPr>
            <a:r>
              <a:rPr lang="da-DK" sz="1600" dirty="0" err="1" smtClean="0">
                <a:latin typeface="+mn-lt"/>
              </a:rPr>
              <a:t>Råprotein</a:t>
            </a:r>
            <a:r>
              <a:rPr lang="da-DK" sz="1600" dirty="0" smtClean="0">
                <a:latin typeface="+mn-lt"/>
              </a:rPr>
              <a:t>:	   193 g/kg</a:t>
            </a:r>
          </a:p>
          <a:p>
            <a:pPr>
              <a:lnSpc>
                <a:spcPct val="95000"/>
              </a:lnSpc>
            </a:pPr>
            <a:r>
              <a:rPr lang="da-DK" sz="1600" dirty="0" err="1" smtClean="0">
                <a:latin typeface="+mn-lt"/>
              </a:rPr>
              <a:t>Metionin</a:t>
            </a:r>
            <a:r>
              <a:rPr lang="da-DK" sz="1600" dirty="0" smtClean="0">
                <a:latin typeface="+mn-lt"/>
              </a:rPr>
              <a:t>:	     3,1g/kg</a:t>
            </a:r>
          </a:p>
          <a:p>
            <a:pPr>
              <a:lnSpc>
                <a:spcPct val="95000"/>
              </a:lnSpc>
            </a:pPr>
            <a:r>
              <a:rPr lang="da-DK" sz="1600" dirty="0" err="1" smtClean="0">
                <a:latin typeface="+mn-lt"/>
              </a:rPr>
              <a:t>Cystin</a:t>
            </a:r>
            <a:r>
              <a:rPr lang="da-DK" sz="1600" dirty="0" smtClean="0">
                <a:latin typeface="+mn-lt"/>
              </a:rPr>
              <a:t>:	    3,8 g/kg</a:t>
            </a:r>
            <a:endParaRPr lang="da-DK" sz="1600" dirty="0">
              <a:latin typeface="+mn-lt"/>
            </a:endParaRPr>
          </a:p>
        </p:txBody>
      </p:sp>
    </p:spTree>
    <p:extLst>
      <p:ext uri="{BB962C8B-B14F-4D97-AF65-F5344CB8AC3E}">
        <p14:creationId xmlns:p14="http://schemas.microsoft.com/office/powerpoint/2010/main" val="31172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338072959581141"/>
</p:tagLst>
</file>

<file path=ppt/tags/tag2.xml><?xml version="1.0" encoding="utf-8"?>
<p:tagLst xmlns:a="http://schemas.openxmlformats.org/drawingml/2006/main" xmlns:r="http://schemas.openxmlformats.org/officeDocument/2006/relationships" xmlns:p="http://schemas.openxmlformats.org/presentationml/2006/main">
  <p:tag name="TEMPLAFYSLIDEID" val="636338072960182252"/>
</p:tagLst>
</file>

<file path=ppt/tags/tag3.xml><?xml version="1.0" encoding="utf-8"?>
<p:tagLst xmlns:a="http://schemas.openxmlformats.org/drawingml/2006/main" xmlns:r="http://schemas.openxmlformats.org/officeDocument/2006/relationships" xmlns:p="http://schemas.openxmlformats.org/presentationml/2006/main">
  <p:tag name="TEMPLAFYSLIDEID" val="636338072960646314"/>
</p:tagLst>
</file>

<file path=ppt/tags/tag4.xml><?xml version="1.0" encoding="utf-8"?>
<p:tagLst xmlns:a="http://schemas.openxmlformats.org/drawingml/2006/main" xmlns:r="http://schemas.openxmlformats.org/officeDocument/2006/relationships" xmlns:p="http://schemas.openxmlformats.org/presentationml/2006/main">
  <p:tag name="TEMPLAFYSLIDEID" val="636338072962833871"/>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845</Words>
  <Application>Microsoft Office PowerPoint</Application>
  <PresentationFormat>Custom</PresentationFormat>
  <Paragraphs>80</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Wingdings 3</vt:lpstr>
      <vt:lpstr>AU Passata Light</vt:lpstr>
      <vt:lpstr>AU Peto</vt:lpstr>
      <vt:lpstr>Calibri</vt:lpstr>
      <vt:lpstr>Georgia</vt:lpstr>
      <vt:lpstr>AU Passata</vt:lpstr>
      <vt:lpstr>Arial</vt:lpstr>
      <vt:lpstr>AU 16:9</vt:lpstr>
      <vt:lpstr>Indretning af udearealer  – Hvor er kyllingerne?</vt:lpstr>
      <vt:lpstr>PowerPoint Presentation</vt:lpstr>
      <vt:lpstr>Forsøg på Gothenborg</vt:lpstr>
      <vt:lpstr>Flere kyllinger ude, når der er adgang til bevoksning</vt:lpstr>
      <vt:lpstr>Betydning af vejret</vt:lpstr>
      <vt:lpstr>Kyllingerne foretrækker bevoksning frem for mark</vt:lpstr>
      <vt:lpstr>Lys skygge forhold i bevoksning</vt:lpstr>
      <vt:lpstr>Forsøg Foulum</vt:lpstr>
      <vt:lpstr>Race og Foder påvirker antallet af kyllinger der ude</vt:lpstr>
      <vt:lpstr>Ældre kyllinger er mere ude end yngre kyllinger</vt:lpstr>
      <vt:lpstr>Ældre kyllinger udnytter en større del af arealet</vt:lpstr>
      <vt:lpstr>Opsummering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2017-11-28T15:17:45Z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636287075867676914</vt:lpwstr>
  </property>
  <property fmtid="{D5CDD505-2E9C-101B-9397-08002B2CF9AE}" pid="60" name="TemplafyTimeStamp">
    <vt:lpwstr>2017-02-24T14:35:30.3621506Z</vt:lpwstr>
  </property>
  <property fmtid="{D5CDD505-2E9C-101B-9397-08002B2CF9AE}" pid="61" name="OfficeID">
    <vt:lpwstr>1129</vt:lpwstr>
  </property>
  <property fmtid="{D5CDD505-2E9C-101B-9397-08002B2CF9AE}" pid="62" name="colorthemechange">
    <vt:lpwstr>True</vt:lpwstr>
  </property>
</Properties>
</file>