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8" r:id="rId2"/>
    <p:sldId id="647" r:id="rId3"/>
    <p:sldId id="640" r:id="rId4"/>
    <p:sldId id="641" r:id="rId5"/>
    <p:sldId id="642" r:id="rId6"/>
    <p:sldId id="643" r:id="rId7"/>
    <p:sldId id="644" r:id="rId8"/>
    <p:sldId id="639" r:id="rId9"/>
    <p:sldId id="637" r:id="rId10"/>
    <p:sldId id="646" r:id="rId11"/>
    <p:sldId id="648" r:id="rId12"/>
    <p:sldId id="645" r:id="rId13"/>
  </p:sldIdLst>
  <p:sldSz cx="9144000" cy="6858000" type="screen4x3"/>
  <p:notesSz cx="6797675" cy="9926638"/>
  <p:embeddedFontLst>
    <p:embeddedFont>
      <p:font typeface="AU Passata" panose="020B0503030502030804" pitchFamily="34" charset="0"/>
      <p:regular r:id="rId16"/>
      <p:bold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72" autoAdjust="0"/>
    <p:restoredTop sz="93465" autoAdjust="0"/>
  </p:normalViewPr>
  <p:slideViewPr>
    <p:cSldViewPr>
      <p:cViewPr varScale="1">
        <p:scale>
          <a:sx n="100" d="100"/>
          <a:sy n="100" d="100"/>
        </p:scale>
        <p:origin x="1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30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3E6084-B151-4A23-B0F6-B77C36659D7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CF1536-10EF-4289-8479-E7E18EAB82C9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/>
          </a:p>
        </p:txBody>
      </p:sp>
      <p:sp>
        <p:nvSpPr>
          <p:cNvPr id="6148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A4B890-19CC-411D-ADC2-A805B025B20D}" type="slidenum">
              <a:rPr lang="en-US" altLang="da-DK" smtClean="0"/>
              <a:pPr>
                <a:spcBef>
                  <a:spcPct val="0"/>
                </a:spcBef>
              </a:pPr>
              <a:t>1</a:t>
            </a:fld>
            <a:endParaRPr lang="en-US" alt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03519-DB25-4C7E-8245-BE94B6140E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49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03519-DB25-4C7E-8245-BE94B6140E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3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03519-DB25-4C7E-8245-BE94B6140E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9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03519-DB25-4C7E-8245-BE94B6140E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25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03519-DB25-4C7E-8245-BE94B6140E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2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03519-DB25-4C7E-8245-BE94B6140E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1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03519-DB25-4C7E-8245-BE94B6140E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19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03519-DB25-4C7E-8245-BE94B6140E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5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/>
          </a:p>
        </p:txBody>
      </p:sp>
      <p:sp>
        <p:nvSpPr>
          <p:cNvPr id="10244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CC00B8-F988-4BF1-8219-603421D41E8D}" type="slidenum">
              <a:rPr lang="en-US" altLang="da-DK" smtClean="0"/>
              <a:pPr>
                <a:spcBef>
                  <a:spcPct val="0"/>
                </a:spcBef>
              </a:pPr>
              <a:t>8</a:t>
            </a:fld>
            <a:endParaRPr lang="en-US" altLang="da-DK" smtClean="0"/>
          </a:p>
        </p:txBody>
      </p:sp>
    </p:spTree>
    <p:extLst>
      <p:ext uri="{BB962C8B-B14F-4D97-AF65-F5344CB8AC3E}">
        <p14:creationId xmlns:p14="http://schemas.microsoft.com/office/powerpoint/2010/main" val="2040850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/>
          </a:p>
        </p:txBody>
      </p:sp>
      <p:sp>
        <p:nvSpPr>
          <p:cNvPr id="10244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CC00B8-F988-4BF1-8219-603421D41E8D}" type="slidenum">
              <a:rPr lang="en-US" altLang="da-DK" smtClean="0"/>
              <a:pPr>
                <a:spcBef>
                  <a:spcPct val="0"/>
                </a:spcBef>
              </a:pPr>
              <a:t>9</a:t>
            </a:fld>
            <a:endParaRPr lang="en-US" altLang="da-DK" smtClean="0"/>
          </a:p>
        </p:txBody>
      </p:sp>
    </p:spTree>
    <p:extLst>
      <p:ext uri="{BB962C8B-B14F-4D97-AF65-F5344CB8AC3E}">
        <p14:creationId xmlns:p14="http://schemas.microsoft.com/office/powerpoint/2010/main" val="416858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358775" y="2773363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altLang="da-DK" smtClean="0">
              <a:cs typeface="+mn-cs"/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7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0 w 8160"/>
                <a:gd name="T1" fmla="*/ 0 h 4080"/>
                <a:gd name="T2" fmla="*/ 0 w 8160"/>
                <a:gd name="T3" fmla="*/ 0 h 4080"/>
                <a:gd name="T4" fmla="*/ 0 w 8160"/>
                <a:gd name="T5" fmla="*/ 0 h 4080"/>
                <a:gd name="T6" fmla="*/ 0 w 8160"/>
                <a:gd name="T7" fmla="*/ 0 h 4080"/>
                <a:gd name="T8" fmla="*/ 0 w 8160"/>
                <a:gd name="T9" fmla="*/ 0 h 4080"/>
                <a:gd name="T10" fmla="*/ 0 w 8160"/>
                <a:gd name="T11" fmla="*/ 0 h 4080"/>
                <a:gd name="T12" fmla="*/ 0 w 8160"/>
                <a:gd name="T13" fmla="*/ 0 h 4080"/>
                <a:gd name="T14" fmla="*/ 0 w 8160"/>
                <a:gd name="T15" fmla="*/ 0 h 4080"/>
                <a:gd name="T16" fmla="*/ 0 w 8160"/>
                <a:gd name="T17" fmla="*/ 0 h 4080"/>
                <a:gd name="T18" fmla="*/ 0 w 8160"/>
                <a:gd name="T19" fmla="*/ 0 h 4080"/>
                <a:gd name="T20" fmla="*/ 0 w 8160"/>
                <a:gd name="T21" fmla="*/ 0 h 4080"/>
                <a:gd name="T22" fmla="*/ 0 w 8160"/>
                <a:gd name="T23" fmla="*/ 0 h 4080"/>
                <a:gd name="T24" fmla="*/ 0 w 8160"/>
                <a:gd name="T25" fmla="*/ 0 h 4080"/>
                <a:gd name="T26" fmla="*/ 0 w 8160"/>
                <a:gd name="T27" fmla="*/ 0 h 4080"/>
                <a:gd name="T28" fmla="*/ 0 w 8160"/>
                <a:gd name="T29" fmla="*/ 0 h 4080"/>
                <a:gd name="T30" fmla="*/ 0 w 8160"/>
                <a:gd name="T31" fmla="*/ 0 h 4080"/>
                <a:gd name="T32" fmla="*/ 0 w 8160"/>
                <a:gd name="T33" fmla="*/ 0 h 4080"/>
                <a:gd name="T34" fmla="*/ 0 w 8160"/>
                <a:gd name="T35" fmla="*/ 0 h 4080"/>
                <a:gd name="T36" fmla="*/ 0 w 8160"/>
                <a:gd name="T37" fmla="*/ 0 h 4080"/>
                <a:gd name="T38" fmla="*/ 0 w 8160"/>
                <a:gd name="T39" fmla="*/ 0 h 4080"/>
                <a:gd name="T40" fmla="*/ 0 w 8160"/>
                <a:gd name="T41" fmla="*/ 0 h 4080"/>
                <a:gd name="T42" fmla="*/ 0 w 8160"/>
                <a:gd name="T43" fmla="*/ 0 h 4080"/>
                <a:gd name="T44" fmla="*/ 0 w 8160"/>
                <a:gd name="T45" fmla="*/ 0 h 4080"/>
                <a:gd name="T46" fmla="*/ 0 w 8160"/>
                <a:gd name="T47" fmla="*/ 0 h 4080"/>
                <a:gd name="T48" fmla="*/ 0 w 8160"/>
                <a:gd name="T49" fmla="*/ 0 h 4080"/>
                <a:gd name="T50" fmla="*/ 0 w 8160"/>
                <a:gd name="T51" fmla="*/ 0 h 4080"/>
                <a:gd name="T52" fmla="*/ 0 w 8160"/>
                <a:gd name="T53" fmla="*/ 0 h 4080"/>
                <a:gd name="T54" fmla="*/ 0 w 8160"/>
                <a:gd name="T55" fmla="*/ 0 h 4080"/>
                <a:gd name="T56" fmla="*/ 0 w 8160"/>
                <a:gd name="T57" fmla="*/ 0 h 4080"/>
                <a:gd name="T58" fmla="*/ 0 w 8160"/>
                <a:gd name="T59" fmla="*/ 0 h 4080"/>
                <a:gd name="T60" fmla="*/ 0 w 8160"/>
                <a:gd name="T61" fmla="*/ 0 h 4080"/>
                <a:gd name="T62" fmla="*/ 0 w 8160"/>
                <a:gd name="T63" fmla="*/ 0 h 4080"/>
                <a:gd name="T64" fmla="*/ 0 w 8160"/>
                <a:gd name="T65" fmla="*/ 0 h 4080"/>
                <a:gd name="T66" fmla="*/ 0 w 8160"/>
                <a:gd name="T67" fmla="*/ 0 h 4080"/>
                <a:gd name="T68" fmla="*/ 0 w 8160"/>
                <a:gd name="T69" fmla="*/ 0 h 4080"/>
                <a:gd name="T70" fmla="*/ 0 w 8160"/>
                <a:gd name="T71" fmla="*/ 0 h 4080"/>
                <a:gd name="T72" fmla="*/ 0 w 8160"/>
                <a:gd name="T73" fmla="*/ 0 h 4080"/>
                <a:gd name="T74" fmla="*/ 0 w 8160"/>
                <a:gd name="T75" fmla="*/ 0 h 4080"/>
                <a:gd name="T76" fmla="*/ 0 w 8160"/>
                <a:gd name="T77" fmla="*/ 0 h 4080"/>
                <a:gd name="T78" fmla="*/ 0 w 8160"/>
                <a:gd name="T79" fmla="*/ 0 h 4080"/>
                <a:gd name="T80" fmla="*/ 0 w 8160"/>
                <a:gd name="T81" fmla="*/ 0 h 4080"/>
                <a:gd name="T82" fmla="*/ 0 w 8160"/>
                <a:gd name="T83" fmla="*/ 0 h 4080"/>
                <a:gd name="T84" fmla="*/ 0 w 8160"/>
                <a:gd name="T85" fmla="*/ 0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0 w 8160"/>
                <a:gd name="T1" fmla="*/ 0 h 8160"/>
                <a:gd name="T2" fmla="*/ 0 w 8160"/>
                <a:gd name="T3" fmla="*/ 0 h 8160"/>
                <a:gd name="T4" fmla="*/ 0 w 8160"/>
                <a:gd name="T5" fmla="*/ 0 h 8160"/>
                <a:gd name="T6" fmla="*/ 0 w 8160"/>
                <a:gd name="T7" fmla="*/ 0 h 8160"/>
                <a:gd name="T8" fmla="*/ 0 w 8160"/>
                <a:gd name="T9" fmla="*/ 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" name="bmkFld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en-US" sz="900" smtClean="0">
                <a:solidFill>
                  <a:schemeClr val="bg1"/>
                </a:solidFill>
                <a:cs typeface="+mn-cs"/>
              </a:rPr>
              <a:t>2, Februar 2011</a:t>
            </a:r>
          </a:p>
        </p:txBody>
      </p:sp>
      <p:sp>
        <p:nvSpPr>
          <p:cNvPr id="10" name="bmkFld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100" smtClean="0">
                <a:solidFill>
                  <a:schemeClr val="bg1"/>
                </a:solidFill>
                <a:cs typeface="+mn-cs"/>
              </a:rPr>
              <a:t>AARHUS</a:t>
            </a:r>
          </a:p>
          <a:p>
            <a:pPr eaLnBrk="1" hangingPunct="1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100" smtClean="0">
                <a:solidFill>
                  <a:schemeClr val="bg1"/>
                </a:solidFill>
                <a:cs typeface="+mn-cs"/>
              </a:rPr>
              <a:t>UNIVERSITET</a:t>
            </a:r>
          </a:p>
        </p:txBody>
      </p:sp>
      <p:sp>
        <p:nvSpPr>
          <p:cNvPr id="11" name="bmkFld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800" smtClean="0">
              <a:solidFill>
                <a:schemeClr val="bg1"/>
              </a:solidFill>
              <a:cs typeface="+mn-cs"/>
            </a:endParaRPr>
          </a:p>
          <a:p>
            <a:pPr eaLnBrk="1" hangingPunct="1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80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lnSpc>
                <a:spcPts val="36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endParaRPr lang="da-DK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da-DK" noProof="0" smtClean="0"/>
          </a:p>
        </p:txBody>
      </p:sp>
    </p:spTree>
    <p:extLst>
      <p:ext uri="{BB962C8B-B14F-4D97-AF65-F5344CB8AC3E}">
        <p14:creationId xmlns:p14="http://schemas.microsoft.com/office/powerpoint/2010/main" val="56546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3F716-FE81-4439-9070-CAB4D3A688B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4480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CC84-F03B-434D-B3B6-D6866F342FC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49243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75438" y="1619250"/>
            <a:ext cx="2105025" cy="45545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58775" y="1619250"/>
            <a:ext cx="6164263" cy="45545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E18B-3EA6-419B-A137-74D70890D5E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65443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19250"/>
            <a:ext cx="8421688" cy="9493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358775" y="2935288"/>
            <a:ext cx="4133850" cy="32385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5025" y="2935288"/>
            <a:ext cx="4135438" cy="32385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3D3E0-2EAA-41E8-8652-14E407A2602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41126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358775" y="1619250"/>
            <a:ext cx="8421688" cy="45545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B751E-2436-41B7-AB02-CB302AE2BA9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5708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58775" y="2773363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" name="bmkFld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lnSpc>
                <a:spcPts val="3600"/>
              </a:lnSpc>
              <a:buFont typeface="Arial Unicode MS" pitchFamily="-110" charset="0"/>
              <a:defRPr sz="3600">
                <a:solidFill>
                  <a:schemeClr val="tx1"/>
                </a:solidFill>
                <a:latin typeface="Arial Unicode MS" pitchFamily="-110" charset="0"/>
                <a:ea typeface="ヒラギノ角ゴ Pro W3" pitchFamily="-110" charset="-128"/>
              </a:defRPr>
            </a:lvl1pPr>
            <a:lvl2pPr marL="37931725" indent="-37474525" eaLnBrk="0" hangingPunct="0">
              <a:lnSpc>
                <a:spcPts val="3600"/>
              </a:lnSpc>
              <a:buFont typeface="Arial Unicode MS" pitchFamily="-110" charset="0"/>
              <a:defRPr sz="3600">
                <a:solidFill>
                  <a:schemeClr val="tx1"/>
                </a:solidFill>
                <a:latin typeface="Arial Unicode MS" pitchFamily="-110" charset="0"/>
                <a:ea typeface="ヒラギノ角ゴ Pro W3" pitchFamily="-110" charset="-128"/>
              </a:defRPr>
            </a:lvl2pPr>
            <a:lvl3pPr eaLnBrk="0" hangingPunct="0">
              <a:lnSpc>
                <a:spcPts val="3600"/>
              </a:lnSpc>
              <a:defRPr sz="3600">
                <a:solidFill>
                  <a:schemeClr val="tx1"/>
                </a:solidFill>
                <a:latin typeface="Arial Unicode MS" pitchFamily="-110" charset="0"/>
                <a:ea typeface="ヒラギノ角ゴ Pro W3" pitchFamily="-110" charset="-128"/>
              </a:defRPr>
            </a:lvl3pPr>
            <a:lvl4pPr eaLnBrk="0" hangingPunct="0">
              <a:lnSpc>
                <a:spcPts val="3600"/>
              </a:lnSpc>
              <a:defRPr sz="3600">
                <a:solidFill>
                  <a:schemeClr val="tx1"/>
                </a:solidFill>
                <a:latin typeface="Arial Unicode MS" pitchFamily="-110" charset="0"/>
                <a:ea typeface="ヒラギノ角ゴ Pro W3" pitchFamily="-110" charset="-128"/>
              </a:defRPr>
            </a:lvl4pPr>
            <a:lvl5pPr eaLnBrk="0" hangingPunct="0">
              <a:lnSpc>
                <a:spcPts val="3600"/>
              </a:lnSpc>
              <a:defRPr sz="3600">
                <a:solidFill>
                  <a:schemeClr val="tx1"/>
                </a:solidFill>
                <a:latin typeface="Arial Unicode MS" pitchFamily="-110" charset="0"/>
                <a:ea typeface="ヒラギノ角ゴ Pro W3" pitchFamily="-110" charset="-128"/>
              </a:defRPr>
            </a:lvl5pPr>
            <a:lvl6pPr marL="4572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-110" charset="0"/>
                <a:ea typeface="ヒラギノ角ゴ Pro W3" pitchFamily="-110" charset="-128"/>
              </a:defRPr>
            </a:lvl6pPr>
            <a:lvl7pPr marL="9144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-110" charset="0"/>
                <a:ea typeface="ヒラギノ角ゴ Pro W3" pitchFamily="-110" charset="-128"/>
              </a:defRPr>
            </a:lvl7pPr>
            <a:lvl8pPr marL="1371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-110" charset="0"/>
                <a:ea typeface="ヒラギノ角ゴ Pro W3" pitchFamily="-110" charset="-128"/>
              </a:defRPr>
            </a:lvl8pPr>
            <a:lvl9pPr marL="18288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-110" charset="0"/>
                <a:ea typeface="ヒラギノ角ゴ Pro W3" pitchFamily="-110" charset="-128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endParaRPr lang="en-US" sz="800" smtClean="0">
              <a:solidFill>
                <a:schemeClr val="bg2"/>
              </a:solidFill>
              <a:cs typeface="+mn-cs"/>
            </a:endParaRPr>
          </a:p>
          <a:p>
            <a:pPr eaLnBrk="1" hangingPunct="1">
              <a:lnSpc>
                <a:spcPct val="95000"/>
              </a:lnSpc>
              <a:defRPr/>
            </a:pPr>
            <a:endParaRPr lang="en-US" sz="800" smtClean="0">
              <a:solidFill>
                <a:schemeClr val="bg2"/>
              </a:solidFill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084888" y="261938"/>
            <a:ext cx="2627312" cy="714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grpSp>
        <p:nvGrpSpPr>
          <p:cNvPr id="10" name="Group 21"/>
          <p:cNvGrpSpPr>
            <a:grpSpLocks noChangeAspect="1"/>
          </p:cNvGrpSpPr>
          <p:nvPr/>
        </p:nvGrpSpPr>
        <p:grpSpPr bwMode="auto">
          <a:xfrm>
            <a:off x="358775" y="287338"/>
            <a:ext cx="590550" cy="295275"/>
            <a:chOff x="454" y="227"/>
            <a:chExt cx="384" cy="192"/>
          </a:xfrm>
        </p:grpSpPr>
        <p:sp>
          <p:nvSpPr>
            <p:cNvPr id="11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0 w 8160"/>
                <a:gd name="T1" fmla="*/ 0 h 4080"/>
                <a:gd name="T2" fmla="*/ 0 w 8160"/>
                <a:gd name="T3" fmla="*/ 0 h 4080"/>
                <a:gd name="T4" fmla="*/ 0 w 8160"/>
                <a:gd name="T5" fmla="*/ 0 h 4080"/>
                <a:gd name="T6" fmla="*/ 0 w 8160"/>
                <a:gd name="T7" fmla="*/ 0 h 4080"/>
                <a:gd name="T8" fmla="*/ 0 w 8160"/>
                <a:gd name="T9" fmla="*/ 0 h 4080"/>
                <a:gd name="T10" fmla="*/ 0 w 8160"/>
                <a:gd name="T11" fmla="*/ 0 h 4080"/>
                <a:gd name="T12" fmla="*/ 0 w 8160"/>
                <a:gd name="T13" fmla="*/ 0 h 4080"/>
                <a:gd name="T14" fmla="*/ 0 w 8160"/>
                <a:gd name="T15" fmla="*/ 0 h 4080"/>
                <a:gd name="T16" fmla="*/ 0 w 8160"/>
                <a:gd name="T17" fmla="*/ 0 h 4080"/>
                <a:gd name="T18" fmla="*/ 0 w 8160"/>
                <a:gd name="T19" fmla="*/ 0 h 4080"/>
                <a:gd name="T20" fmla="*/ 0 w 8160"/>
                <a:gd name="T21" fmla="*/ 0 h 4080"/>
                <a:gd name="T22" fmla="*/ 0 w 8160"/>
                <a:gd name="T23" fmla="*/ 0 h 4080"/>
                <a:gd name="T24" fmla="*/ 0 w 8160"/>
                <a:gd name="T25" fmla="*/ 0 h 4080"/>
                <a:gd name="T26" fmla="*/ 0 w 8160"/>
                <a:gd name="T27" fmla="*/ 0 h 4080"/>
                <a:gd name="T28" fmla="*/ 0 w 8160"/>
                <a:gd name="T29" fmla="*/ 0 h 4080"/>
                <a:gd name="T30" fmla="*/ 0 w 8160"/>
                <a:gd name="T31" fmla="*/ 0 h 4080"/>
                <a:gd name="T32" fmla="*/ 0 w 8160"/>
                <a:gd name="T33" fmla="*/ 0 h 4080"/>
                <a:gd name="T34" fmla="*/ 0 w 8160"/>
                <a:gd name="T35" fmla="*/ 0 h 4080"/>
                <a:gd name="T36" fmla="*/ 0 w 8160"/>
                <a:gd name="T37" fmla="*/ 0 h 4080"/>
                <a:gd name="T38" fmla="*/ 0 w 8160"/>
                <a:gd name="T39" fmla="*/ 0 h 4080"/>
                <a:gd name="T40" fmla="*/ 0 w 8160"/>
                <a:gd name="T41" fmla="*/ 0 h 4080"/>
                <a:gd name="T42" fmla="*/ 0 w 8160"/>
                <a:gd name="T43" fmla="*/ 0 h 4080"/>
                <a:gd name="T44" fmla="*/ 0 w 8160"/>
                <a:gd name="T45" fmla="*/ 0 h 4080"/>
                <a:gd name="T46" fmla="*/ 0 w 8160"/>
                <a:gd name="T47" fmla="*/ 0 h 4080"/>
                <a:gd name="T48" fmla="*/ 0 w 8160"/>
                <a:gd name="T49" fmla="*/ 0 h 4080"/>
                <a:gd name="T50" fmla="*/ 0 w 8160"/>
                <a:gd name="T51" fmla="*/ 0 h 4080"/>
                <a:gd name="T52" fmla="*/ 0 w 8160"/>
                <a:gd name="T53" fmla="*/ 0 h 4080"/>
                <a:gd name="T54" fmla="*/ 0 w 8160"/>
                <a:gd name="T55" fmla="*/ 0 h 4080"/>
                <a:gd name="T56" fmla="*/ 0 w 8160"/>
                <a:gd name="T57" fmla="*/ 0 h 4080"/>
                <a:gd name="T58" fmla="*/ 0 w 8160"/>
                <a:gd name="T59" fmla="*/ 0 h 4080"/>
                <a:gd name="T60" fmla="*/ 0 w 8160"/>
                <a:gd name="T61" fmla="*/ 0 h 4080"/>
                <a:gd name="T62" fmla="*/ 0 w 8160"/>
                <a:gd name="T63" fmla="*/ 0 h 4080"/>
                <a:gd name="T64" fmla="*/ 0 w 8160"/>
                <a:gd name="T65" fmla="*/ 0 h 4080"/>
                <a:gd name="T66" fmla="*/ 0 w 8160"/>
                <a:gd name="T67" fmla="*/ 0 h 4080"/>
                <a:gd name="T68" fmla="*/ 0 w 8160"/>
                <a:gd name="T69" fmla="*/ 0 h 4080"/>
                <a:gd name="T70" fmla="*/ 0 w 8160"/>
                <a:gd name="T71" fmla="*/ 0 h 4080"/>
                <a:gd name="T72" fmla="*/ 0 w 8160"/>
                <a:gd name="T73" fmla="*/ 0 h 4080"/>
                <a:gd name="T74" fmla="*/ 0 w 8160"/>
                <a:gd name="T75" fmla="*/ 0 h 4080"/>
                <a:gd name="T76" fmla="*/ 0 w 8160"/>
                <a:gd name="T77" fmla="*/ 0 h 4080"/>
                <a:gd name="T78" fmla="*/ 0 w 8160"/>
                <a:gd name="T79" fmla="*/ 0 h 4080"/>
                <a:gd name="T80" fmla="*/ 0 w 8160"/>
                <a:gd name="T81" fmla="*/ 0 h 4080"/>
                <a:gd name="T82" fmla="*/ 0 w 8160"/>
                <a:gd name="T83" fmla="*/ 0 h 4080"/>
                <a:gd name="T84" fmla="*/ 0 w 8160"/>
                <a:gd name="T85" fmla="*/ 0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0 w 8160"/>
                <a:gd name="T1" fmla="*/ 0 h 8160"/>
                <a:gd name="T2" fmla="*/ 0 w 8160"/>
                <a:gd name="T3" fmla="*/ 0 h 8160"/>
                <a:gd name="T4" fmla="*/ 0 w 8160"/>
                <a:gd name="T5" fmla="*/ 0 h 8160"/>
                <a:gd name="T6" fmla="*/ 0 w 8160"/>
                <a:gd name="T7" fmla="*/ 0 h 8160"/>
                <a:gd name="T8" fmla="*/ 0 w 8160"/>
                <a:gd name="T9" fmla="*/ 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3" name="bmkFldPresentationTitle"/>
          <p:cNvSpPr txBox="1">
            <a:spLocks noChangeArrowheads="1"/>
          </p:cNvSpPr>
          <p:nvPr/>
        </p:nvSpPr>
        <p:spPr bwMode="auto">
          <a:xfrm>
            <a:off x="6084888" y="404813"/>
            <a:ext cx="26098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  <a:defRPr/>
            </a:pPr>
            <a:r>
              <a:rPr lang="en-US" sz="900" dirty="0" smtClean="0">
                <a:solidFill>
                  <a:schemeClr val="bg2"/>
                </a:solidFill>
                <a:ea typeface="ヒラギノ角ゴ Pro W3" pitchFamily="-110" charset="-128"/>
                <a:cs typeface="+mn-cs"/>
              </a:rPr>
              <a:t>INSTITUT FOR FØDEVARER</a:t>
            </a:r>
          </a:p>
        </p:txBody>
      </p:sp>
      <p:sp>
        <p:nvSpPr>
          <p:cNvPr id="14" name="bmkFld2MainEntity"/>
          <p:cNvSpPr txBox="1">
            <a:spLocks noChangeArrowheads="1"/>
          </p:cNvSpPr>
          <p:nvPr/>
        </p:nvSpPr>
        <p:spPr bwMode="auto">
          <a:xfrm>
            <a:off x="1120775" y="115888"/>
            <a:ext cx="20415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en-US" sz="1100" dirty="0" smtClean="0">
                <a:solidFill>
                  <a:schemeClr val="bg2"/>
                </a:solidFill>
                <a:ea typeface="ヒラギノ角ゴ Pro W3" pitchFamily="-110" charset="-128"/>
                <a:cs typeface="+mn-cs"/>
              </a:rPr>
              <a:t>AARHUS</a:t>
            </a:r>
          </a:p>
          <a:p>
            <a:pPr eaLnBrk="1" hangingPunct="1">
              <a:lnSpc>
                <a:spcPct val="95000"/>
              </a:lnSpc>
              <a:defRPr/>
            </a:pPr>
            <a:r>
              <a:rPr lang="en-US" sz="1100" dirty="0" smtClean="0">
                <a:solidFill>
                  <a:schemeClr val="bg2"/>
                </a:solidFill>
                <a:ea typeface="ヒラギノ角ゴ Pro W3" pitchFamily="-110" charset="-128"/>
                <a:cs typeface="+mn-cs"/>
              </a:rPr>
              <a:t>UNIVERSITET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lnSpc>
                <a:spcPts val="36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rial Unicode MS" pitchFamily="34" charset="-128"/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58775" y="4495800"/>
            <a:ext cx="2667000" cy="19050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3236119" y="4495800"/>
            <a:ext cx="2667000" cy="19050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113463" y="4495800"/>
            <a:ext cx="2667000" cy="19050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1235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16A20-6077-4613-AF9B-5C0EB9B2AAC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6341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90526-9567-44E9-82BD-C880D8DDB14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9553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8188B-B75F-4882-AD25-2F6826AD1B2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5162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58775" y="2935288"/>
            <a:ext cx="413385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5025" y="2935288"/>
            <a:ext cx="4135438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8E1CE-0BA8-43A6-89AA-00BF8EB5E9B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2103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8860D-7EAB-4ECF-B3CA-6382EF95F5F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9660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1279-93CE-4730-AF69-CB2C7D21153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4080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F5415-D533-479A-9780-F34CE9F55C9E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59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2510-C126-47A2-98DA-5FD674F85CA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5587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619250"/>
            <a:ext cx="842168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altLang="da-D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935288"/>
            <a:ext cx="8421688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text styles</a:t>
            </a:r>
          </a:p>
          <a:p>
            <a:pPr lvl="1"/>
            <a:r>
              <a:rPr lang="da-DK" altLang="da-DK" smtClean="0"/>
              <a:t>Second level</a:t>
            </a:r>
          </a:p>
          <a:p>
            <a:pPr lvl="2"/>
            <a:r>
              <a:rPr lang="da-DK" altLang="da-DK" smtClean="0"/>
              <a:t>Third level</a:t>
            </a:r>
          </a:p>
          <a:p>
            <a:pPr lvl="3"/>
            <a:r>
              <a:rPr lang="da-DK" altLang="da-DK" smtClean="0"/>
              <a:t>Fourth level</a:t>
            </a:r>
          </a:p>
          <a:p>
            <a:pPr lvl="4"/>
            <a:r>
              <a:rPr lang="da-DK" altLang="da-DK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6863" y="6245225"/>
            <a:ext cx="2133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2000"/>
              </a:lnSpc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D8E2299-30D6-496C-827D-00F0B626F9F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grpSp>
        <p:nvGrpSpPr>
          <p:cNvPr id="1029" name="Group 21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2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0 w 8160"/>
                <a:gd name="T1" fmla="*/ 0 h 4080"/>
                <a:gd name="T2" fmla="*/ 0 w 8160"/>
                <a:gd name="T3" fmla="*/ 0 h 4080"/>
                <a:gd name="T4" fmla="*/ 0 w 8160"/>
                <a:gd name="T5" fmla="*/ 0 h 4080"/>
                <a:gd name="T6" fmla="*/ 0 w 8160"/>
                <a:gd name="T7" fmla="*/ 0 h 4080"/>
                <a:gd name="T8" fmla="*/ 0 w 8160"/>
                <a:gd name="T9" fmla="*/ 0 h 4080"/>
                <a:gd name="T10" fmla="*/ 0 w 8160"/>
                <a:gd name="T11" fmla="*/ 0 h 4080"/>
                <a:gd name="T12" fmla="*/ 0 w 8160"/>
                <a:gd name="T13" fmla="*/ 0 h 4080"/>
                <a:gd name="T14" fmla="*/ 0 w 8160"/>
                <a:gd name="T15" fmla="*/ 0 h 4080"/>
                <a:gd name="T16" fmla="*/ 0 w 8160"/>
                <a:gd name="T17" fmla="*/ 0 h 4080"/>
                <a:gd name="T18" fmla="*/ 0 w 8160"/>
                <a:gd name="T19" fmla="*/ 0 h 4080"/>
                <a:gd name="T20" fmla="*/ 0 w 8160"/>
                <a:gd name="T21" fmla="*/ 0 h 4080"/>
                <a:gd name="T22" fmla="*/ 0 w 8160"/>
                <a:gd name="T23" fmla="*/ 0 h 4080"/>
                <a:gd name="T24" fmla="*/ 0 w 8160"/>
                <a:gd name="T25" fmla="*/ 0 h 4080"/>
                <a:gd name="T26" fmla="*/ 0 w 8160"/>
                <a:gd name="T27" fmla="*/ 0 h 4080"/>
                <a:gd name="T28" fmla="*/ 0 w 8160"/>
                <a:gd name="T29" fmla="*/ 0 h 4080"/>
                <a:gd name="T30" fmla="*/ 0 w 8160"/>
                <a:gd name="T31" fmla="*/ 0 h 4080"/>
                <a:gd name="T32" fmla="*/ 0 w 8160"/>
                <a:gd name="T33" fmla="*/ 0 h 4080"/>
                <a:gd name="T34" fmla="*/ 0 w 8160"/>
                <a:gd name="T35" fmla="*/ 0 h 4080"/>
                <a:gd name="T36" fmla="*/ 0 w 8160"/>
                <a:gd name="T37" fmla="*/ 0 h 4080"/>
                <a:gd name="T38" fmla="*/ 0 w 8160"/>
                <a:gd name="T39" fmla="*/ 0 h 4080"/>
                <a:gd name="T40" fmla="*/ 0 w 8160"/>
                <a:gd name="T41" fmla="*/ 0 h 4080"/>
                <a:gd name="T42" fmla="*/ 0 w 8160"/>
                <a:gd name="T43" fmla="*/ 0 h 4080"/>
                <a:gd name="T44" fmla="*/ 0 w 8160"/>
                <a:gd name="T45" fmla="*/ 0 h 4080"/>
                <a:gd name="T46" fmla="*/ 0 w 8160"/>
                <a:gd name="T47" fmla="*/ 0 h 4080"/>
                <a:gd name="T48" fmla="*/ 0 w 8160"/>
                <a:gd name="T49" fmla="*/ 0 h 4080"/>
                <a:gd name="T50" fmla="*/ 0 w 8160"/>
                <a:gd name="T51" fmla="*/ 0 h 4080"/>
                <a:gd name="T52" fmla="*/ 0 w 8160"/>
                <a:gd name="T53" fmla="*/ 0 h 4080"/>
                <a:gd name="T54" fmla="*/ 0 w 8160"/>
                <a:gd name="T55" fmla="*/ 0 h 4080"/>
                <a:gd name="T56" fmla="*/ 0 w 8160"/>
                <a:gd name="T57" fmla="*/ 0 h 4080"/>
                <a:gd name="T58" fmla="*/ 0 w 8160"/>
                <a:gd name="T59" fmla="*/ 0 h 4080"/>
                <a:gd name="T60" fmla="*/ 0 w 8160"/>
                <a:gd name="T61" fmla="*/ 0 h 4080"/>
                <a:gd name="T62" fmla="*/ 0 w 8160"/>
                <a:gd name="T63" fmla="*/ 0 h 4080"/>
                <a:gd name="T64" fmla="*/ 0 w 8160"/>
                <a:gd name="T65" fmla="*/ 0 h 4080"/>
                <a:gd name="T66" fmla="*/ 0 w 8160"/>
                <a:gd name="T67" fmla="*/ 0 h 4080"/>
                <a:gd name="T68" fmla="*/ 0 w 8160"/>
                <a:gd name="T69" fmla="*/ 0 h 4080"/>
                <a:gd name="T70" fmla="*/ 0 w 8160"/>
                <a:gd name="T71" fmla="*/ 0 h 4080"/>
                <a:gd name="T72" fmla="*/ 0 w 8160"/>
                <a:gd name="T73" fmla="*/ 0 h 4080"/>
                <a:gd name="T74" fmla="*/ 0 w 8160"/>
                <a:gd name="T75" fmla="*/ 0 h 4080"/>
                <a:gd name="T76" fmla="*/ 0 w 8160"/>
                <a:gd name="T77" fmla="*/ 0 h 4080"/>
                <a:gd name="T78" fmla="*/ 0 w 8160"/>
                <a:gd name="T79" fmla="*/ 0 h 4080"/>
                <a:gd name="T80" fmla="*/ 0 w 8160"/>
                <a:gd name="T81" fmla="*/ 0 h 4080"/>
                <a:gd name="T82" fmla="*/ 0 w 8160"/>
                <a:gd name="T83" fmla="*/ 0 h 4080"/>
                <a:gd name="T84" fmla="*/ 0 w 8160"/>
                <a:gd name="T85" fmla="*/ 0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0 w 8160"/>
                <a:gd name="T1" fmla="*/ 0 h 8160"/>
                <a:gd name="T2" fmla="*/ 0 w 8160"/>
                <a:gd name="T3" fmla="*/ 0 h 8160"/>
                <a:gd name="T4" fmla="*/ 0 w 8160"/>
                <a:gd name="T5" fmla="*/ 0 h 8160"/>
                <a:gd name="T6" fmla="*/ 0 w 8160"/>
                <a:gd name="T7" fmla="*/ 0 h 8160"/>
                <a:gd name="T8" fmla="*/ 0 w 8160"/>
                <a:gd name="T9" fmla="*/ 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032" name="bmkFld2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100" dirty="0" smtClean="0">
                <a:solidFill>
                  <a:schemeClr val="bg2"/>
                </a:solidFill>
                <a:cs typeface="+mn-cs"/>
              </a:rPr>
              <a:t>AARHUS</a:t>
            </a:r>
          </a:p>
          <a:p>
            <a:pPr eaLnBrk="1" hangingPunct="1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100" dirty="0" smtClean="0">
                <a:solidFill>
                  <a:schemeClr val="bg2"/>
                </a:solidFill>
                <a:cs typeface="+mn-cs"/>
              </a:rPr>
              <a:t>UNIVERSITY</a:t>
            </a:r>
          </a:p>
        </p:txBody>
      </p:sp>
      <p:sp>
        <p:nvSpPr>
          <p:cNvPr id="1033" name="bmkFld2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800" smtClean="0">
              <a:solidFill>
                <a:schemeClr val="bg2"/>
              </a:solidFill>
              <a:cs typeface="+mn-cs"/>
            </a:endParaRPr>
          </a:p>
          <a:p>
            <a:pPr eaLnBrk="1" hangingPunct="1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800" smtClean="0">
              <a:solidFill>
                <a:schemeClr val="bg2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U Passata" panose="020B0503030502030804" pitchFamily="34" charset="0"/>
        <a:buChar char="›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lnSpc>
          <a:spcPct val="101000"/>
        </a:lnSpc>
        <a:spcBef>
          <a:spcPct val="0"/>
        </a:spcBef>
        <a:spcAft>
          <a:spcPct val="0"/>
        </a:spcAft>
        <a:buFont typeface="AU Passata" panose="020B0503030502030804" pitchFamily="34" charset="0"/>
        <a:buChar char="›"/>
        <a:defRPr sz="1400">
          <a:solidFill>
            <a:schemeClr val="bg2"/>
          </a:solidFill>
          <a:latin typeface="+mn-lt"/>
        </a:defRPr>
      </a:lvl2pPr>
      <a:lvl3pPr marL="544513" indent="-182563" algn="l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Font typeface="AU Passata" panose="020B0503030502030804" pitchFamily="34" charset="0"/>
        <a:buChar char="›"/>
        <a:defRPr sz="1200">
          <a:solidFill>
            <a:schemeClr val="bg2"/>
          </a:solidFill>
          <a:latin typeface="+mn-lt"/>
        </a:defRPr>
      </a:lvl3pPr>
      <a:lvl4pPr marL="711200" indent="-165100" algn="l" rtl="0" eaLnBrk="0" fontAlgn="base" hangingPunct="0">
        <a:spcBef>
          <a:spcPct val="20000"/>
        </a:spcBef>
        <a:spcAft>
          <a:spcPct val="0"/>
        </a:spcAft>
        <a:buFont typeface="AU Passata" panose="020B0503030502030804" pitchFamily="34" charset="0"/>
        <a:buChar char="›"/>
        <a:defRPr sz="1200">
          <a:solidFill>
            <a:schemeClr val="bg2"/>
          </a:solidFill>
          <a:latin typeface="+mn-lt"/>
        </a:defRPr>
      </a:lvl4pPr>
      <a:lvl5pPr marL="895350" indent="-176213" algn="l" rtl="0" eaLnBrk="0" fontAlgn="base" hangingPunct="0">
        <a:spcBef>
          <a:spcPct val="20000"/>
        </a:spcBef>
        <a:spcAft>
          <a:spcPct val="0"/>
        </a:spcAft>
        <a:buFont typeface="AU Passata" panose="020B0503030502030804" pitchFamily="34" charset="0"/>
        <a:buChar char="›"/>
        <a:defRPr sz="1200">
          <a:solidFill>
            <a:schemeClr val="bg2"/>
          </a:solidFill>
          <a:latin typeface="+mn-lt"/>
        </a:defRPr>
      </a:lvl5pPr>
      <a:lvl6pPr marL="13525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www.landbrugsinfo.dk/SiteCollectionImages/gudplogo.gif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>
              <a:lnSpc>
                <a:spcPct val="102000"/>
              </a:lnSpc>
              <a:buFontTx/>
              <a:buNone/>
            </a:pPr>
            <a:fld id="{53206A0E-E873-4E0D-94F2-E5DA912968E5}" type="slidenum">
              <a:rPr lang="da-DK" altLang="da-DK" smtClean="0"/>
              <a:pPr>
                <a:lnSpc>
                  <a:spcPct val="102000"/>
                </a:lnSpc>
                <a:buFontTx/>
                <a:buNone/>
              </a:pPr>
              <a:t>1</a:t>
            </a:fld>
            <a:endParaRPr lang="da-DK" altLang="da-DK" smtClean="0"/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903288" y="3141340"/>
            <a:ext cx="7413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ctr" eaLnBrk="1" hangingPunct="1">
              <a:lnSpc>
                <a:spcPts val="3600"/>
              </a:lnSpc>
              <a:buFont typeface="AU Passata" panose="020B0503030502030804" pitchFamily="34" charset="0"/>
              <a:buNone/>
            </a:pPr>
            <a:r>
              <a:rPr lang="da-DK" altLang="da-DK" dirty="0" smtClean="0">
                <a:solidFill>
                  <a:srgbClr val="0033CC"/>
                </a:solidFill>
                <a:latin typeface="Arial" panose="020B0604020202020204" pitchFamily="34" charset="0"/>
              </a:rPr>
              <a:t>Gødningseffekt af blå biomasse</a:t>
            </a:r>
            <a:endParaRPr lang="da-DK" altLang="da-DK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14"/>
          <p:cNvSpPr>
            <a:spLocks noChangeArrowheads="1"/>
          </p:cNvSpPr>
          <p:nvPr/>
        </p:nvSpPr>
        <p:spPr bwMode="auto">
          <a:xfrm>
            <a:off x="903288" y="4652963"/>
            <a:ext cx="74136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4625" indent="-174625"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2400">
                <a:solidFill>
                  <a:schemeClr val="tx1"/>
                </a:solidFill>
                <a:latin typeface="Arial" panose="020B0604020202020204" pitchFamily="34" charset="0"/>
              </a:rPr>
              <a:t>Jørn Nygaard Sørensen</a:t>
            </a: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800">
                <a:solidFill>
                  <a:schemeClr val="tx1"/>
                </a:solidFill>
                <a:latin typeface="Arial" panose="020B0604020202020204" pitchFamily="34" charset="0"/>
              </a:rPr>
              <a:t>Institut for Fødevarer</a:t>
            </a: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800">
                <a:solidFill>
                  <a:schemeClr val="tx1"/>
                </a:solidFill>
                <a:latin typeface="Arial" panose="020B0604020202020204" pitchFamily="34" charset="0"/>
              </a:rPr>
              <a:t>Aarhus Universitet</a:t>
            </a: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endParaRPr lang="da-DK" altLang="da-DK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800">
                <a:solidFill>
                  <a:srgbClr val="0033CC"/>
                </a:solidFill>
                <a:latin typeface="Arial" panose="020B0604020202020204" pitchFamily="34" charset="0"/>
              </a:rPr>
              <a:t>JornN.Sorensen@food.au.dk</a:t>
            </a: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endParaRPr lang="da-DK" altLang="da-DK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endParaRPr lang="da-DK" altLang="da-DK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endParaRPr lang="da-DK" altLang="da-DK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endParaRPr lang="da-DK" altLang="da-DK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endParaRPr lang="da-DK" altLang="da-DK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903288" y="1340768"/>
            <a:ext cx="7413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4625" indent="-174625"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ctr" eaLnBrk="1" hangingPunct="1">
              <a:lnSpc>
                <a:spcPct val="77000"/>
              </a:lnSpc>
              <a:buFont typeface="AU Passata" panose="020B0503030502030804" pitchFamily="34" charset="0"/>
              <a:buNone/>
            </a:pPr>
            <a:endParaRPr lang="da-DK" altLang="da-DK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Åbent avlermøde</a:t>
            </a:r>
            <a:endParaRPr lang="da-DK" altLang="da-DK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5. marts </a:t>
            </a:r>
            <a:r>
              <a:rPr lang="da-DK" altLang="da-DK" sz="1800" dirty="0">
                <a:solidFill>
                  <a:schemeClr val="tx1"/>
                </a:solidFill>
                <a:latin typeface="Arial" panose="020B0604020202020204" pitchFamily="34" charset="0"/>
              </a:rPr>
              <a:t>2019</a:t>
            </a:r>
          </a:p>
          <a:p>
            <a:pPr algn="ctr" eaLnBrk="1" hangingPunct="1">
              <a:lnSpc>
                <a:spcPct val="77000"/>
              </a:lnSpc>
              <a:buFont typeface="AU Passata" panose="020B0503030502030804" pitchFamily="34" charset="0"/>
              <a:buNone/>
            </a:pPr>
            <a:endParaRPr lang="da-DK" altLang="da-DK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77000"/>
              </a:lnSpc>
              <a:buFont typeface="AU Passata" panose="020B0503030502030804" pitchFamily="34" charset="0"/>
              <a:buNone/>
            </a:pPr>
            <a:endParaRPr lang="da-DK" altLang="da-DK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77000"/>
              </a:lnSpc>
              <a:buFont typeface="AU Passata" panose="020B0503030502030804" pitchFamily="34" charset="0"/>
              <a:buNone/>
            </a:pPr>
            <a:endParaRPr lang="da-DK" altLang="da-DK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139952" y="2348880"/>
            <a:ext cx="194421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ctr" eaLnBrk="1" hangingPunct="1">
              <a:lnSpc>
                <a:spcPts val="3600"/>
              </a:lnSpc>
              <a:buFont typeface="AU Passata" panose="020B0503030502030804" pitchFamily="34" charset="0"/>
              <a:buNone/>
            </a:pPr>
            <a:r>
              <a:rPr lang="da-DK" altLang="da-DK" dirty="0">
                <a:solidFill>
                  <a:srgbClr val="00B050"/>
                </a:solidFill>
                <a:latin typeface="Arial" panose="020B0604020202020204" pitchFamily="34" charset="0"/>
              </a:rPr>
              <a:t>g</a:t>
            </a:r>
            <a:r>
              <a:rPr lang="da-DK" altLang="da-DK" dirty="0" smtClean="0">
                <a:solidFill>
                  <a:srgbClr val="00B050"/>
                </a:solidFill>
                <a:latin typeface="Arial" panose="020B0604020202020204" pitchFamily="34" charset="0"/>
              </a:rPr>
              <a:t>røn</a:t>
            </a:r>
            <a:r>
              <a:rPr lang="da-DK" altLang="da-DK" dirty="0" smtClean="0">
                <a:solidFill>
                  <a:srgbClr val="0033CC"/>
                </a:solidFill>
                <a:latin typeface="Arial" panose="020B0604020202020204" pitchFamily="34" charset="0"/>
              </a:rPr>
              <a:t> og</a:t>
            </a:r>
            <a:endParaRPr lang="da-DK" altLang="da-DK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4" name="Højre klammeparentes 3"/>
          <p:cNvSpPr/>
          <p:nvPr/>
        </p:nvSpPr>
        <p:spPr bwMode="auto">
          <a:xfrm rot="5400000">
            <a:off x="4951248" y="2368089"/>
            <a:ext cx="269359" cy="1564432"/>
          </a:xfrm>
          <a:prstGeom prst="rightBrace">
            <a:avLst/>
          </a:prstGeom>
          <a:noFill/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60" y="96836"/>
            <a:ext cx="3008312" cy="2256234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60032" y="5589240"/>
            <a:ext cx="3600400" cy="120032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lnSpc>
                <a:spcPts val="2100"/>
              </a:lnSpc>
              <a:buChar char="›"/>
              <a:tabLst>
                <a:tab pos="1611313" algn="ctr"/>
                <a:tab pos="2328863" algn="ctr"/>
              </a:tabLst>
              <a:defRPr>
                <a:solidFill>
                  <a:schemeClr val="bg2"/>
                </a:solidFill>
                <a:latin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Char char="›"/>
              <a:tabLst>
                <a:tab pos="1611313" algn="ctr"/>
                <a:tab pos="2328863" algn="ctr"/>
              </a:tabLst>
              <a:defRPr sz="1400">
                <a:solidFill>
                  <a:schemeClr val="bg2"/>
                </a:solidFill>
                <a:latin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itchFamily="34" charset="0"/>
              <a:buNone/>
              <a:tabLst>
                <a:tab pos="1257300" algn="ctr"/>
                <a:tab pos="2066925" algn="r"/>
                <a:tab pos="2600325" algn="r"/>
                <a:tab pos="3228975" algn="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Tilført N (kg/ha)</a:t>
            </a: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  <a:tabLst>
                <a:tab pos="1257300" algn="ctr"/>
                <a:tab pos="2066925" algn="r"/>
                <a:tab pos="2600325" algn="r"/>
                <a:tab pos="3228975" algn="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altLang="da-DK" sz="1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C/N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altLang="da-DK" sz="1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25/5	  12/7	I alt</a:t>
            </a:r>
            <a:endParaRPr lang="da-DK" altLang="da-DK" sz="12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  <a:tabLst>
                <a:tab pos="1257300" algn="ctr"/>
                <a:tab pos="2066925" algn="r"/>
                <a:tab pos="2600325" algn="r"/>
                <a:tab pos="3228975" algn="r"/>
              </a:tabLst>
            </a:pPr>
            <a:r>
              <a:rPr lang="da-DK" altLang="da-DK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Søsalat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13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 107	=  135</a:t>
            </a:r>
            <a:endParaRPr lang="da-DK" altLang="da-DK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  <a:tabLst>
                <a:tab pos="1257300" algn="ctr"/>
                <a:tab pos="2066925" algn="r"/>
                <a:tab pos="2600325" algn="r"/>
                <a:tab pos="3228975" algn="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Blæretang	37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</a:rPr>
              <a:t>61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altLang="da-DK" sz="1200" dirty="0">
                <a:solidFill>
                  <a:schemeClr val="tx1"/>
                </a:solidFill>
                <a:latin typeface="Arial" pitchFamily="34" charset="0"/>
              </a:rPr>
              <a:t> + 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</a:rPr>
              <a:t>   80</a:t>
            </a:r>
            <a:r>
              <a:rPr lang="da-DK" altLang="da-DK" sz="1200" dirty="0">
                <a:solidFill>
                  <a:schemeClr val="tx1"/>
                </a:solidFill>
                <a:latin typeface="Arial" pitchFamily="34" charset="0"/>
              </a:rPr>
              <a:t>	 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</a:rPr>
              <a:t>=  </a:t>
            </a:r>
            <a:r>
              <a:rPr lang="da-DK" altLang="da-DK" sz="1200" dirty="0">
                <a:solidFill>
                  <a:schemeClr val="tx1"/>
                </a:solidFill>
                <a:latin typeface="Arial" pitchFamily="34" charset="0"/>
              </a:rPr>
              <a:t>141</a:t>
            </a:r>
            <a:endParaRPr lang="da-DK" altLang="da-DK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  <a:tabLst>
                <a:tab pos="1257300" algn="ctr"/>
                <a:tab pos="2066925" algn="r"/>
                <a:tab pos="2600325" algn="r"/>
                <a:tab pos="3228975" algn="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Grøde	11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</a:rPr>
              <a:t>115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altLang="da-DK" sz="12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</a:rPr>
              <a:t>+    </a:t>
            </a:r>
            <a:r>
              <a:rPr lang="da-DK" altLang="da-DK" sz="1200" dirty="0">
                <a:solidFill>
                  <a:schemeClr val="tx1"/>
                </a:solidFill>
                <a:latin typeface="Arial" pitchFamily="34" charset="0"/>
              </a:rPr>
              <a:t>26	 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</a:rPr>
              <a:t>=  </a:t>
            </a:r>
            <a:r>
              <a:rPr lang="da-DK" altLang="da-DK" sz="1200" dirty="0">
                <a:solidFill>
                  <a:schemeClr val="tx1"/>
                </a:solidFill>
                <a:latin typeface="Arial" pitchFamily="34" charset="0"/>
              </a:rPr>
              <a:t>141</a:t>
            </a:r>
            <a:endParaRPr lang="da-DK" altLang="da-DK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  <a:tabLst>
                <a:tab pos="1257300" algn="ctr"/>
                <a:tab pos="2066925" algn="r"/>
                <a:tab pos="2600325" algn="r"/>
                <a:tab pos="3228975" algn="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Hønsegødning	9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</a:rPr>
              <a:t>110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altLang="da-DK" sz="12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</a:rPr>
              <a:t>+    </a:t>
            </a:r>
            <a:r>
              <a:rPr lang="da-DK" altLang="da-DK" sz="1200" dirty="0">
                <a:solidFill>
                  <a:schemeClr val="tx1"/>
                </a:solidFill>
                <a:latin typeface="Arial" pitchFamily="34" charset="0"/>
              </a:rPr>
              <a:t>29	 = 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</a:rPr>
              <a:t> 140</a:t>
            </a:r>
            <a:endParaRPr lang="da-DK" altLang="da-DK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0824" y="5661025"/>
            <a:ext cx="30970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100"/>
              </a:lnSpc>
              <a:buChar char="›"/>
              <a:defRPr>
                <a:solidFill>
                  <a:schemeClr val="bg2"/>
                </a:solidFill>
                <a:latin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Char char="›"/>
              <a:defRPr sz="1400">
                <a:solidFill>
                  <a:schemeClr val="bg2"/>
                </a:solidFill>
                <a:latin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</a:rPr>
              <a:t>Porre ‘Hannibal’ udplantet 04-06-2018</a:t>
            </a: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N-min 25cm marts: 20 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kg/ha</a:t>
            </a:r>
          </a:p>
          <a:p>
            <a:pPr eaLnBrk="1" hangingPunct="1">
              <a:lnSpc>
                <a:spcPct val="100000"/>
              </a:lnSpc>
              <a:buNone/>
              <a:tabLst>
                <a:tab pos="900113" algn="l"/>
                <a:tab pos="2328863" algn="ct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</a:rPr>
              <a:t>Gødskning 25-05-2018 </a:t>
            </a:r>
            <a:r>
              <a:rPr lang="da-DK" altLang="da-DK" sz="1200" dirty="0">
                <a:solidFill>
                  <a:schemeClr val="tx1"/>
                </a:solidFill>
                <a:latin typeface="Arial" pitchFamily="34" charset="0"/>
              </a:rPr>
              <a:t>og 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</a:rPr>
              <a:t>12-07-2018</a:t>
            </a:r>
            <a:endParaRPr lang="da-DK" altLang="da-DK" sz="1200" dirty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  <a:buNone/>
              <a:tabLst>
                <a:tab pos="900113" algn="l"/>
                <a:tab pos="2328863" algn="ct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</a:rPr>
              <a:t>Høst 12-10-2018</a:t>
            </a:r>
            <a:endParaRPr lang="da-DK" altLang="da-DK" sz="1200" dirty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Årslev 2018</a:t>
            </a:r>
            <a:endParaRPr lang="da-DK" altLang="da-DK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1520" y="620713"/>
            <a:ext cx="40243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ts val="2100"/>
              </a:lnSpc>
              <a:buFont typeface="Arial Unicode MS" pitchFamily="34" charset="-128"/>
              <a:buChar char="›"/>
              <a:defRPr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Font typeface="Arial Unicode MS" pitchFamily="34" charset="-128"/>
              <a:buChar char="›"/>
              <a:defRPr sz="14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da-DK" altLang="da-DK" sz="2600" i="1" dirty="0" smtClean="0">
                <a:solidFill>
                  <a:srgbClr val="00B0F0"/>
                </a:solidFill>
                <a:latin typeface="Verdana" pitchFamily="34" charset="0"/>
                <a:cs typeface="ヒラギノ角ゴ Pro W3"/>
              </a:rPr>
              <a:t>Blå biomasse</a:t>
            </a:r>
            <a:endParaRPr lang="da-DK" altLang="da-DK" sz="2600" i="1" dirty="0">
              <a:solidFill>
                <a:srgbClr val="00B0F0"/>
              </a:solidFill>
              <a:latin typeface="Verdana" pitchFamily="34" charset="0"/>
              <a:cs typeface="ヒラギノ角ゴ Pro W3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543600" y="1965293"/>
            <a:ext cx="3600400" cy="4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9pPr>
          </a:lstStyle>
          <a:p>
            <a:pPr marL="0" lvl="1" indent="0" algn="ctr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da-DK" altLang="da-DK" sz="1600" dirty="0" smtClean="0">
                <a:solidFill>
                  <a:srgbClr val="FFFF00"/>
                </a:solidFill>
                <a:latin typeface="Arial" pitchFamily="34" charset="0"/>
              </a:rPr>
              <a:t>Blæretang tilført </a:t>
            </a:r>
            <a:r>
              <a:rPr lang="da-DK" altLang="da-DK" sz="1600" dirty="0" smtClean="0">
                <a:solidFill>
                  <a:srgbClr val="FFFF00"/>
                </a:solidFill>
                <a:latin typeface="Arial" pitchFamily="34" charset="0"/>
              </a:rPr>
              <a:t>til porre</a:t>
            </a:r>
            <a:endParaRPr lang="da-DK" altLang="da-DK" sz="1600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21" y="1340768"/>
            <a:ext cx="4017612" cy="418221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500" y="2412996"/>
            <a:ext cx="4391972" cy="3112120"/>
          </a:xfrm>
          <a:prstGeom prst="rect">
            <a:avLst/>
          </a:prstGeom>
        </p:spPr>
      </p:pic>
      <p:sp>
        <p:nvSpPr>
          <p:cNvPr id="15" name="Ligebenet trekant 14"/>
          <p:cNvSpPr/>
          <p:nvPr/>
        </p:nvSpPr>
        <p:spPr bwMode="auto">
          <a:xfrm>
            <a:off x="6120000" y="4941168"/>
            <a:ext cx="63277" cy="72008"/>
          </a:xfrm>
          <a:prstGeom prst="triangle">
            <a:avLst/>
          </a:prstGeom>
          <a:solidFill>
            <a:srgbClr val="FF0000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Ligebenet trekant 15"/>
          <p:cNvSpPr/>
          <p:nvPr/>
        </p:nvSpPr>
        <p:spPr bwMode="auto">
          <a:xfrm>
            <a:off x="7020272" y="4941168"/>
            <a:ext cx="63277" cy="72008"/>
          </a:xfrm>
          <a:prstGeom prst="triangle">
            <a:avLst/>
          </a:prstGeom>
          <a:solidFill>
            <a:srgbClr val="FF0000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908720"/>
            <a:ext cx="81724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ts val="2100"/>
              </a:lnSpc>
              <a:buFont typeface="Arial Unicode MS" pitchFamily="34" charset="-128"/>
              <a:buChar char="›"/>
              <a:defRPr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Font typeface="Arial Unicode MS" pitchFamily="34" charset="-128"/>
              <a:buChar char="›"/>
              <a:defRPr sz="14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da-DK" altLang="da-DK" sz="2000" b="1" dirty="0" smtClean="0">
                <a:solidFill>
                  <a:schemeClr val="tx1"/>
                </a:solidFill>
                <a:latin typeface="Arial" pitchFamily="34" charset="0"/>
                <a:cs typeface="ヒラギノ角ゴ Pro W3"/>
              </a:rPr>
              <a:t>Konklusioner</a:t>
            </a:r>
            <a:endParaRPr lang="da-DK" altLang="da-DK" sz="2000" b="1" dirty="0">
              <a:solidFill>
                <a:schemeClr val="tx1"/>
              </a:solidFill>
              <a:latin typeface="Arial" pitchFamily="34" charset="0"/>
              <a:cs typeface="ヒラギノ角ゴ Pro W3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916832"/>
            <a:ext cx="9143999" cy="208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ts val="1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da-DK" sz="2000" dirty="0" smtClean="0"/>
              <a:t>Muligt at producere mere end 400 N pr ha pr år med mobil grøngødning</a:t>
            </a:r>
          </a:p>
          <a:p>
            <a:pPr marL="742950" lvl="1" indent="-285750">
              <a:spcBef>
                <a:spcPts val="1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da-DK" sz="2000" dirty="0" smtClean="0"/>
              <a:t>Høj </a:t>
            </a:r>
            <a:r>
              <a:rPr lang="da-DK" sz="2000" dirty="0" smtClean="0"/>
              <a:t>N % and lav C:N ved </a:t>
            </a:r>
            <a:r>
              <a:rPr lang="da-DK" sz="2000" dirty="0"/>
              <a:t>hyppig </a:t>
            </a:r>
            <a:r>
              <a:rPr lang="da-DK" sz="2000" dirty="0" smtClean="0"/>
              <a:t>slæt</a:t>
            </a:r>
          </a:p>
          <a:p>
            <a:pPr marL="742950" lvl="1" indent="-285750">
              <a:spcBef>
                <a:spcPts val="1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da-DK" sz="2000" dirty="0" smtClean="0"/>
              <a:t>Grøn og blå biomasse virker </a:t>
            </a:r>
            <a:r>
              <a:rPr lang="da-DK" sz="2000" dirty="0" smtClean="0"/>
              <a:t>mindst lige så godt som </a:t>
            </a:r>
            <a:r>
              <a:rPr lang="da-DK" sz="2000" dirty="0" smtClean="0"/>
              <a:t>husdyrgødning såfremt C:N er lavt (under ca. 15)</a:t>
            </a:r>
            <a:endParaRPr lang="da-DK" sz="2000" dirty="0" smtClean="0"/>
          </a:p>
        </p:txBody>
      </p:sp>
      <p:pic>
        <p:nvPicPr>
          <p:cNvPr id="5" name="Billede 4" descr="https://www.landbrugsinfo.dk/SiteCollectionImages/gudplogo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40" y="3717777"/>
            <a:ext cx="1676400" cy="90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2"/>
          <p:cNvSpPr txBox="1">
            <a:spLocks noChangeArrowheads="1"/>
          </p:cNvSpPr>
          <p:nvPr/>
        </p:nvSpPr>
        <p:spPr bwMode="auto">
          <a:xfrm>
            <a:off x="827682" y="4797897"/>
            <a:ext cx="7560741" cy="9067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Projektet ”Maksimal produktion af økologisk kvælstof med mobil grøngødning” </a:t>
            </a: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blev støttet </a:t>
            </a: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 Grønt Udviklings- og Demonstrationsprogram, (GUDP) under Miljø- og Fødevareministeriet.</a:t>
            </a:r>
          </a:p>
          <a:p>
            <a:pPr lvl="0" eaLnBrk="1" hangingPunct="1">
              <a:spcAft>
                <a:spcPts val="300"/>
              </a:spcAft>
            </a:pP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projektsamarbejde mellem Aarhus Universitet, Økologisk Landsforening, </a:t>
            </a:r>
            <a:r>
              <a:rPr lang="da-DK" altLang="da-DK" sz="1200" dirty="0" err="1">
                <a:latin typeface="Arial" panose="020B0604020202020204" pitchFamily="34" charset="0"/>
              </a:rPr>
              <a:t>HortiAdvice</a:t>
            </a:r>
            <a:r>
              <a:rPr lang="da-DK" altLang="da-DK" sz="1200" dirty="0">
                <a:latin typeface="Arial" panose="020B0604020202020204" pitchFamily="34" charset="0"/>
              </a:rPr>
              <a:t> </a:t>
            </a: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A/S, Skiftekær Økologi </a:t>
            </a:r>
            <a:r>
              <a:rPr kumimoji="0" lang="da-DK" altLang="da-D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Aps</a:t>
            </a: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og Farmergødning I/S.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felt 2"/>
          <p:cNvSpPr txBox="1">
            <a:spLocks noChangeArrowheads="1"/>
          </p:cNvSpPr>
          <p:nvPr/>
        </p:nvSpPr>
        <p:spPr bwMode="auto">
          <a:xfrm>
            <a:off x="827584" y="5763325"/>
            <a:ext cx="7560840" cy="9067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Aft>
                <a:spcPts val="300"/>
              </a:spcAft>
            </a:pP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Projektet </a:t>
            </a: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da-DK" sz="1200" dirty="0" smtClean="0">
                <a:latin typeface="Arial" panose="020B0604020202020204" pitchFamily="34" charset="0"/>
              </a:rPr>
              <a:t>Increased </a:t>
            </a:r>
            <a:r>
              <a:rPr lang="en-US" altLang="da-DK" sz="1200" dirty="0">
                <a:latin typeface="Arial" panose="020B0604020202020204" pitchFamily="34" charset="0"/>
              </a:rPr>
              <a:t>production by double cropping, </a:t>
            </a:r>
            <a:r>
              <a:rPr lang="en-US" altLang="da-DK" sz="1200" dirty="0" smtClean="0">
                <a:latin typeface="Arial" panose="020B0604020202020204" pitchFamily="34" charset="0"/>
              </a:rPr>
              <a:t>plant-based fertilizers </a:t>
            </a:r>
            <a:r>
              <a:rPr lang="en-US" altLang="da-DK" sz="1200" dirty="0">
                <a:latin typeface="Arial" panose="020B0604020202020204" pitchFamily="34" charset="0"/>
              </a:rPr>
              <a:t>and reduced tillage (</a:t>
            </a:r>
            <a:r>
              <a:rPr lang="en-US" altLang="da-DK" sz="1200" dirty="0" err="1">
                <a:latin typeface="Arial" panose="020B0604020202020204" pitchFamily="34" charset="0"/>
              </a:rPr>
              <a:t>DoubleCrop</a:t>
            </a:r>
            <a:r>
              <a:rPr lang="en-US" altLang="da-DK" sz="1200" dirty="0">
                <a:latin typeface="Arial" panose="020B0604020202020204" pitchFamily="34" charset="0"/>
              </a:rPr>
              <a:t>)</a:t>
            </a: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støttes af Grønt Udviklings- og Demonstrationsprogram, (GUDP) under Miljø- og Fødevareministeriet.</a:t>
            </a:r>
          </a:p>
          <a:p>
            <a:pPr lvl="0" eaLnBrk="1" hangingPunct="1">
              <a:spcAft>
                <a:spcPts val="300"/>
              </a:spcAft>
            </a:pP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projektsamarbejde mellem Aarhus Universitet, </a:t>
            </a:r>
            <a:r>
              <a:rPr lang="da-DK" altLang="da-DK" sz="1200" dirty="0" err="1" smtClean="0">
                <a:latin typeface="Arial" panose="020B0604020202020204" pitchFamily="34" charset="0"/>
              </a:rPr>
              <a:t>HortiAdvice</a:t>
            </a:r>
            <a:r>
              <a:rPr lang="da-DK" altLang="da-DK" sz="1200" dirty="0" smtClean="0">
                <a:latin typeface="Arial" panose="020B0604020202020204" pitchFamily="34" charset="0"/>
              </a:rPr>
              <a:t> </a:t>
            </a: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A/S, Skiftekær Økologi </a:t>
            </a:r>
            <a:r>
              <a:rPr kumimoji="0" lang="da-DK" altLang="da-D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Aps</a:t>
            </a:r>
            <a:r>
              <a:rPr lang="da-DK" altLang="da-DK" sz="1200" dirty="0">
                <a:latin typeface="Arial" panose="020B0604020202020204" pitchFamily="34" charset="0"/>
              </a:rPr>
              <a:t>, Skyttes </a:t>
            </a:r>
            <a:r>
              <a:rPr lang="da-DK" altLang="da-DK" sz="1200" dirty="0" smtClean="0">
                <a:latin typeface="Arial" panose="020B0604020202020204" pitchFamily="34" charset="0"/>
              </a:rPr>
              <a:t>Gartneri, Vostrup </a:t>
            </a:r>
            <a:r>
              <a:rPr kumimoji="0" lang="da-DK" altLang="da-D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Øko</a:t>
            </a: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-Grønt </a:t>
            </a: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kumimoji="0" lang="da-DK" alt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Nordisk Tang ApS.</a:t>
            </a:r>
            <a:endParaRPr kumimoji="0" lang="da-DK" alt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940" y="764704"/>
            <a:ext cx="8280524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ts val="2100"/>
              </a:lnSpc>
              <a:buFont typeface="Arial Unicode MS" pitchFamily="34" charset="-128"/>
              <a:buChar char="›"/>
              <a:defRPr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Font typeface="Arial Unicode MS" pitchFamily="34" charset="-128"/>
              <a:buChar char="›"/>
              <a:defRPr sz="14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da-DK" altLang="da-DK" sz="2600" i="1" dirty="0" smtClean="0">
                <a:solidFill>
                  <a:srgbClr val="006600"/>
                </a:solidFill>
                <a:latin typeface="Verdana" pitchFamily="34" charset="0"/>
                <a:cs typeface="ヒラギノ角ゴ Pro W3"/>
              </a:rPr>
              <a:t>Mobil grøngødning             Kan det betale sig ?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96136" y="6440260"/>
            <a:ext cx="2880320" cy="4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9pPr>
          </a:lstStyle>
          <a:p>
            <a:pPr marL="0" lvl="1" indent="0" algn="ctr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da-DK" altLang="da-DK" sz="1800" dirty="0" smtClean="0">
                <a:latin typeface="Arial" pitchFamily="34" charset="0"/>
              </a:rPr>
              <a:t>Økologisk Landsforening</a:t>
            </a:r>
            <a:endParaRPr lang="da-DK" altLang="da-DK" sz="1800" dirty="0">
              <a:latin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67940" y="1844824"/>
            <a:ext cx="8568556" cy="467478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100"/>
              </a:lnSpc>
              <a:buFont typeface="Arial Unicode MS" pitchFamily="34" charset="-128"/>
              <a:buChar char="›"/>
              <a:defRPr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Font typeface="Arial Unicode MS" pitchFamily="34" charset="-128"/>
              <a:buChar char="›"/>
              <a:defRPr sz="14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  <a:tabLst>
                <a:tab pos="1528763" algn="l"/>
                <a:tab pos="5745163" algn="ctr"/>
                <a:tab pos="7437438" algn="ctr"/>
              </a:tabLst>
            </a:pPr>
            <a:r>
              <a:rPr lang="da-DK" altLang="da-DK" sz="1800" dirty="0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		Anvendelse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  <a:tabLst>
                <a:tab pos="1528763" algn="l"/>
                <a:tab pos="3944938" algn="ctr"/>
                <a:tab pos="5022850" algn="ctr"/>
                <a:tab pos="6181725" algn="ctr"/>
                <a:tab pos="7437438" algn="ctr"/>
              </a:tabLst>
            </a:pPr>
            <a:r>
              <a:rPr lang="da-DK" altLang="da-DK" sz="1800" dirty="0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		Direkte	Ensilage	Grønpiller	Ensilage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  <a:tabLst>
                <a:tab pos="1528763" algn="l"/>
                <a:tab pos="3944938" algn="ctr"/>
                <a:tab pos="5022850" algn="ctr"/>
                <a:tab pos="6181725" algn="ctr"/>
                <a:tab pos="7437438" algn="ctr"/>
              </a:tabLst>
            </a:pPr>
            <a:r>
              <a:rPr lang="da-DK" altLang="da-DK" sz="1800" dirty="0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					til biogas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  <a:tabLst>
                <a:tab pos="4298950" algn="r"/>
                <a:tab pos="5376863" algn="r"/>
                <a:tab pos="6551613" algn="r"/>
                <a:tab pos="7710488" algn="r"/>
              </a:tabLst>
            </a:pPr>
            <a:r>
              <a:rPr lang="da-DK" altLang="da-DK" sz="1800" dirty="0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Antal slæt	1	4	4	4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  <a:tabLst>
                <a:tab pos="4298950" algn="r"/>
                <a:tab pos="5376863" algn="r"/>
                <a:tab pos="6551613" algn="r"/>
                <a:tab pos="7710488" algn="r"/>
              </a:tabLst>
            </a:pPr>
            <a:r>
              <a:rPr lang="da-DK" altLang="da-DK" sz="1800" dirty="0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Kg total-N	110	330	330	330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  <a:tabLst>
                <a:tab pos="4298950" algn="r"/>
                <a:tab pos="5376863" algn="r"/>
                <a:tab pos="6551613" algn="r"/>
                <a:tab pos="7710488" algn="r"/>
              </a:tabLst>
            </a:pPr>
            <a:r>
              <a:rPr lang="da-DK" altLang="da-DK" sz="1800" dirty="0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Dyrkning	7	9	9	6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  <a:tabLst>
                <a:tab pos="4298950" algn="r"/>
                <a:tab pos="5376863" algn="r"/>
                <a:tab pos="6551613" algn="r"/>
                <a:tab pos="7710488" algn="r"/>
              </a:tabLst>
            </a:pPr>
            <a:r>
              <a:rPr lang="da-DK" altLang="da-DK" sz="1800" dirty="0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Høst	17	23		15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  <a:tabLst>
                <a:tab pos="4298950" algn="r"/>
                <a:tab pos="5376863" algn="r"/>
                <a:tab pos="6551613" algn="r"/>
                <a:tab pos="7710488" algn="r"/>
              </a:tabLst>
            </a:pPr>
            <a:r>
              <a:rPr lang="da-DK" altLang="da-DK" sz="1800" dirty="0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Transport			5	2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  <a:tabLst>
                <a:tab pos="4298950" algn="r"/>
                <a:tab pos="5376863" algn="r"/>
                <a:tab pos="6551613" algn="r"/>
                <a:tab pos="7710488" algn="r"/>
              </a:tabLst>
            </a:pPr>
            <a:r>
              <a:rPr lang="da-DK" altLang="da-DK" sz="1800" dirty="0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Konservering (og høst v. grønpiller)		1	123	1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  <a:tabLst>
                <a:tab pos="4298950" algn="r"/>
                <a:tab pos="5376863" algn="r"/>
                <a:tab pos="6551613" algn="r"/>
                <a:tab pos="7710488" algn="r"/>
              </a:tabLst>
            </a:pPr>
            <a:r>
              <a:rPr lang="da-DK" altLang="da-DK" sz="1800" dirty="0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Udbringning	6	7	1	8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  <a:tabLst>
                <a:tab pos="4298950" algn="r"/>
                <a:tab pos="5376863" algn="r"/>
                <a:tab pos="6551613" algn="r"/>
                <a:tab pos="7710488" algn="r"/>
              </a:tabLst>
            </a:pPr>
            <a:r>
              <a:rPr lang="da-DK" altLang="da-DK" sz="1800" dirty="0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Indtægt				-22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  <a:tabLst>
                <a:tab pos="4298950" algn="r"/>
                <a:tab pos="5376863" algn="r"/>
                <a:tab pos="6551613" algn="r"/>
                <a:tab pos="7710488" algn="r"/>
              </a:tabLst>
            </a:pPr>
            <a:r>
              <a:rPr lang="da-DK" altLang="da-DK" sz="1800" dirty="0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I alt, </a:t>
            </a:r>
            <a:r>
              <a:rPr lang="da-DK" altLang="da-DK" sz="1800" dirty="0" err="1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kr</a:t>
            </a:r>
            <a:r>
              <a:rPr lang="da-DK" altLang="da-DK" sz="1800" dirty="0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/kg udnyttet N	30	40	138	10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  <a:tabLst>
                <a:tab pos="4298950" algn="r"/>
                <a:tab pos="5376863" algn="r"/>
                <a:tab pos="6551613" algn="r"/>
                <a:tab pos="7710488" algn="r"/>
              </a:tabLst>
            </a:pPr>
            <a:endParaRPr lang="da-DK" altLang="da-DK" sz="1800" dirty="0">
              <a:solidFill>
                <a:schemeClr val="tx1"/>
              </a:solidFill>
              <a:latin typeface="Arial Unicode MS" pitchFamily="34" charset="-128"/>
              <a:cs typeface="ヒラギノ角ゴ Pro W3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  <a:tabLst>
                <a:tab pos="4298950" algn="r"/>
                <a:tab pos="5376863" algn="r"/>
                <a:tab pos="6551613" algn="r"/>
                <a:tab pos="7710488" algn="r"/>
              </a:tabLst>
            </a:pPr>
            <a:r>
              <a:rPr lang="da-DK" altLang="da-DK" sz="1800" dirty="0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I alt</a:t>
            </a:r>
            <a:r>
              <a:rPr lang="da-DK" altLang="da-DK" sz="1800" dirty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, </a:t>
            </a:r>
            <a:r>
              <a:rPr lang="da-DK" altLang="da-DK" sz="1800" dirty="0" err="1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kr</a:t>
            </a:r>
            <a:r>
              <a:rPr lang="da-DK" altLang="da-DK" sz="1800" dirty="0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/kg total N	15	20	69	8</a:t>
            </a:r>
          </a:p>
        </p:txBody>
      </p:sp>
      <p:cxnSp>
        <p:nvCxnSpPr>
          <p:cNvPr id="20" name="Lige forbindelse 19"/>
          <p:cNvCxnSpPr/>
          <p:nvPr/>
        </p:nvCxnSpPr>
        <p:spPr bwMode="auto">
          <a:xfrm>
            <a:off x="4139952" y="2132856"/>
            <a:ext cx="4320480" cy="0"/>
          </a:xfrm>
          <a:prstGeom prst="line">
            <a:avLst/>
          </a:prstGeom>
          <a:solidFill>
            <a:schemeClr val="accent2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Lige forbindelse 20"/>
          <p:cNvCxnSpPr/>
          <p:nvPr/>
        </p:nvCxnSpPr>
        <p:spPr bwMode="auto">
          <a:xfrm>
            <a:off x="539552" y="2708920"/>
            <a:ext cx="7920880" cy="0"/>
          </a:xfrm>
          <a:prstGeom prst="line">
            <a:avLst/>
          </a:prstGeom>
          <a:solidFill>
            <a:schemeClr val="accent2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67544" y="1340769"/>
            <a:ext cx="867645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ts val="2100"/>
              </a:lnSpc>
              <a:buFont typeface="Arial Unicode MS" pitchFamily="34" charset="-128"/>
              <a:buChar char="›"/>
              <a:defRPr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Font typeface="Arial Unicode MS" pitchFamily="34" charset="-128"/>
              <a:buChar char="›"/>
              <a:defRPr sz="14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da-DK" altLang="da-DK" sz="1800" dirty="0" smtClean="0">
                <a:solidFill>
                  <a:schemeClr val="tx1"/>
                </a:solidFill>
                <a:latin typeface="Verdana" pitchFamily="34" charset="0"/>
                <a:cs typeface="ヒラギノ角ゴ Pro W3"/>
              </a:rPr>
              <a:t>Oversigt over priser for mobil grøngødning udbragt til afgrøden</a:t>
            </a:r>
            <a:endParaRPr lang="da-DK" altLang="da-DK" sz="1800" dirty="0">
              <a:solidFill>
                <a:schemeClr val="tx1"/>
              </a:solidFill>
              <a:latin typeface="Verdana" pitchFamily="34" charset="0"/>
              <a:cs typeface="ヒラギノ角ゴ Pro W3"/>
            </a:endParaRPr>
          </a:p>
        </p:txBody>
      </p:sp>
      <p:cxnSp>
        <p:nvCxnSpPr>
          <p:cNvPr id="24" name="Lige forbindelse 23"/>
          <p:cNvCxnSpPr/>
          <p:nvPr/>
        </p:nvCxnSpPr>
        <p:spPr bwMode="auto">
          <a:xfrm>
            <a:off x="539552" y="5733256"/>
            <a:ext cx="7920880" cy="0"/>
          </a:xfrm>
          <a:prstGeom prst="line">
            <a:avLst/>
          </a:prstGeom>
          <a:solidFill>
            <a:schemeClr val="accent2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Lige forbindelse 24"/>
          <p:cNvCxnSpPr/>
          <p:nvPr/>
        </p:nvCxnSpPr>
        <p:spPr bwMode="auto">
          <a:xfrm>
            <a:off x="539552" y="6381328"/>
            <a:ext cx="7920880" cy="0"/>
          </a:xfrm>
          <a:prstGeom prst="line">
            <a:avLst/>
          </a:prstGeom>
          <a:solidFill>
            <a:schemeClr val="accent2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Lige forbindelse 25"/>
          <p:cNvCxnSpPr/>
          <p:nvPr/>
        </p:nvCxnSpPr>
        <p:spPr bwMode="auto">
          <a:xfrm>
            <a:off x="539552" y="1916832"/>
            <a:ext cx="7920880" cy="0"/>
          </a:xfrm>
          <a:prstGeom prst="line">
            <a:avLst/>
          </a:prstGeom>
          <a:solidFill>
            <a:schemeClr val="accent2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Lige forbindelse 26"/>
          <p:cNvCxnSpPr/>
          <p:nvPr/>
        </p:nvCxnSpPr>
        <p:spPr bwMode="auto">
          <a:xfrm>
            <a:off x="539552" y="3356992"/>
            <a:ext cx="7920880" cy="0"/>
          </a:xfrm>
          <a:prstGeom prst="line">
            <a:avLst/>
          </a:prstGeom>
          <a:solidFill>
            <a:schemeClr val="accent2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Lige forbindelse 28"/>
          <p:cNvCxnSpPr/>
          <p:nvPr/>
        </p:nvCxnSpPr>
        <p:spPr bwMode="auto">
          <a:xfrm>
            <a:off x="539552" y="5373216"/>
            <a:ext cx="7920880" cy="0"/>
          </a:xfrm>
          <a:prstGeom prst="line">
            <a:avLst/>
          </a:prstGeom>
          <a:solidFill>
            <a:schemeClr val="accent2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50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rrowheads="1"/>
          </p:cNvSpPr>
          <p:nvPr/>
        </p:nvSpPr>
        <p:spPr bwMode="auto">
          <a:xfrm>
            <a:off x="107504" y="6021388"/>
            <a:ext cx="8928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100"/>
              </a:lnSpc>
              <a:buFont typeface="Arial Unicode MS" pitchFamily="34" charset="-128"/>
              <a:buChar char="›"/>
              <a:defRPr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Font typeface="Arial Unicode MS" pitchFamily="34" charset="-128"/>
              <a:buChar char="›"/>
              <a:defRPr sz="14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da-DK" altLang="da-DK" sz="1800" dirty="0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Akkumuleret udbytte af N med flerårige bælgplanter høstet ved tre udviklingsstadier</a:t>
            </a:r>
            <a:endParaRPr lang="da-DK" altLang="da-DK" sz="1800" dirty="0">
              <a:solidFill>
                <a:schemeClr val="tx1"/>
              </a:solidFill>
              <a:latin typeface="Arial Unicode MS" pitchFamily="34" charset="-128"/>
              <a:cs typeface="ヒラギノ角ゴ Pro W3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95350"/>
            <a:ext cx="8609013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95350"/>
            <a:ext cx="8609013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95350"/>
            <a:ext cx="8609013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95350"/>
            <a:ext cx="8609013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979712" y="44996"/>
            <a:ext cx="417646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ctr" eaLnBrk="1" hangingPunct="1">
              <a:lnSpc>
                <a:spcPts val="3600"/>
              </a:lnSpc>
              <a:buFont typeface="AU Passata" panose="020B0503030502030804" pitchFamily="34" charset="0"/>
              <a:buNone/>
            </a:pPr>
            <a:r>
              <a:rPr lang="da-DK" altLang="da-DK" dirty="0" smtClean="0">
                <a:solidFill>
                  <a:srgbClr val="92D050"/>
                </a:solidFill>
                <a:latin typeface="Arial" panose="020B0604020202020204" pitchFamily="34" charset="0"/>
              </a:rPr>
              <a:t>Grøn biomasse</a:t>
            </a:r>
            <a:endParaRPr lang="da-DK" altLang="da-DK" dirty="0">
              <a:solidFill>
                <a:srgbClr val="92D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1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rrowheads="1"/>
          </p:cNvSpPr>
          <p:nvPr/>
        </p:nvSpPr>
        <p:spPr bwMode="auto">
          <a:xfrm>
            <a:off x="107504" y="6021388"/>
            <a:ext cx="8928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100"/>
              </a:lnSpc>
              <a:buFont typeface="Arial Unicode MS" pitchFamily="34" charset="-128"/>
              <a:buChar char="›"/>
              <a:defRPr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Font typeface="Arial Unicode MS" pitchFamily="34" charset="-128"/>
              <a:buChar char="›"/>
              <a:defRPr sz="14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da-DK" altLang="da-DK" sz="1800" dirty="0" smtClean="0">
                <a:solidFill>
                  <a:schemeClr val="tx1"/>
                </a:solidFill>
                <a:latin typeface="Arial Unicode MS" pitchFamily="34" charset="-128"/>
                <a:cs typeface="ヒラギノ角ゴ Pro W3"/>
              </a:rPr>
              <a:t>Akkumuleret udbytte af N med flerårige bælgplanter høstet ved tre udviklingsstadier</a:t>
            </a:r>
            <a:endParaRPr lang="da-DK" altLang="da-DK" sz="1800" dirty="0">
              <a:solidFill>
                <a:schemeClr val="tx1"/>
              </a:solidFill>
              <a:latin typeface="Arial Unicode MS" pitchFamily="34" charset="-128"/>
              <a:cs typeface="ヒラギノ角ゴ Pro W3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9475"/>
            <a:ext cx="86868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979712" y="44996"/>
            <a:ext cx="417646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algn="ctr" eaLnBrk="1" hangingPunct="1">
              <a:lnSpc>
                <a:spcPts val="3600"/>
              </a:lnSpc>
              <a:buFont typeface="AU Passata" panose="020B0503030502030804" pitchFamily="34" charset="0"/>
              <a:buNone/>
            </a:pPr>
            <a:r>
              <a:rPr lang="da-DK" altLang="da-DK" dirty="0" smtClean="0">
                <a:solidFill>
                  <a:srgbClr val="92D050"/>
                </a:solidFill>
                <a:latin typeface="Arial" panose="020B0604020202020204" pitchFamily="34" charset="0"/>
              </a:rPr>
              <a:t>Grøn biomasse</a:t>
            </a:r>
            <a:endParaRPr lang="da-DK" altLang="da-DK" dirty="0">
              <a:solidFill>
                <a:srgbClr val="92D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7504" y="5516587"/>
            <a:ext cx="48045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ts val="2100"/>
              </a:lnSpc>
              <a:buFont typeface="Arial Unicode MS" pitchFamily="34" charset="-128"/>
              <a:buChar char="›"/>
              <a:defRPr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Font typeface="Arial Unicode MS" pitchFamily="34" charset="-128"/>
              <a:buChar char="›"/>
              <a:defRPr sz="14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da-DK" altLang="da-DK" sz="2600" i="1" dirty="0" smtClean="0">
                <a:solidFill>
                  <a:srgbClr val="006600"/>
                </a:solidFill>
                <a:latin typeface="Verdana" pitchFamily="34" charset="0"/>
                <a:cs typeface="ヒラギノ角ゴ Pro W3"/>
              </a:rPr>
              <a:t>Virker mobil grøngødning ?</a:t>
            </a:r>
            <a:endParaRPr lang="da-DK" altLang="da-DK" sz="2600" i="1" dirty="0">
              <a:solidFill>
                <a:srgbClr val="006600"/>
              </a:solidFill>
              <a:latin typeface="Verdana" pitchFamily="34" charset="0"/>
              <a:cs typeface="ヒラギノ角ゴ Pro W3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87624" y="4739452"/>
            <a:ext cx="2502532" cy="4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9pPr>
          </a:lstStyle>
          <a:p>
            <a:pPr marL="0" lvl="1" indent="0" algn="ctr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da-DK" altLang="da-DK" sz="1800" dirty="0" smtClean="0">
                <a:latin typeface="Arial" pitchFamily="34" charset="0"/>
              </a:rPr>
              <a:t>Frisk hakket kløver</a:t>
            </a:r>
            <a:endParaRPr lang="da-DK" altLang="da-DK" sz="1800" dirty="0">
              <a:latin typeface="Arial" pitchFamily="34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" y="1772816"/>
            <a:ext cx="4418094" cy="2959482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82" y="1340769"/>
            <a:ext cx="3692382" cy="23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82" y="4221088"/>
            <a:ext cx="3692382" cy="2253239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464182" y="6467644"/>
            <a:ext cx="1393056" cy="4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9pPr>
          </a:lstStyle>
          <a:p>
            <a:pPr marL="0" lvl="1" indent="0" algn="ctr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da-DK" altLang="da-DK" sz="1800" dirty="0" smtClean="0">
                <a:latin typeface="Arial" pitchFamily="34" charset="0"/>
              </a:rPr>
              <a:t>Grønpiller</a:t>
            </a:r>
            <a:endParaRPr lang="da-DK" altLang="da-DK" sz="1800" dirty="0">
              <a:latin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957900" y="3645024"/>
            <a:ext cx="2070484" cy="4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9pPr>
          </a:lstStyle>
          <a:p>
            <a:pPr marL="0" lvl="1" indent="0" algn="ctr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da-DK" altLang="da-DK" sz="1800" dirty="0" smtClean="0">
                <a:latin typeface="Arial" pitchFamily="34" charset="0"/>
              </a:rPr>
              <a:t>Ensilage</a:t>
            </a:r>
            <a:endParaRPr lang="da-DK" altLang="da-DK" sz="1800" dirty="0">
              <a:latin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51520" y="908720"/>
            <a:ext cx="80645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ts val="2100"/>
              </a:lnSpc>
              <a:buFont typeface="Arial Unicode MS" pitchFamily="34" charset="-128"/>
              <a:buChar char="›"/>
              <a:defRPr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Font typeface="Arial Unicode MS" pitchFamily="34" charset="-128"/>
              <a:buChar char="›"/>
              <a:defRPr sz="14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da-DK" altLang="da-DK" sz="2600" i="1" dirty="0" smtClean="0">
                <a:solidFill>
                  <a:srgbClr val="006600"/>
                </a:solidFill>
                <a:latin typeface="Verdana" pitchFamily="34" charset="0"/>
                <a:cs typeface="ヒラギノ角ゴ Pro W3"/>
              </a:rPr>
              <a:t>Frisk eller konserveret ?</a:t>
            </a:r>
            <a:endParaRPr lang="da-DK" altLang="da-DK" sz="2600" i="1" dirty="0">
              <a:solidFill>
                <a:srgbClr val="006600"/>
              </a:solidFill>
              <a:latin typeface="Verdana" pitchFamily="34" charset="0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782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03575" y="5726113"/>
            <a:ext cx="2376488" cy="1015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ts val="2100"/>
              </a:lnSpc>
              <a:buChar char="›"/>
              <a:tabLst>
                <a:tab pos="811213" algn="l"/>
                <a:tab pos="1347788" algn="l"/>
              </a:tabLst>
              <a:defRPr>
                <a:solidFill>
                  <a:schemeClr val="bg2"/>
                </a:solidFill>
                <a:latin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Char char="›"/>
              <a:tabLst>
                <a:tab pos="811213" algn="l"/>
                <a:tab pos="1347788" algn="l"/>
              </a:tabLst>
              <a:defRPr sz="1400">
                <a:solidFill>
                  <a:schemeClr val="bg2"/>
                </a:solidFill>
                <a:latin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Char char="›"/>
              <a:tabLst>
                <a:tab pos="811213" algn="l"/>
                <a:tab pos="1347788" algn="l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›"/>
              <a:tabLst>
                <a:tab pos="811213" algn="l"/>
                <a:tab pos="1347788" algn="l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›"/>
              <a:tabLst>
                <a:tab pos="811213" algn="l"/>
                <a:tab pos="1347788" algn="l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811213" algn="l"/>
                <a:tab pos="1347788" algn="l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811213" algn="l"/>
                <a:tab pos="1347788" algn="l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811213" algn="l"/>
                <a:tab pos="1347788" algn="l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811213" algn="l"/>
                <a:tab pos="1347788" algn="l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Lucerne 	Tidligt 	C:N 	12,0</a:t>
            </a: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Rødkløver 	Tidligt	C:N	12,1</a:t>
            </a: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Lucerne 	Sent 	C:N 	17,5</a:t>
            </a: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Rødkløver 	Sent	C:N	17,6</a:t>
            </a: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Hønsegødning	C:N	10,8</a:t>
            </a:r>
            <a:endParaRPr lang="da-DK" altLang="da-DK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388" y="5573713"/>
            <a:ext cx="28082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100"/>
              </a:lnSpc>
              <a:buChar char="›"/>
              <a:defRPr>
                <a:solidFill>
                  <a:schemeClr val="bg2"/>
                </a:solidFill>
                <a:latin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Char char="›"/>
              <a:defRPr sz="1400">
                <a:solidFill>
                  <a:schemeClr val="bg2"/>
                </a:solidFill>
                <a:latin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Hvidkål ‘</a:t>
            </a:r>
            <a:r>
              <a:rPr lang="da-DK" altLang="da-DK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Kilazol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</a:t>
            </a: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N-min 50cm: 38 kg/ha </a:t>
            </a: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Piller tilført ad 2 gange 220 N kg/ha Årslev 2015</a:t>
            </a:r>
            <a:endParaRPr lang="da-DK" altLang="da-DK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620713"/>
            <a:ext cx="80645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ts val="2100"/>
              </a:lnSpc>
              <a:buFont typeface="Arial Unicode MS" pitchFamily="34" charset="-128"/>
              <a:buChar char="›"/>
              <a:defRPr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Font typeface="Arial Unicode MS" pitchFamily="34" charset="-128"/>
              <a:buChar char="›"/>
              <a:defRPr sz="14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da-DK" altLang="da-DK" sz="2600" i="1" dirty="0" smtClean="0">
                <a:solidFill>
                  <a:srgbClr val="006600"/>
                </a:solidFill>
                <a:latin typeface="Verdana" pitchFamily="34" charset="0"/>
                <a:cs typeface="ヒラギノ角ゴ Pro W3"/>
              </a:rPr>
              <a:t>Mobil grøngødning virker  !</a:t>
            </a:r>
            <a:endParaRPr lang="da-DK" altLang="da-DK" sz="2600" i="1" dirty="0">
              <a:solidFill>
                <a:srgbClr val="006600"/>
              </a:solidFill>
              <a:latin typeface="Verdana" pitchFamily="34" charset="0"/>
              <a:cs typeface="ヒラギノ角ゴ Pro W3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76492"/>
            <a:ext cx="4320480" cy="281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380931" y="5661248"/>
            <a:ext cx="2577332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lnSpc>
                <a:spcPts val="2100"/>
              </a:lnSpc>
              <a:buChar char="›"/>
              <a:tabLst>
                <a:tab pos="1611313" algn="ctr"/>
                <a:tab pos="2328863" algn="ctr"/>
              </a:tabLst>
              <a:defRPr>
                <a:solidFill>
                  <a:schemeClr val="bg2"/>
                </a:solidFill>
                <a:latin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Char char="›"/>
              <a:tabLst>
                <a:tab pos="1611313" algn="ctr"/>
                <a:tab pos="2328863" algn="ctr"/>
              </a:tabLst>
              <a:defRPr sz="1400">
                <a:solidFill>
                  <a:schemeClr val="bg2"/>
                </a:solidFill>
                <a:latin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None/>
              <a:tabLst>
                <a:tab pos="900113" algn="l"/>
                <a:tab pos="2328863" algn="ct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Udplantning 	11-06-2015</a:t>
            </a:r>
          </a:p>
          <a:p>
            <a:pPr eaLnBrk="1" hangingPunct="1">
              <a:lnSpc>
                <a:spcPct val="100000"/>
              </a:lnSpc>
              <a:buNone/>
              <a:tabLst>
                <a:tab pos="900113" algn="l"/>
                <a:tab pos="2328863" algn="ct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Gødskning	11-06 og 06-07</a:t>
            </a:r>
          </a:p>
          <a:p>
            <a:pPr eaLnBrk="1" hangingPunct="1">
              <a:lnSpc>
                <a:spcPct val="100000"/>
              </a:lnSpc>
              <a:buNone/>
              <a:tabLst>
                <a:tab pos="900113" algn="l"/>
                <a:tab pos="2328863" algn="ct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Høst	16-10-2015</a:t>
            </a:r>
          </a:p>
          <a:p>
            <a:pPr eaLnBrk="1" hangingPunct="1">
              <a:lnSpc>
                <a:spcPct val="100000"/>
              </a:lnSpc>
              <a:buNone/>
            </a:pPr>
            <a:endParaRPr lang="da-DK" altLang="da-DK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1588"/>
            <a:ext cx="2915816" cy="2186862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364088" y="2363188"/>
            <a:ext cx="3816424" cy="4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9pPr>
          </a:lstStyle>
          <a:p>
            <a:pPr marL="0" lvl="1" indent="0" algn="ctr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da-DK" altLang="da-DK" sz="1400" dirty="0" smtClean="0">
                <a:latin typeface="Arial" pitchFamily="34" charset="0"/>
              </a:rPr>
              <a:t>Lucernepiller tilført til hvidkål</a:t>
            </a:r>
            <a:endParaRPr lang="da-DK" altLang="da-DK" sz="1400" dirty="0"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07765"/>
            <a:ext cx="46577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igebenet trekant 1"/>
          <p:cNvSpPr/>
          <p:nvPr/>
        </p:nvSpPr>
        <p:spPr bwMode="auto">
          <a:xfrm>
            <a:off x="6120000" y="5184000"/>
            <a:ext cx="63277" cy="72008"/>
          </a:xfrm>
          <a:prstGeom prst="triangle">
            <a:avLst/>
          </a:prstGeom>
          <a:solidFill>
            <a:srgbClr val="FF0000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3" name="Ligebenet trekant 12"/>
          <p:cNvSpPr/>
          <p:nvPr/>
        </p:nvSpPr>
        <p:spPr bwMode="auto">
          <a:xfrm>
            <a:off x="6668963" y="5184000"/>
            <a:ext cx="63277" cy="72008"/>
          </a:xfrm>
          <a:prstGeom prst="triangle">
            <a:avLst/>
          </a:prstGeom>
          <a:solidFill>
            <a:srgbClr val="FF0000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59832" y="5661025"/>
            <a:ext cx="2952031" cy="101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lnSpc>
                <a:spcPts val="2100"/>
              </a:lnSpc>
              <a:buChar char="›"/>
              <a:tabLst>
                <a:tab pos="1611313" algn="ctr"/>
                <a:tab pos="2328863" algn="ctr"/>
              </a:tabLst>
              <a:defRPr>
                <a:solidFill>
                  <a:schemeClr val="bg2"/>
                </a:solidFill>
                <a:latin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Char char="›"/>
              <a:tabLst>
                <a:tab pos="1611313" algn="ctr"/>
                <a:tab pos="2328863" algn="ctr"/>
              </a:tabLst>
              <a:defRPr sz="1400">
                <a:solidFill>
                  <a:schemeClr val="bg2"/>
                </a:solidFill>
                <a:latin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itchFamily="34" charset="0"/>
              <a:buNone/>
              <a:tabLst>
                <a:tab pos="1611313" algn="ctr"/>
                <a:tab pos="2506663" algn="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altLang="da-DK" sz="1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Tilført N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altLang="da-DK" sz="1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C:N</a:t>
            </a: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  <a:tabLst>
                <a:tab pos="1611313" algn="ctr"/>
                <a:tab pos="2506663" algn="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Lucerne	236	13,2</a:t>
            </a: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  <a:tabLst>
                <a:tab pos="1611313" algn="ctr"/>
                <a:tab pos="2506663" algn="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Hvidkløver	191	11,7</a:t>
            </a: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  <a:tabLst>
                <a:tab pos="1611313" algn="ctr"/>
                <a:tab pos="2506663" algn="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Rødkløver	243	13,9</a:t>
            </a: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  <a:tabLst>
                <a:tab pos="1611313" algn="ctr"/>
                <a:tab pos="2506663" algn="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Hønsegødning	204	8,8</a:t>
            </a:r>
            <a:endParaRPr lang="da-DK" altLang="da-DK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0825" y="5661025"/>
            <a:ext cx="25923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100"/>
              </a:lnSpc>
              <a:buChar char="›"/>
              <a:defRPr>
                <a:solidFill>
                  <a:schemeClr val="bg2"/>
                </a:solidFill>
                <a:latin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Char char="›"/>
              <a:defRPr sz="1400">
                <a:solidFill>
                  <a:schemeClr val="bg2"/>
                </a:solidFill>
                <a:latin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Porrer ‘</a:t>
            </a:r>
            <a:r>
              <a:rPr lang="da-DK" altLang="da-DK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Catcher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</a:t>
            </a: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N-min 50cm: 28 kg/ha</a:t>
            </a: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Frisk grønmasse tilført ad to gange</a:t>
            </a: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Å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rslev 2015</a:t>
            </a:r>
            <a:endParaRPr lang="da-DK" altLang="da-DK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380931" y="5661248"/>
            <a:ext cx="2577332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lnSpc>
                <a:spcPts val="2100"/>
              </a:lnSpc>
              <a:buChar char="›"/>
              <a:tabLst>
                <a:tab pos="1611313" algn="ctr"/>
                <a:tab pos="2328863" algn="ctr"/>
              </a:tabLst>
              <a:defRPr>
                <a:solidFill>
                  <a:schemeClr val="bg2"/>
                </a:solidFill>
                <a:latin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Char char="›"/>
              <a:tabLst>
                <a:tab pos="1611313" algn="ctr"/>
                <a:tab pos="2328863" algn="ctr"/>
              </a:tabLst>
              <a:defRPr sz="1400">
                <a:solidFill>
                  <a:schemeClr val="bg2"/>
                </a:solidFill>
                <a:latin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tabLst>
                <a:tab pos="1611313" algn="ctr"/>
                <a:tab pos="2328863" algn="ctr"/>
              </a:tabLst>
              <a:defRPr sz="12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None/>
              <a:tabLst>
                <a:tab pos="900113" algn="l"/>
                <a:tab pos="2328863" algn="ct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Udplantning 	18-06-2015</a:t>
            </a:r>
          </a:p>
          <a:p>
            <a:pPr eaLnBrk="1" hangingPunct="1">
              <a:lnSpc>
                <a:spcPct val="100000"/>
              </a:lnSpc>
              <a:buNone/>
              <a:tabLst>
                <a:tab pos="900113" algn="l"/>
                <a:tab pos="2328863" algn="ct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Gødskning	09-06 og 16-07</a:t>
            </a:r>
          </a:p>
          <a:p>
            <a:pPr eaLnBrk="1" hangingPunct="1">
              <a:lnSpc>
                <a:spcPct val="100000"/>
              </a:lnSpc>
              <a:buNone/>
              <a:tabLst>
                <a:tab pos="900113" algn="l"/>
                <a:tab pos="2328863" algn="ct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Høst	20-10-2015</a:t>
            </a:r>
          </a:p>
          <a:p>
            <a:pPr eaLnBrk="1" hangingPunct="1">
              <a:lnSpc>
                <a:spcPct val="100000"/>
              </a:lnSpc>
              <a:buNone/>
            </a:pPr>
            <a:endParaRPr lang="da-DK" altLang="da-DK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1520" y="620713"/>
            <a:ext cx="80645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ts val="2100"/>
              </a:lnSpc>
              <a:buFont typeface="Arial Unicode MS" pitchFamily="34" charset="-128"/>
              <a:buChar char="›"/>
              <a:defRPr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Font typeface="Arial Unicode MS" pitchFamily="34" charset="-128"/>
              <a:buChar char="›"/>
              <a:defRPr sz="14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da-DK" altLang="da-DK" sz="2600" i="1" dirty="0" smtClean="0">
                <a:solidFill>
                  <a:srgbClr val="006600"/>
                </a:solidFill>
                <a:latin typeface="Verdana" pitchFamily="34" charset="0"/>
                <a:cs typeface="ヒラギノ角ゴ Pro W3"/>
              </a:rPr>
              <a:t>Frisk grønmasse virker !</a:t>
            </a:r>
            <a:endParaRPr lang="da-DK" altLang="da-DK" sz="2600" i="1" dirty="0">
              <a:solidFill>
                <a:srgbClr val="006600"/>
              </a:solidFill>
              <a:latin typeface="Verdana" pitchFamily="34" charset="0"/>
              <a:cs typeface="ヒラギノ角ゴ Pro W3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86" y="2517642"/>
            <a:ext cx="4607477" cy="299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04570"/>
            <a:ext cx="2667058" cy="2000294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580112" y="2147164"/>
            <a:ext cx="3600400" cy="4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9pPr>
          </a:lstStyle>
          <a:p>
            <a:pPr marL="0" lvl="1" indent="0" algn="ctr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da-DK" altLang="da-DK" sz="1400" dirty="0" smtClean="0">
                <a:latin typeface="Arial" pitchFamily="34" charset="0"/>
              </a:rPr>
              <a:t>Frisk hvidkløver tilført til porre</a:t>
            </a:r>
            <a:endParaRPr lang="da-DK" altLang="da-DK" sz="1400" dirty="0"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2431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gebenet trekant 10"/>
          <p:cNvSpPr/>
          <p:nvPr/>
        </p:nvSpPr>
        <p:spPr bwMode="auto">
          <a:xfrm>
            <a:off x="5724128" y="5085184"/>
            <a:ext cx="63277" cy="72008"/>
          </a:xfrm>
          <a:prstGeom prst="triangle">
            <a:avLst/>
          </a:prstGeom>
          <a:solidFill>
            <a:srgbClr val="FF0000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2" name="Ligebenet trekant 11"/>
          <p:cNvSpPr/>
          <p:nvPr/>
        </p:nvSpPr>
        <p:spPr bwMode="auto">
          <a:xfrm>
            <a:off x="6534000" y="5085184"/>
            <a:ext cx="63277" cy="72008"/>
          </a:xfrm>
          <a:prstGeom prst="triangle">
            <a:avLst/>
          </a:prstGeom>
          <a:solidFill>
            <a:srgbClr val="FF0000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8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0824" y="5661025"/>
            <a:ext cx="42491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100"/>
              </a:lnSpc>
              <a:buChar char="›"/>
              <a:defRPr>
                <a:solidFill>
                  <a:schemeClr val="bg2"/>
                </a:solidFill>
                <a:latin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Char char="›"/>
              <a:defRPr sz="1400">
                <a:solidFill>
                  <a:schemeClr val="bg2"/>
                </a:solidFill>
                <a:latin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Porrer ‘</a:t>
            </a:r>
            <a:r>
              <a:rPr lang="da-DK" altLang="da-DK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Belton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 udplantet 03-06-2016</a:t>
            </a:r>
            <a:endParaRPr lang="da-DK" altLang="da-DK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N-min 50cm i maj: 58 kg/ha</a:t>
            </a: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Frisk grønmasse tilført ad 3-5 </a:t>
            </a:r>
            <a:r>
              <a:rPr lang="da-DK" altLang="da-DK" sz="1200" dirty="0">
                <a:solidFill>
                  <a:schemeClr val="tx1"/>
                </a:solidFill>
                <a:latin typeface="Arial" pitchFamily="34" charset="0"/>
              </a:rPr>
              <a:t>gange 20-05-16 ---- 08-08-16</a:t>
            </a:r>
            <a:endParaRPr lang="da-DK" altLang="da-DK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</a:rPr>
              <a:t>Høstet 20-10-2016</a:t>
            </a:r>
            <a:endParaRPr lang="da-DK" altLang="da-DK" sz="1200" dirty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Årslev </a:t>
            </a:r>
            <a:r>
              <a:rPr lang="da-DK" altLang="da-DK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da-DK" altLang="da-DK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1520" y="620713"/>
            <a:ext cx="80645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ts val="2100"/>
              </a:lnSpc>
              <a:buFont typeface="Arial Unicode MS" pitchFamily="34" charset="-128"/>
              <a:buChar char="›"/>
              <a:defRPr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1pPr>
            <a:lvl2pPr marL="742950" indent="-285750" eaLnBrk="0" hangingPunct="0">
              <a:lnSpc>
                <a:spcPct val="101000"/>
              </a:lnSpc>
              <a:buFont typeface="Arial Unicode MS" pitchFamily="34" charset="-128"/>
              <a:buChar char="›"/>
              <a:defRPr sz="14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2pPr>
            <a:lvl3pPr marL="1143000" indent="-228600" eaLnBrk="0" hangingPunct="0">
              <a:lnSpc>
                <a:spcPct val="97000"/>
              </a:lnSpc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›"/>
              <a:defRPr sz="1200">
                <a:solidFill>
                  <a:schemeClr val="bg2"/>
                </a:solidFill>
                <a:latin typeface="AU Passata" pitchFamily="34" charset="0"/>
                <a:ea typeface="ヒラギノ角ゴ Pro W3"/>
                <a:cs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da-DK" altLang="da-DK" sz="2600" i="1" dirty="0" smtClean="0">
                <a:solidFill>
                  <a:srgbClr val="006600"/>
                </a:solidFill>
                <a:latin typeface="Verdana" pitchFamily="34" charset="0"/>
                <a:cs typeface="ヒラギノ角ゴ Pro W3"/>
              </a:rPr>
              <a:t>Mobil grøngødning virker !</a:t>
            </a:r>
            <a:endParaRPr lang="da-DK" altLang="da-DK" sz="2600" i="1" dirty="0">
              <a:solidFill>
                <a:srgbClr val="006600"/>
              </a:solidFill>
              <a:latin typeface="Verdana" pitchFamily="34" charset="0"/>
              <a:cs typeface="ヒラギノ角ゴ Pro W3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133202" y="2567583"/>
            <a:ext cx="2520000" cy="4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9pPr>
          </a:lstStyle>
          <a:p>
            <a:pPr marL="0" lvl="1" indent="0" algn="ctr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da-DK" altLang="da-DK" sz="1400" dirty="0" smtClean="0">
                <a:latin typeface="Arial" pitchFamily="34" charset="0"/>
              </a:rPr>
              <a:t>3-ugers slæt</a:t>
            </a:r>
            <a:endParaRPr lang="da-DK" altLang="da-DK" sz="1400" dirty="0">
              <a:latin typeface="Arial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02" y="674904"/>
            <a:ext cx="2520000" cy="1890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29" y="3140968"/>
            <a:ext cx="2520000" cy="1890000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56455" y="5027484"/>
            <a:ext cx="2520001" cy="4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  <a:ea typeface="ヒラギノ角ゴ Pro W3"/>
                <a:cs typeface="ヒラギノ角ゴ Pro W3"/>
              </a:defRPr>
            </a:lvl9pPr>
          </a:lstStyle>
          <a:p>
            <a:pPr marL="0" lvl="1" indent="0" algn="ctr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da-DK" altLang="da-DK" sz="1400" dirty="0" smtClean="0">
                <a:latin typeface="Arial" pitchFamily="34" charset="0"/>
              </a:rPr>
              <a:t>6-ugers slæt</a:t>
            </a:r>
            <a:endParaRPr lang="da-DK" altLang="da-DK" sz="1400" dirty="0">
              <a:latin typeface="Arial" pitchFamily="34" charset="0"/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19" y="116632"/>
            <a:ext cx="4421250" cy="5400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19" y="116632"/>
            <a:ext cx="4421250" cy="5400000"/>
          </a:xfrm>
          <a:prstGeom prst="rect">
            <a:avLst/>
          </a:prstGeom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739868" y="5589240"/>
            <a:ext cx="4238761" cy="1015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tabLst>
                <a:tab pos="1704975" algn="ctr"/>
                <a:tab pos="3494088" algn="r"/>
              </a:tabLst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tabLst>
                <a:tab pos="1704975" algn="ctr"/>
                <a:tab pos="3494088" algn="r"/>
              </a:tabLst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tabLst>
                <a:tab pos="1704975" algn="ctr"/>
                <a:tab pos="3494088" algn="r"/>
              </a:tabLst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tabLst>
                <a:tab pos="1704975" algn="ctr"/>
                <a:tab pos="3494088" algn="r"/>
              </a:tabLst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tabLst>
                <a:tab pos="1704975" algn="ctr"/>
                <a:tab pos="3494088" algn="r"/>
              </a:tabLst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tabLst>
                <a:tab pos="1704975" algn="ctr"/>
                <a:tab pos="3494088" algn="r"/>
              </a:tabLst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tabLst>
                <a:tab pos="1704975" algn="ctr"/>
                <a:tab pos="3494088" algn="r"/>
              </a:tabLst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tabLst>
                <a:tab pos="1704975" algn="ctr"/>
                <a:tab pos="3494088" algn="r"/>
              </a:tabLst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tabLst>
                <a:tab pos="1704975" algn="ctr"/>
                <a:tab pos="3494088" algn="r"/>
              </a:tabLst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  <a:tabLst>
                <a:tab pos="1166813" algn="l"/>
                <a:tab pos="3228975" algn="r"/>
                <a:tab pos="3763963" algn="ctr"/>
                <a:tab pos="4486275" algn="ct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da-DK" altLang="da-DK" sz="1200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   Tilført N (kg/ha)         	</a:t>
            </a:r>
            <a:r>
              <a:rPr lang="da-DK" altLang="da-DK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da-DK" altLang="da-DK" sz="1200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C:N   </a:t>
            </a:r>
          </a:p>
          <a:p>
            <a:pPr defTabSz="1003300" eaLnBrk="1" hangingPunct="1">
              <a:lnSpc>
                <a:spcPct val="100000"/>
              </a:lnSpc>
              <a:buFont typeface="AU Passata" panose="020B0503030502030804" pitchFamily="34" charset="0"/>
              <a:buNone/>
              <a:tabLst>
                <a:tab pos="1166813" algn="l"/>
                <a:tab pos="3228975" algn="r"/>
                <a:tab pos="3763963" algn="ctr"/>
                <a:tab pos="4486275" algn="ct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3 ugers slæt	48 + 67 + 44 + 32 + 37 	= 228	12-13</a:t>
            </a:r>
          </a:p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  <a:tabLst>
                <a:tab pos="1166813" algn="l"/>
                <a:tab pos="3228975" algn="r"/>
                <a:tab pos="3763963" algn="ctr"/>
                <a:tab pos="4486275" algn="ct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4 ugers slæt	48 + 97 + 51 + 35 	= 231	13-14</a:t>
            </a:r>
          </a:p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  <a:tabLst>
                <a:tab pos="1166813" algn="l"/>
                <a:tab pos="3228975" algn="r"/>
                <a:tab pos="3763963" algn="ctr"/>
                <a:tab pos="4486275" algn="ct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6 ugers slæt	48 + 127 + 59 	= 234	15-16</a:t>
            </a:r>
          </a:p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  <a:tabLst>
                <a:tab pos="1166813" algn="l"/>
                <a:tab pos="3228975" algn="r"/>
                <a:tab pos="3763963" algn="ctr"/>
                <a:tab pos="4486275" algn="ctr"/>
              </a:tabLst>
            </a:pPr>
            <a:r>
              <a:rPr lang="da-DK" altLang="da-DK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Hønsegødning 	46 + 88 + 75 + 22	= 231	9,4</a:t>
            </a:r>
            <a:endParaRPr lang="da-DK" altLang="da-DK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0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>
              <a:lnSpc>
                <a:spcPct val="102000"/>
              </a:lnSpc>
              <a:buFontTx/>
              <a:buNone/>
            </a:pPr>
            <a:fld id="{9851DB7B-F2E5-4222-9B13-E3134B1178DC}" type="slidenum">
              <a:rPr lang="da-DK" altLang="da-DK" smtClean="0"/>
              <a:pPr>
                <a:lnSpc>
                  <a:spcPct val="102000"/>
                </a:lnSpc>
                <a:buFontTx/>
                <a:buNone/>
              </a:pPr>
              <a:t>8</a:t>
            </a:fld>
            <a:endParaRPr lang="da-DK" altLang="da-DK" smtClean="0"/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1550454" y="5051891"/>
            <a:ext cx="57832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N-min i 0-25 cm i kg/ha, Årslev 2016</a:t>
            </a:r>
            <a:endParaRPr lang="da-DK" altLang="da-DK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50454" y="5517232"/>
            <a:ext cx="5783250" cy="11695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tabLst>
                <a:tab pos="1704975" algn="ctr"/>
                <a:tab pos="3494088" algn="r"/>
              </a:tabLst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tabLst>
                <a:tab pos="1704975" algn="ctr"/>
                <a:tab pos="3494088" algn="r"/>
              </a:tabLst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tabLst>
                <a:tab pos="1704975" algn="ctr"/>
                <a:tab pos="3494088" algn="r"/>
              </a:tabLst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tabLst>
                <a:tab pos="1704975" algn="ctr"/>
                <a:tab pos="3494088" algn="r"/>
              </a:tabLst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tabLst>
                <a:tab pos="1704975" algn="ctr"/>
                <a:tab pos="3494088" algn="r"/>
              </a:tabLst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tabLst>
                <a:tab pos="1704975" algn="ctr"/>
                <a:tab pos="3494088" algn="r"/>
              </a:tabLst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tabLst>
                <a:tab pos="1704975" algn="ctr"/>
                <a:tab pos="3494088" algn="r"/>
              </a:tabLst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tabLst>
                <a:tab pos="1704975" algn="ctr"/>
                <a:tab pos="3494088" algn="r"/>
              </a:tabLst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tabLst>
                <a:tab pos="1704975" algn="ctr"/>
                <a:tab pos="3494088" algn="r"/>
              </a:tabLst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  <a:tabLst>
                <a:tab pos="1527175" algn="l"/>
                <a:tab pos="4037013" algn="r"/>
                <a:tab pos="5019675" algn="ctr"/>
              </a:tabLst>
            </a:pPr>
            <a:r>
              <a:rPr lang="da-DK" altLang="da-DK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da-DK" altLang="da-DK" sz="1400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   Tilført N (kg/ha)       	</a:t>
            </a:r>
            <a:r>
              <a:rPr lang="da-DK" altLang="da-DK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da-DK" altLang="da-DK" sz="1400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C:N   </a:t>
            </a:r>
          </a:p>
          <a:p>
            <a:pPr defTabSz="1003300" eaLnBrk="1" hangingPunct="1">
              <a:lnSpc>
                <a:spcPct val="100000"/>
              </a:lnSpc>
              <a:buFont typeface="AU Passata" panose="020B0503030502030804" pitchFamily="34" charset="0"/>
              <a:buNone/>
              <a:tabLst>
                <a:tab pos="1527175" algn="l"/>
                <a:tab pos="4037013" algn="r"/>
                <a:tab pos="5019675" algn="ctr"/>
              </a:tabLst>
            </a:pPr>
            <a:r>
              <a:rPr lang="da-DK" altLang="da-DK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3 ugers slæt	48 + 67 + 44 + 32 + 37 	= 228	12-13</a:t>
            </a:r>
          </a:p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  <a:tabLst>
                <a:tab pos="1527175" algn="l"/>
                <a:tab pos="4037013" algn="r"/>
                <a:tab pos="5019675" algn="ctr"/>
              </a:tabLst>
            </a:pPr>
            <a:r>
              <a:rPr lang="da-DK" altLang="da-DK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4 ugers slæt	48 + 97 + 51 + 35 	= 231	13-14</a:t>
            </a:r>
          </a:p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  <a:tabLst>
                <a:tab pos="1527175" algn="l"/>
                <a:tab pos="4037013" algn="r"/>
                <a:tab pos="5019675" algn="ctr"/>
              </a:tabLst>
            </a:pPr>
            <a:r>
              <a:rPr lang="da-DK" altLang="da-DK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6 ugers slæt	48 + 127 + 59 	= 234	15-16</a:t>
            </a:r>
          </a:p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  <a:tabLst>
                <a:tab pos="1527175" algn="l"/>
                <a:tab pos="4037013" algn="r"/>
                <a:tab pos="5019675" algn="ctr"/>
              </a:tabLst>
            </a:pPr>
            <a:r>
              <a:rPr lang="da-DK" altLang="da-DK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Hønsegødning 	46 + 88 + 75 + 22	= 231	9,4</a:t>
            </a:r>
            <a:endParaRPr lang="da-DK" altLang="da-DK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454" y="832255"/>
            <a:ext cx="5783250" cy="4192442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54" y="820469"/>
            <a:ext cx="5783250" cy="419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9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>
              <a:lnSpc>
                <a:spcPct val="102000"/>
              </a:lnSpc>
              <a:buFontTx/>
              <a:buNone/>
            </a:pPr>
            <a:fld id="{9851DB7B-F2E5-4222-9B13-E3134B1178DC}" type="slidenum">
              <a:rPr lang="da-DK" altLang="da-DK" smtClean="0"/>
              <a:pPr>
                <a:lnSpc>
                  <a:spcPct val="102000"/>
                </a:lnSpc>
                <a:buFontTx/>
                <a:buNone/>
              </a:pPr>
              <a:t>9</a:t>
            </a:fld>
            <a:endParaRPr lang="da-DK" altLang="da-DK" smtClean="0"/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1187624" y="1265675"/>
            <a:ext cx="6624008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ts val="2100"/>
              </a:lnSpc>
              <a:buFont typeface="AU Passata" panose="020B0503030502030804" pitchFamily="34" charset="0"/>
              <a:buChar char="›"/>
              <a:defRPr>
                <a:solidFill>
                  <a:schemeClr val="bg2"/>
                </a:solidFill>
                <a:latin typeface="AU Passata" panose="020B0503030502030804" pitchFamily="34" charset="0"/>
              </a:defRPr>
            </a:lvl1pPr>
            <a:lvl2pPr marL="742950" indent="-285750">
              <a:lnSpc>
                <a:spcPct val="101000"/>
              </a:lnSpc>
              <a:buFont typeface="AU Passata" panose="020B0503030502030804" pitchFamily="34" charset="0"/>
              <a:buChar char="›"/>
              <a:defRPr sz="1400">
                <a:solidFill>
                  <a:schemeClr val="bg2"/>
                </a:solidFill>
                <a:latin typeface="AU Passata" panose="020B05030305020308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3pPr>
            <a:lvl4pPr marL="16002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4pPr>
            <a:lvl5pPr marL="2057400" indent="-228600">
              <a:spcBef>
                <a:spcPct val="20000"/>
              </a:spcBef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U Passata" panose="020B0503030502030804" pitchFamily="34" charset="0"/>
              <a:buChar char="›"/>
              <a:defRPr sz="1200">
                <a:solidFill>
                  <a:schemeClr val="bg2"/>
                </a:solidFill>
                <a:latin typeface="AU Passata" panose="020B05030305020308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U Passata" panose="020B0503030502030804" pitchFamily="34" charset="0"/>
              <a:buNone/>
            </a:pPr>
            <a:r>
              <a:rPr lang="da-DK" altLang="da-DK" sz="1700" dirty="0" smtClean="0">
                <a:solidFill>
                  <a:schemeClr val="tx1"/>
                </a:solidFill>
                <a:latin typeface="Arial" panose="020B0604020202020204" pitchFamily="34" charset="0"/>
              </a:rPr>
              <a:t>Kemisk sammensætning af grøn og blå biomasse (indhold i tørstof)</a:t>
            </a:r>
            <a:endParaRPr lang="da-DK" altLang="da-DK" sz="17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916832"/>
            <a:ext cx="6552728" cy="153661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429000"/>
            <a:ext cx="6552000" cy="77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20feb2013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Default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71802</TotalTime>
  <Words>375</Words>
  <Application>Microsoft Office PowerPoint</Application>
  <PresentationFormat>Skærmshow (4:3)</PresentationFormat>
  <Paragraphs>122</Paragraphs>
  <Slides>12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AU Passata</vt:lpstr>
      <vt:lpstr>ヒラギノ角ゴ Pro W3</vt:lpstr>
      <vt:lpstr>Wingdings</vt:lpstr>
      <vt:lpstr>Verdana</vt:lpstr>
      <vt:lpstr>Arial</vt:lpstr>
      <vt:lpstr>Arial Unicode MS</vt:lpstr>
      <vt:lpstr>PLa20feb2013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DJF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Jørn Nygaard Sørensen</dc:creator>
  <cp:lastModifiedBy>Jørn Nygaard Sørensen</cp:lastModifiedBy>
  <cp:revision>574</cp:revision>
  <cp:lastPrinted>2016-11-23T12:47:52Z</cp:lastPrinted>
  <dcterms:created xsi:type="dcterms:W3CDTF">2011-01-20T10:35:47Z</dcterms:created>
  <dcterms:modified xsi:type="dcterms:W3CDTF">2019-03-05T07:42:37Z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</Properties>
</file>