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57" r:id="rId3"/>
    <p:sldId id="278" r:id="rId4"/>
    <p:sldId id="260" r:id="rId5"/>
    <p:sldId id="277" r:id="rId6"/>
    <p:sldId id="265" r:id="rId7"/>
    <p:sldId id="266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5" r:id="rId16"/>
    <p:sldId id="274" r:id="rId17"/>
    <p:sldId id="276" r:id="rId18"/>
    <p:sldId id="258" r:id="rId19"/>
  </p:sldIdLst>
  <p:sldSz cx="9144000" cy="5143500" type="screen16x9"/>
  <p:notesSz cx="6797675" cy="9926638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642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pos="385">
          <p15:clr>
            <a:srgbClr val="A4A3A4"/>
          </p15:clr>
        </p15:guide>
        <p15:guide id="5" orient="horz" pos="981">
          <p15:clr>
            <a:srgbClr val="A4A3A4"/>
          </p15:clr>
        </p15:guide>
        <p15:guide id="6" orient="horz" pos="758">
          <p15:clr>
            <a:srgbClr val="A4A3A4"/>
          </p15:clr>
        </p15:guide>
        <p15:guide id="7" pos="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76471"/>
    <a:srgbClr val="09562C"/>
    <a:srgbClr val="4C4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68" autoAdjust="0"/>
    <p:restoredTop sz="89215" autoAdjust="0"/>
  </p:normalViewPr>
  <p:slideViewPr>
    <p:cSldViewPr snapToObjects="1">
      <p:cViewPr varScale="1">
        <p:scale>
          <a:sx n="137" d="100"/>
          <a:sy n="137" d="100"/>
        </p:scale>
        <p:origin x="1302" y="114"/>
      </p:cViewPr>
      <p:guideLst>
        <p:guide orient="horz" pos="1344"/>
        <p:guide pos="642"/>
        <p:guide orient="horz" pos="1026"/>
        <p:guide pos="385"/>
        <p:guide orient="horz" pos="981"/>
        <p:guide orient="horz" pos="758"/>
        <p:guide pos="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-3198" y="-90"/>
      </p:cViewPr>
      <p:guideLst>
        <p:guide orient="horz" pos="3107"/>
        <p:guide pos="2141"/>
        <p:guide orient="horz"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rugere\brugere\lihe\Fedtsyredata\ty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MUFA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conventional</c:v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cat>
            <c:strRef>
              <c:f>'Brugsart|månd'!$B$2:$M$2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Marts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'Brugsart|månd'!$B$4:$M$4</c:f>
              <c:numCache>
                <c:formatCode>0.00</c:formatCode>
                <c:ptCount val="12"/>
                <c:pt idx="0">
                  <c:v>26.704751300000002</c:v>
                </c:pt>
                <c:pt idx="1">
                  <c:v>26.785088099999999</c:v>
                </c:pt>
                <c:pt idx="2">
                  <c:v>26.456546299999999</c:v>
                </c:pt>
                <c:pt idx="3">
                  <c:v>26.779465999999999</c:v>
                </c:pt>
                <c:pt idx="4">
                  <c:v>28.065081299999999</c:v>
                </c:pt>
                <c:pt idx="5">
                  <c:v>28.035916499999999</c:v>
                </c:pt>
                <c:pt idx="6">
                  <c:v>28.066635000000002</c:v>
                </c:pt>
                <c:pt idx="7">
                  <c:v>28.149511100000002</c:v>
                </c:pt>
                <c:pt idx="8">
                  <c:v>28.222617899999999</c:v>
                </c:pt>
                <c:pt idx="9">
                  <c:v>27.822340499999999</c:v>
                </c:pt>
                <c:pt idx="10">
                  <c:v>27.719070899999998</c:v>
                </c:pt>
                <c:pt idx="11">
                  <c:v>27.149627599999999</c:v>
                </c:pt>
              </c:numCache>
            </c:numRef>
          </c:val>
          <c:smooth val="0"/>
        </c:ser>
        <c:ser>
          <c:idx val="1"/>
          <c:order val="1"/>
          <c:tx>
            <c:v>Organic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cat>
            <c:strRef>
              <c:f>'Brugsart|månd'!$B$2:$M$2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Marts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'Brugsart|månd'!$N$4:$Y$4</c:f>
              <c:numCache>
                <c:formatCode>0.00</c:formatCode>
                <c:ptCount val="12"/>
                <c:pt idx="0">
                  <c:v>25.445272200000002</c:v>
                </c:pt>
                <c:pt idx="1">
                  <c:v>25.8504057</c:v>
                </c:pt>
                <c:pt idx="2">
                  <c:v>25.689762000000002</c:v>
                </c:pt>
                <c:pt idx="3">
                  <c:v>26.581761</c:v>
                </c:pt>
                <c:pt idx="4">
                  <c:v>29.689893600000001</c:v>
                </c:pt>
                <c:pt idx="5">
                  <c:v>28.170193999999999</c:v>
                </c:pt>
                <c:pt idx="6">
                  <c:v>27.7804486</c:v>
                </c:pt>
                <c:pt idx="7">
                  <c:v>27.691989800000002</c:v>
                </c:pt>
                <c:pt idx="8">
                  <c:v>27.3347786</c:v>
                </c:pt>
                <c:pt idx="9">
                  <c:v>25.9586568</c:v>
                </c:pt>
                <c:pt idx="10">
                  <c:v>25.431076600000001</c:v>
                </c:pt>
                <c:pt idx="11">
                  <c:v>25.384971400000001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108416"/>
        <c:axId val="283109592"/>
      </c:lineChart>
      <c:catAx>
        <c:axId val="283108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B050"/>
            </a:solidFill>
          </a:ln>
        </c:spPr>
        <c:txPr>
          <a:bodyPr/>
          <a:lstStyle/>
          <a:p>
            <a:pPr>
              <a:defRPr sz="1400"/>
            </a:pPr>
            <a:endParaRPr lang="da-DK"/>
          </a:p>
        </c:txPr>
        <c:crossAx val="283109592"/>
        <c:crosses val="autoZero"/>
        <c:auto val="1"/>
        <c:lblAlgn val="ctr"/>
        <c:lblOffset val="100"/>
        <c:noMultiLvlLbl val="0"/>
      </c:catAx>
      <c:valAx>
        <c:axId val="283109592"/>
        <c:scaling>
          <c:orientation val="minMax"/>
          <c:max val="30"/>
          <c:min val="25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a-DK"/>
          </a:p>
        </c:txPr>
        <c:crossAx val="283108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28575">
      <a:solidFill>
        <a:srgbClr val="00B05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C16:0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Conventional</c:v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cat>
            <c:strRef>
              <c:f>'Brugsart|månd'!$B$2:$M$2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Marts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'Brugsart|månd'!$B$11:$M$11</c:f>
              <c:numCache>
                <c:formatCode>0.00</c:formatCode>
                <c:ptCount val="12"/>
                <c:pt idx="0">
                  <c:v>30.14622</c:v>
                </c:pt>
                <c:pt idx="1">
                  <c:v>29.667169000000001</c:v>
                </c:pt>
                <c:pt idx="2">
                  <c:v>30.0219314</c:v>
                </c:pt>
                <c:pt idx="3">
                  <c:v>30.163070999999999</c:v>
                </c:pt>
                <c:pt idx="4">
                  <c:v>29.1240253</c:v>
                </c:pt>
                <c:pt idx="5">
                  <c:v>29.605586899999999</c:v>
                </c:pt>
                <c:pt idx="6">
                  <c:v>29.758136199999999</c:v>
                </c:pt>
                <c:pt idx="7">
                  <c:v>29.617949200000002</c:v>
                </c:pt>
                <c:pt idx="8">
                  <c:v>29.205651499999998</c:v>
                </c:pt>
                <c:pt idx="9">
                  <c:v>29.2839961</c:v>
                </c:pt>
                <c:pt idx="10">
                  <c:v>29.273228</c:v>
                </c:pt>
                <c:pt idx="11">
                  <c:v>29.439092599999999</c:v>
                </c:pt>
              </c:numCache>
            </c:numRef>
          </c:val>
          <c:smooth val="0"/>
        </c:ser>
        <c:ser>
          <c:idx val="1"/>
          <c:order val="1"/>
          <c:tx>
            <c:v>Organic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cat>
            <c:strRef>
              <c:f>'Brugsart|månd'!$B$2:$M$2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Marts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'Brugsart|månd'!$N$11:$Y$11</c:f>
              <c:numCache>
                <c:formatCode>0.00</c:formatCode>
                <c:ptCount val="12"/>
                <c:pt idx="0">
                  <c:v>31.195176799999999</c:v>
                </c:pt>
                <c:pt idx="1">
                  <c:v>30.374011700000001</c:v>
                </c:pt>
                <c:pt idx="2">
                  <c:v>30.519923800000001</c:v>
                </c:pt>
                <c:pt idx="3">
                  <c:v>30.138895000000002</c:v>
                </c:pt>
                <c:pt idx="4">
                  <c:v>27.279744900000001</c:v>
                </c:pt>
                <c:pt idx="5">
                  <c:v>28.717343400000001</c:v>
                </c:pt>
                <c:pt idx="6">
                  <c:v>29.4570477</c:v>
                </c:pt>
                <c:pt idx="7">
                  <c:v>29.432654400000001</c:v>
                </c:pt>
                <c:pt idx="8">
                  <c:v>29.2653909</c:v>
                </c:pt>
                <c:pt idx="9">
                  <c:v>30.271462100000001</c:v>
                </c:pt>
                <c:pt idx="10">
                  <c:v>30.7965743</c:v>
                </c:pt>
                <c:pt idx="11">
                  <c:v>30.6839771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107240"/>
        <c:axId val="283110376"/>
      </c:lineChart>
      <c:catAx>
        <c:axId val="283107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a-DK"/>
          </a:p>
        </c:txPr>
        <c:crossAx val="283110376"/>
        <c:crosses val="autoZero"/>
        <c:auto val="1"/>
        <c:lblAlgn val="ctr"/>
        <c:lblOffset val="100"/>
        <c:noMultiLvlLbl val="0"/>
      </c:catAx>
      <c:valAx>
        <c:axId val="283110376"/>
        <c:scaling>
          <c:orientation val="minMax"/>
          <c:max val="32"/>
          <c:min val="27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a-DK"/>
          </a:p>
        </c:txPr>
        <c:crossAx val="283107240"/>
        <c:crosses val="autoZero"/>
        <c:crossBetween val="between"/>
      </c:valAx>
    </c:plotArea>
    <c:plotVisOnly val="1"/>
    <c:dispBlanksAs val="gap"/>
    <c:showDLblsOverMax val="0"/>
  </c:chart>
  <c:spPr>
    <a:noFill/>
    <a:ln w="28575">
      <a:solidFill>
        <a:srgbClr val="FF0000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45034776657189"/>
          <c:y val="5.6384176025181969E-2"/>
          <c:w val="0.73188970086999938"/>
          <c:h val="0.79367248563202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'Ark1'!$A$7</c:f>
              <c:strCache>
                <c:ptCount val="1"/>
                <c:pt idx="0">
                  <c:v>D Etoto</c:v>
                </c:pt>
              </c:strCache>
            </c:strRef>
          </c:tx>
          <c:spPr>
            <a:solidFill>
              <a:srgbClr val="076471"/>
            </a:solidFill>
            <a:ln>
              <a:solidFill>
                <a:srgbClr val="076471"/>
              </a:solidFill>
            </a:ln>
          </c:spPr>
          <c:invertIfNegative val="0"/>
          <c:cat>
            <c:strRef>
              <c:f>'Ark1'!$D$5:$N$5</c:f>
              <c:strCache>
                <c:ptCount val="11"/>
                <c:pt idx="0">
                  <c:v>SFA</c:v>
                </c:pt>
                <c:pt idx="1">
                  <c:v>MUFA</c:v>
                </c:pt>
                <c:pt idx="2">
                  <c:v>PUFA</c:v>
                </c:pt>
                <c:pt idx="3">
                  <c:v>SCFA</c:v>
                </c:pt>
                <c:pt idx="4">
                  <c:v>LCFA</c:v>
                </c:pt>
                <c:pt idx="5">
                  <c:v>MCFA</c:v>
                </c:pt>
                <c:pt idx="6">
                  <c:v>TransFA</c:v>
                </c:pt>
                <c:pt idx="7">
                  <c:v>C18:1</c:v>
                </c:pt>
                <c:pt idx="8">
                  <c:v>C16:0</c:v>
                </c:pt>
                <c:pt idx="9">
                  <c:v>C14:0</c:v>
                </c:pt>
                <c:pt idx="10">
                  <c:v>C18:0</c:v>
                </c:pt>
              </c:strCache>
            </c:strRef>
          </c:cat>
          <c:val>
            <c:numRef>
              <c:f>'Ark1'!$D$7:$N$7</c:f>
              <c:numCache>
                <c:formatCode>General</c:formatCode>
                <c:ptCount val="11"/>
                <c:pt idx="0">
                  <c:v>67.560271869000005</c:v>
                </c:pt>
                <c:pt idx="1">
                  <c:v>28.276107396</c:v>
                </c:pt>
                <c:pt idx="2">
                  <c:v>4.1636207354000003</c:v>
                </c:pt>
                <c:pt idx="3">
                  <c:v>11.447304949999999</c:v>
                </c:pt>
                <c:pt idx="4">
                  <c:v>39.934692777999999</c:v>
                </c:pt>
                <c:pt idx="5">
                  <c:v>42.049331391000003</c:v>
                </c:pt>
                <c:pt idx="6">
                  <c:v>3.68127067</c:v>
                </c:pt>
                <c:pt idx="7">
                  <c:v>24.841674140999999</c:v>
                </c:pt>
                <c:pt idx="8">
                  <c:v>28.873698974</c:v>
                </c:pt>
                <c:pt idx="9">
                  <c:v>10.972083629</c:v>
                </c:pt>
                <c:pt idx="10">
                  <c:v>11.361780304</c:v>
                </c:pt>
              </c:numCache>
            </c:numRef>
          </c:val>
        </c:ser>
        <c:ser>
          <c:idx val="1"/>
          <c:order val="1"/>
          <c:tx>
            <c:strRef>
              <c:f>'Ark1'!$A$8</c:f>
              <c:strCache>
                <c:ptCount val="1"/>
                <c:pt idx="0">
                  <c:v>D Orange</c:v>
                </c:pt>
              </c:strCache>
            </c:strRef>
          </c:tx>
          <c:spPr>
            <a:solidFill>
              <a:srgbClr val="C8C7B2"/>
            </a:solidFill>
            <a:ln>
              <a:solidFill>
                <a:srgbClr val="C8C7B2"/>
              </a:solidFill>
            </a:ln>
          </c:spPr>
          <c:invertIfNegative val="0"/>
          <c:val>
            <c:numRef>
              <c:f>'Ark1'!$D$8:$N$8</c:f>
              <c:numCache>
                <c:formatCode>General</c:formatCode>
                <c:ptCount val="11"/>
                <c:pt idx="0">
                  <c:v>68.732270052000004</c:v>
                </c:pt>
                <c:pt idx="1">
                  <c:v>27.249727648</c:v>
                </c:pt>
                <c:pt idx="2">
                  <c:v>4.0180023001</c:v>
                </c:pt>
                <c:pt idx="3">
                  <c:v>11.715305741</c:v>
                </c:pt>
                <c:pt idx="4">
                  <c:v>38.975464361999997</c:v>
                </c:pt>
                <c:pt idx="5">
                  <c:v>42.933043589</c:v>
                </c:pt>
                <c:pt idx="6">
                  <c:v>3.6917164622</c:v>
                </c:pt>
                <c:pt idx="7">
                  <c:v>23.786536773000002</c:v>
                </c:pt>
                <c:pt idx="8">
                  <c:v>29.328037305999999</c:v>
                </c:pt>
                <c:pt idx="9">
                  <c:v>11.207759442</c:v>
                </c:pt>
                <c:pt idx="10">
                  <c:v>11.402590464999999</c:v>
                </c:pt>
              </c:numCache>
            </c:numRef>
          </c:val>
        </c:ser>
        <c:ser>
          <c:idx val="2"/>
          <c:order val="2"/>
          <c:tx>
            <c:strRef>
              <c:f>'Ark1'!$A$9</c:f>
              <c:strCache>
                <c:ptCount val="1"/>
                <c:pt idx="0">
                  <c:v>D Sol</c:v>
                </c:pt>
              </c:strCache>
            </c:strRef>
          </c:tx>
          <c:spPr>
            <a:solidFill>
              <a:srgbClr val="9DDCF9"/>
            </a:solidFill>
            <a:ln>
              <a:solidFill>
                <a:srgbClr val="9DDCF9"/>
              </a:solidFill>
            </a:ln>
          </c:spPr>
          <c:invertIfNegative val="0"/>
          <c:val>
            <c:numRef>
              <c:f>'Ark1'!$D$9:$N$9</c:f>
              <c:numCache>
                <c:formatCode>General</c:formatCode>
                <c:ptCount val="11"/>
                <c:pt idx="0">
                  <c:v>69.094568882000004</c:v>
                </c:pt>
                <c:pt idx="1">
                  <c:v>26.921763372000001</c:v>
                </c:pt>
                <c:pt idx="2">
                  <c:v>3.9836677466000001</c:v>
                </c:pt>
                <c:pt idx="3">
                  <c:v>11.899394253000001</c:v>
                </c:pt>
                <c:pt idx="4">
                  <c:v>38.498363234999999</c:v>
                </c:pt>
                <c:pt idx="5">
                  <c:v>42.765393455999998</c:v>
                </c:pt>
                <c:pt idx="6">
                  <c:v>3.5117294494000002</c:v>
                </c:pt>
                <c:pt idx="7">
                  <c:v>23.634886918999999</c:v>
                </c:pt>
                <c:pt idx="8">
                  <c:v>29.462648121000001</c:v>
                </c:pt>
                <c:pt idx="9">
                  <c:v>11.074368351</c:v>
                </c:pt>
                <c:pt idx="10">
                  <c:v>11.374133845999999</c:v>
                </c:pt>
              </c:numCache>
            </c:numRef>
          </c:val>
        </c:ser>
        <c:ser>
          <c:idx val="3"/>
          <c:order val="3"/>
          <c:tx>
            <c:strRef>
              <c:f>'Ark1'!$A$10</c:f>
              <c:strCache>
                <c:ptCount val="1"/>
                <c:pt idx="0">
                  <c:v>S Ross</c:v>
                </c:pt>
              </c:strCache>
            </c:strRef>
          </c:tx>
          <c:spPr>
            <a:solidFill>
              <a:srgbClr val="7C9877"/>
            </a:solidFill>
            <a:ln>
              <a:solidFill>
                <a:srgbClr val="7C9877"/>
              </a:solidFill>
            </a:ln>
          </c:spPr>
          <c:invertIfNegative val="0"/>
          <c:val>
            <c:numRef>
              <c:f>'Ark1'!$D$10:$N$10</c:f>
              <c:numCache>
                <c:formatCode>General</c:formatCode>
                <c:ptCount val="11"/>
                <c:pt idx="0">
                  <c:v>69.086712739999996</c:v>
                </c:pt>
                <c:pt idx="1">
                  <c:v>26.994502041000001</c:v>
                </c:pt>
                <c:pt idx="2">
                  <c:v>3.9187852193000001</c:v>
                </c:pt>
                <c:pt idx="3">
                  <c:v>11.450597483999999</c:v>
                </c:pt>
                <c:pt idx="4">
                  <c:v>38.329717291999998</c:v>
                </c:pt>
                <c:pt idx="5">
                  <c:v>44.235182434999999</c:v>
                </c:pt>
                <c:pt idx="6">
                  <c:v>3.5594670674</c:v>
                </c:pt>
                <c:pt idx="7">
                  <c:v>23.58629972</c:v>
                </c:pt>
                <c:pt idx="8">
                  <c:v>30.006167827999999</c:v>
                </c:pt>
                <c:pt idx="9">
                  <c:v>11.323746523000001</c:v>
                </c:pt>
                <c:pt idx="10">
                  <c:v>11.253426398</c:v>
                </c:pt>
              </c:numCache>
            </c:numRef>
          </c:val>
        </c:ser>
        <c:ser>
          <c:idx val="4"/>
          <c:order val="4"/>
          <c:tx>
            <c:strRef>
              <c:f>'Ark1'!$A$11</c:f>
              <c:strCache>
                <c:ptCount val="1"/>
                <c:pt idx="0">
                  <c:v>D Limbo</c:v>
                </c:pt>
              </c:strCache>
            </c:strRef>
          </c:tx>
          <c:spPr>
            <a:solidFill>
              <a:srgbClr val="338291"/>
            </a:solidFill>
          </c:spPr>
          <c:invertIfNegative val="0"/>
          <c:val>
            <c:numRef>
              <c:f>'Ark1'!$D$11:$N$11</c:f>
              <c:numCache>
                <c:formatCode>General</c:formatCode>
                <c:ptCount val="11"/>
                <c:pt idx="0">
                  <c:v>69.684870767000007</c:v>
                </c:pt>
                <c:pt idx="1">
                  <c:v>26.530110446999998</c:v>
                </c:pt>
                <c:pt idx="2">
                  <c:v>3.7850187863999998</c:v>
                </c:pt>
                <c:pt idx="3">
                  <c:v>11.637264516</c:v>
                </c:pt>
                <c:pt idx="4">
                  <c:v>38.067221146000001</c:v>
                </c:pt>
                <c:pt idx="5">
                  <c:v>44.483841413999997</c:v>
                </c:pt>
                <c:pt idx="6">
                  <c:v>3.1055435461999998</c:v>
                </c:pt>
                <c:pt idx="7">
                  <c:v>23.155179589999999</c:v>
                </c:pt>
                <c:pt idx="8">
                  <c:v>30.336321931000001</c:v>
                </c:pt>
                <c:pt idx="9">
                  <c:v>11.290573662</c:v>
                </c:pt>
                <c:pt idx="10">
                  <c:v>10.942257026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097048"/>
        <c:axId val="283099792"/>
      </c:barChart>
      <c:catAx>
        <c:axId val="283097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3099792"/>
        <c:crosses val="autoZero"/>
        <c:auto val="1"/>
        <c:lblAlgn val="ctr"/>
        <c:lblOffset val="100"/>
        <c:noMultiLvlLbl val="0"/>
      </c:catAx>
      <c:valAx>
        <c:axId val="2830997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af sum af SFA, MUFA og PUFA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30970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3849688" y="9195118"/>
            <a:ext cx="2933700" cy="233192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393071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C0CF0E-1A96-4167-9B9C-14DA2945C64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2" name="Tekstfelt 1"/>
          <p:cNvSpPr txBox="1"/>
          <p:nvPr/>
        </p:nvSpPr>
        <p:spPr>
          <a:xfrm>
            <a:off x="374501" y="9195120"/>
            <a:ext cx="2160240" cy="58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sz="1400" dirty="0" smtClean="0"/>
              <a:t>seges.dk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984954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733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955"/>
            <a:ext cx="5438775" cy="4467386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FE4F35-38D1-4586-8062-C0D74F49BC4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626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8834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5156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4995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9589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7112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4697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3824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4535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4606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564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333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759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6939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7352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911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7719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1804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E4F35-38D1-4586-8062-C0D74F49BC40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490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ES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m\Desktop\forside_grafik_mor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33"/>
            <a:ext cx="9144000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billede 3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-3894"/>
            <a:ext cx="9144000" cy="2859088"/>
          </a:xfrm>
        </p:spPr>
        <p:txBody>
          <a:bodyPr anchor="ctr">
            <a:normAutofit/>
          </a:bodyPr>
          <a:lstStyle>
            <a:lvl1pPr marL="0" indent="0" algn="l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indsæt billede fra:</a:t>
            </a:r>
            <a:br>
              <a:rPr lang="da-DK" dirty="0" smtClean="0"/>
            </a:br>
            <a:r>
              <a:rPr lang="da-DK" dirty="0" smtClean="0"/>
              <a:t>Q:\SEGES_Visuel_identitet\PowerPoint\Skabeloner\Forsidebilleder til SEGES </a:t>
            </a:r>
            <a:r>
              <a:rPr lang="da-DK" dirty="0" err="1" smtClean="0"/>
              <a:t>pptx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hvis du ikke ønsker </a:t>
            </a:r>
            <a:r>
              <a:rPr lang="da-DK" dirty="0" err="1" smtClean="0"/>
              <a:t>stiber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1191" y="4155926"/>
            <a:ext cx="16452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9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GUDP, </a:t>
            </a:r>
            <a:r>
              <a:rPr lang="da-DK" noProof="0" dirty="0" err="1" smtClean="0"/>
              <a:t>DanAvl</a:t>
            </a:r>
            <a:r>
              <a:rPr lang="da-DK" noProof="0" dirty="0" smtClean="0"/>
              <a:t> 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2051720" y="4155927"/>
            <a:ext cx="16452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9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GUDP, </a:t>
            </a:r>
            <a:r>
              <a:rPr lang="da-DK" noProof="0" dirty="0" err="1" smtClean="0"/>
              <a:t>DanAvl</a:t>
            </a:r>
            <a:r>
              <a:rPr lang="da-DK" noProof="0" dirty="0" smtClean="0"/>
              <a:t> 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2931790"/>
            <a:ext cx="7696100" cy="63789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Indsæt TITEL</a:t>
            </a:r>
            <a:endParaRPr lang="da-DK" dirty="0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3613508"/>
            <a:ext cx="6233586" cy="50860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Indsæt forfatter og fag- eller forretningsområde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660232" y="3613508"/>
            <a:ext cx="2295500" cy="507356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Indsæt sted og dato</a:t>
            </a:r>
          </a:p>
        </p:txBody>
      </p:sp>
      <p:pic>
        <p:nvPicPr>
          <p:cNvPr id="41" name="SEGES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3930" y="4443958"/>
            <a:ext cx="1593279" cy="5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5436496" y="1131766"/>
            <a:ext cx="360000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LD-logo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16946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‹#›</a:t>
            </a:fld>
            <a:r>
              <a:rPr lang="da-DK" smtClean="0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/>
          </p:nvPr>
        </p:nvSpPr>
        <p:spPr>
          <a:xfrm>
            <a:off x="609600" y="1203325"/>
            <a:ext cx="8077200" cy="338455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320153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3498"/>
            <a:ext cx="6482680" cy="85725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7" name="Billede 6" descr="Udsnit_mønster_V2.png"/>
          <p:cNvPicPr>
            <a:picLocks noChangeAspect="1"/>
          </p:cNvPicPr>
          <p:nvPr userDrawn="1"/>
        </p:nvPicPr>
        <p:blipFill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" r="5859"/>
          <a:stretch>
            <a:fillRect/>
          </a:stretch>
        </p:blipFill>
        <p:spPr>
          <a:xfrm>
            <a:off x="6444208" y="0"/>
            <a:ext cx="2699792" cy="2286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609600" y="1203598"/>
            <a:ext cx="7462838" cy="318611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‹#›</a:t>
            </a:fld>
            <a:r>
              <a:rPr lang="da-DK" smtClean="0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6217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‹#›</a:t>
            </a:fld>
            <a:r>
              <a:rPr lang="da-DK" smtClean="0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 smtClean="0"/>
          </a:p>
        </p:txBody>
      </p:sp>
      <p:pic>
        <p:nvPicPr>
          <p:cNvPr id="6" name="Billede 5" descr="grafik2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4075855"/>
            <a:ext cx="2699791" cy="1067645"/>
          </a:xfrm>
          <a:prstGeom prst="rect">
            <a:avLst/>
          </a:prstGeom>
        </p:spPr>
      </p:pic>
      <p:pic>
        <p:nvPicPr>
          <p:cNvPr id="7" name="SEGES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8757" y="4635500"/>
            <a:ext cx="1292275" cy="45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dsholder til indhold 8"/>
          <p:cNvSpPr>
            <a:spLocks noGrp="1"/>
          </p:cNvSpPr>
          <p:nvPr>
            <p:ph sz="quarter" idx="13"/>
          </p:nvPr>
        </p:nvSpPr>
        <p:spPr>
          <a:xfrm>
            <a:off x="609600" y="1203598"/>
            <a:ext cx="8077200" cy="318611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477106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3608" y="3036342"/>
            <a:ext cx="7200400" cy="1263600"/>
          </a:xfrm>
        </p:spPr>
        <p:txBody>
          <a:bodyPr anchor="t">
            <a:normAutofit/>
          </a:bodyPr>
          <a:lstStyle>
            <a:lvl1pPr algn="l">
              <a:defRPr sz="2800" b="0" cap="all" baseline="0">
                <a:solidFill>
                  <a:schemeClr val="accent1"/>
                </a:solidFill>
              </a:defRPr>
            </a:lvl1pPr>
          </a:lstStyle>
          <a:p>
            <a:r>
              <a:rPr lang="da-DK" dirty="0" smtClean="0"/>
              <a:t>Klik for at tilføje en </a:t>
            </a:r>
            <a:br>
              <a:rPr lang="da-DK" dirty="0" smtClean="0"/>
            </a:br>
            <a:r>
              <a:rPr lang="da-DK" dirty="0" smtClean="0"/>
              <a:t>sekundær tekst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043608" y="1785343"/>
            <a:ext cx="7200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pic>
        <p:nvPicPr>
          <p:cNvPr id="6" name="Picture 7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9" cy="208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‹#›</a:t>
            </a:fld>
            <a:r>
              <a:rPr lang="da-DK" smtClean="0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i fuld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609600" y="1203598"/>
            <a:ext cx="4068000" cy="3402378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716016" y="1203598"/>
            <a:ext cx="3970784" cy="3402378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‹#›</a:t>
            </a:fld>
            <a:r>
              <a:rPr lang="da-DK" smtClean="0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4552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ES forside - trekants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60276" y="2571750"/>
            <a:ext cx="6615980" cy="951747"/>
          </a:xfrm>
        </p:spPr>
        <p:txBody>
          <a:bodyPr anchor="ctr">
            <a:normAutofit/>
          </a:bodyPr>
          <a:lstStyle>
            <a:lvl1pPr algn="l">
              <a:defRPr sz="2800" b="1" i="0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Indsæt Titel</a:t>
            </a:r>
            <a:endParaRPr lang="da-DK" dirty="0"/>
          </a:p>
        </p:txBody>
      </p:sp>
      <p:sp>
        <p:nvSpPr>
          <p:cNvPr id="17" name="Pladsholder til forfatter og hovedafdeling"/>
          <p:cNvSpPr>
            <a:spLocks noGrp="1"/>
          </p:cNvSpPr>
          <p:nvPr>
            <p:ph type="body" sz="quarter" idx="12" hasCustomPrompt="1"/>
          </p:nvPr>
        </p:nvSpPr>
        <p:spPr>
          <a:xfrm>
            <a:off x="255898" y="1851670"/>
            <a:ext cx="5031804" cy="702077"/>
          </a:xfrm>
        </p:spPr>
        <p:txBody>
          <a:bodyPr anchor="t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Indsæt forfatter og fag- eller kommunikationsområde</a:t>
            </a:r>
          </a:p>
        </p:txBody>
      </p:sp>
      <p:sp>
        <p:nvSpPr>
          <p:cNvPr id="13" name="Pladsholder til sted og dato"/>
          <p:cNvSpPr>
            <a:spLocks noGrp="1"/>
          </p:cNvSpPr>
          <p:nvPr>
            <p:ph type="body" sz="quarter" idx="17" hasCustomPrompt="1"/>
          </p:nvPr>
        </p:nvSpPr>
        <p:spPr>
          <a:xfrm>
            <a:off x="255898" y="1275606"/>
            <a:ext cx="3591644" cy="543575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sp>
        <p:nvSpPr>
          <p:cNvPr id="7" name="LD-logo"/>
          <p:cNvSpPr>
            <a:spLocks noGrp="1"/>
          </p:cNvSpPr>
          <p:nvPr>
            <p:ph type="pic" sz="quarter" idx="14" hasCustomPrompt="1"/>
          </p:nvPr>
        </p:nvSpPr>
        <p:spPr>
          <a:xfrm>
            <a:off x="251920" y="3533158"/>
            <a:ext cx="360000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 lang="da-DK" sz="8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a-DK" noProof="0" dirty="0" smtClean="0"/>
              <a:t>Klik og indsæt LD-logo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marL="447675" marR="0" lvl="0" indent="-4476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noProof="0" dirty="0" smtClean="0"/>
          </a:p>
          <a:p>
            <a:pPr lvl="0"/>
            <a:endParaRPr lang="da-DK" noProof="0" dirty="0" smtClean="0"/>
          </a:p>
          <a:p>
            <a:pPr lvl="0"/>
            <a:r>
              <a:rPr lang="da-DK" noProof="0" dirty="0" smtClean="0"/>
              <a:t> </a:t>
            </a:r>
            <a:br>
              <a:rPr lang="da-DK" noProof="0" dirty="0" smtClean="0"/>
            </a:br>
            <a:endParaRPr lang="da-DK" noProof="0" dirty="0"/>
          </a:p>
        </p:txBody>
      </p:sp>
      <p:sp>
        <p:nvSpPr>
          <p:cNvPr id="8" name="Logo"/>
          <p:cNvSpPr>
            <a:spLocks noGrp="1"/>
          </p:cNvSpPr>
          <p:nvPr>
            <p:ph type="pic" sz="quarter" idx="15" hasCustomPrompt="1"/>
          </p:nvPr>
        </p:nvSpPr>
        <p:spPr>
          <a:xfrm>
            <a:off x="3886255" y="4083918"/>
            <a:ext cx="16452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95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-logo, </a:t>
            </a:r>
            <a:br>
              <a:rPr lang="da-DK" noProof="0" dirty="0" smtClean="0"/>
            </a:br>
            <a:r>
              <a:rPr lang="da-DK" noProof="0" dirty="0" smtClean="0"/>
              <a:t>fond-logo eller </a:t>
            </a:r>
            <a:r>
              <a:rPr lang="da-DK" noProof="0" dirty="0" err="1" smtClean="0"/>
              <a:t>DanAvl</a:t>
            </a:r>
            <a:r>
              <a:rPr lang="da-DK" noProof="0" dirty="0" smtClean="0"/>
              <a:t>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9" name="Logo"/>
          <p:cNvSpPr>
            <a:spLocks noGrp="1"/>
          </p:cNvSpPr>
          <p:nvPr>
            <p:ph type="pic" sz="quarter" idx="18" hasCustomPrompt="1"/>
          </p:nvPr>
        </p:nvSpPr>
        <p:spPr>
          <a:xfrm>
            <a:off x="5580112" y="4083918"/>
            <a:ext cx="16452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95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-logo, </a:t>
            </a:r>
            <a:br>
              <a:rPr lang="da-DK" noProof="0" dirty="0" smtClean="0"/>
            </a:br>
            <a:r>
              <a:rPr lang="da-DK" noProof="0" dirty="0" smtClean="0"/>
              <a:t>fond-logo eller </a:t>
            </a:r>
            <a:r>
              <a:rPr lang="da-DK" noProof="0" dirty="0" err="1" smtClean="0"/>
              <a:t>DanAvl</a:t>
            </a:r>
            <a:r>
              <a:rPr lang="da-DK" noProof="0" dirty="0" smtClean="0"/>
              <a:t>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</p:txBody>
      </p:sp>
      <p:pic>
        <p:nvPicPr>
          <p:cNvPr id="11" name="Striber" descr="C:\Users\akm\Desktop\SEGES_Strib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367484" y="0"/>
            <a:ext cx="6776515" cy="399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EGES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3930" y="4443958"/>
            <a:ext cx="1593279" cy="5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68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609600" y="303498"/>
            <a:ext cx="807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noProof="0" dirty="0" smtClean="0"/>
              <a:t>Klik for at indsætte Overskrift 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55576" y="4865098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3" name="Pladsholder til diasnummer 4"/>
          <p:cNvSpPr>
            <a:spLocks noGrp="1"/>
          </p:cNvSpPr>
          <p:nvPr>
            <p:ph type="sldNum" sz="quarter" idx="4"/>
          </p:nvPr>
        </p:nvSpPr>
        <p:spPr>
          <a:xfrm>
            <a:off x="0" y="4865098"/>
            <a:ext cx="711200" cy="273844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‹#›</a:t>
            </a:fld>
            <a:r>
              <a:rPr lang="da-DK" dirty="0" smtClean="0">
                <a:solidFill>
                  <a:schemeClr val="bg1"/>
                </a:solidFill>
              </a:rPr>
              <a:t>..</a:t>
            </a:r>
            <a:endParaRPr lang="da-DK" dirty="0"/>
          </a:p>
        </p:txBody>
      </p:sp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>
          <a:xfrm>
            <a:off x="609600" y="1206438"/>
            <a:ext cx="8077200" cy="3429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Første niveau</a:t>
            </a:r>
          </a:p>
          <a:p>
            <a:pPr lvl="2"/>
            <a:r>
              <a:rPr lang="da-DK" dirty="0" smtClean="0"/>
              <a:t>Andet niveau</a:t>
            </a:r>
          </a:p>
          <a:p>
            <a:pPr lvl="3"/>
            <a:r>
              <a:rPr lang="da-DK" dirty="0" smtClean="0"/>
              <a:t>Tredje niveau</a:t>
            </a:r>
          </a:p>
          <a:p>
            <a:pPr lvl="4"/>
            <a:r>
              <a:rPr lang="da-DK" dirty="0" smtClean="0"/>
              <a:t>Fjerde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486509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 smtClean="0"/>
          </a:p>
        </p:txBody>
      </p:sp>
      <p:pic>
        <p:nvPicPr>
          <p:cNvPr id="8" name="SEGES" descr="C:\Users\akm\Dropbox\Power Point\SEGES\Seges_logo_RGB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8757" y="4635500"/>
            <a:ext cx="1292275" cy="45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67" r:id="rId3"/>
    <p:sldLayoutId id="2147483670" r:id="rId4"/>
    <p:sldLayoutId id="2147483651" r:id="rId5"/>
    <p:sldLayoutId id="2147483652" r:id="rId6"/>
    <p:sldLayoutId id="2147483658" r:id="rId7"/>
    <p:sldLayoutId id="2147483649" r:id="rId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lang="en-US" sz="24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266700" indent="-2667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541338" indent="-257175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808038" indent="-2603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074738" indent="-252413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da-DK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76" y="2700123"/>
            <a:ext cx="6615980" cy="951747"/>
          </a:xfrm>
        </p:spPr>
        <p:txBody>
          <a:bodyPr/>
          <a:lstStyle/>
          <a:p>
            <a:r>
              <a:rPr lang="da-DK" cap="none" dirty="0"/>
              <a:t>Fedtsyremålinger på </a:t>
            </a:r>
            <a:r>
              <a:rPr lang="da-DK" cap="none" dirty="0" smtClean="0"/>
              <a:t>enkeltkøer</a:t>
            </a:r>
            <a:r>
              <a:rPr lang="da-DK" cap="none" dirty="0"/>
              <a:t> </a:t>
            </a:r>
            <a:r>
              <a:rPr lang="da-DK" cap="none" dirty="0" smtClean="0"/>
              <a:t/>
            </a:r>
            <a:br>
              <a:rPr lang="da-DK" cap="none" dirty="0" smtClean="0"/>
            </a:br>
            <a:r>
              <a:rPr lang="da-DK" cap="none" dirty="0" smtClean="0"/>
              <a:t>– potentiale </a:t>
            </a:r>
            <a:r>
              <a:rPr lang="da-DK" cap="none" dirty="0"/>
              <a:t>og perspektiver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1882" y="1851670"/>
            <a:ext cx="6764374" cy="702077"/>
          </a:xfrm>
        </p:spPr>
        <p:txBody>
          <a:bodyPr/>
          <a:lstStyle/>
          <a:p>
            <a:r>
              <a:rPr lang="da-DK" dirty="0"/>
              <a:t>Morten Kargo, </a:t>
            </a:r>
            <a:r>
              <a:rPr lang="da-DK" dirty="0" smtClean="0"/>
              <a:t>SEGES </a:t>
            </a:r>
            <a:r>
              <a:rPr lang="da-DK" dirty="0"/>
              <a:t>og Aarhus Universitet</a:t>
            </a:r>
          </a:p>
          <a:p>
            <a:endParaRPr lang="da-DK" dirty="0"/>
          </a:p>
        </p:txBody>
      </p:sp>
      <p:pic>
        <p:nvPicPr>
          <p:cNvPr id="8" name="Picture 2" descr="C:\WORK\SOBcows\Logoer-Oe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2" y="3798426"/>
            <a:ext cx="9015719" cy="13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23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 mange data har vi?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dirty="0"/>
              <a:t>Foss Applikationsnote 64 kører på alle maskiner i </a:t>
            </a:r>
            <a:r>
              <a:rPr lang="da-DK" dirty="0" err="1"/>
              <a:t>Eurofins</a:t>
            </a:r>
            <a:r>
              <a:rPr lang="da-DK" dirty="0"/>
              <a:t> (</a:t>
            </a:r>
            <a:r>
              <a:rPr lang="da-DK" dirty="0" err="1"/>
              <a:t>MilkoScan</a:t>
            </a:r>
            <a:r>
              <a:rPr lang="da-DK" dirty="0"/>
              <a:t>™ FT+/FT6000)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dirty="0" smtClean="0"/>
              <a:t>Alle </a:t>
            </a:r>
            <a:r>
              <a:rPr lang="da-DK" dirty="0"/>
              <a:t>køer i Registrering og Ydelseskontrol (</a:t>
            </a:r>
            <a:r>
              <a:rPr lang="da-DK" dirty="0" err="1"/>
              <a:t>Øko</a:t>
            </a:r>
            <a:r>
              <a:rPr lang="da-DK" dirty="0"/>
              <a:t> + </a:t>
            </a:r>
            <a:r>
              <a:rPr lang="da-DK" dirty="0" err="1"/>
              <a:t>Kon</a:t>
            </a:r>
            <a:r>
              <a:rPr lang="da-DK" dirty="0"/>
              <a:t>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dirty="0" smtClean="0"/>
              <a:t>Maj </a:t>
            </a:r>
            <a:r>
              <a:rPr lang="da-DK" dirty="0"/>
              <a:t>2015 - april 2016 svarer til </a:t>
            </a:r>
            <a:r>
              <a:rPr lang="da-DK" b="1" dirty="0"/>
              <a:t>&gt; 3,5 millioner</a:t>
            </a:r>
            <a:r>
              <a:rPr lang="da-DK" dirty="0"/>
              <a:t> </a:t>
            </a:r>
            <a:r>
              <a:rPr lang="da-DK" dirty="0" smtClean="0"/>
              <a:t>mælkeprøver</a:t>
            </a:r>
          </a:p>
          <a:p>
            <a:pPr>
              <a:spcBef>
                <a:spcPts val="1200"/>
              </a:spcBef>
            </a:pPr>
            <a:endParaRPr lang="da-DK" dirty="0"/>
          </a:p>
          <a:p>
            <a:pPr algn="ctr">
              <a:spcBef>
                <a:spcPts val="1200"/>
              </a:spcBef>
            </a:pPr>
            <a:r>
              <a:rPr lang="da-DK" b="1" dirty="0" smtClean="0"/>
              <a:t>Aldrig tidligere fedtsyremålinger på alle køer i et land</a:t>
            </a:r>
            <a:endParaRPr lang="da-DK" b="1" dirty="0"/>
          </a:p>
          <a:p>
            <a:pPr>
              <a:spcBef>
                <a:spcPts val="1200"/>
              </a:spcBef>
            </a:pPr>
            <a:endParaRPr lang="da-DK" dirty="0"/>
          </a:p>
        </p:txBody>
      </p:sp>
      <p:pic>
        <p:nvPicPr>
          <p:cNvPr id="2050" name="Picture 2" descr="C:\Users\aor\AppData\Local\Microsoft\Windows\Temporary Internet Files\Content.IE5\VG2RL39M\COLOURBOX2122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867894"/>
            <a:ext cx="627534" cy="6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32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478"/>
            <a:ext cx="8077200" cy="857250"/>
          </a:xfrm>
        </p:spPr>
        <p:txBody>
          <a:bodyPr>
            <a:normAutofit/>
          </a:bodyPr>
          <a:lstStyle/>
          <a:p>
            <a:r>
              <a:rPr lang="da-DK" dirty="0" smtClean="0"/>
              <a:t>Resultaterne viser </a:t>
            </a:r>
            <a:br>
              <a:rPr lang="da-DK" dirty="0" smtClean="0"/>
            </a:br>
            <a:r>
              <a:rPr lang="da-DK" sz="2000" dirty="0" smtClean="0"/>
              <a:t>– Store </a:t>
            </a:r>
            <a:r>
              <a:rPr lang="da-DK" sz="2000" dirty="0"/>
              <a:t>raceforskelle i fedtsyresammensætning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4294967295"/>
          </p:nvPr>
        </p:nvSpPr>
        <p:spPr>
          <a:xfrm>
            <a:off x="476545" y="1059582"/>
            <a:ext cx="8229600" cy="46805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a-DK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09563"/>
            <a:ext cx="80772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Lige pilforbindelse 7"/>
          <p:cNvCxnSpPr/>
          <p:nvPr/>
        </p:nvCxnSpPr>
        <p:spPr>
          <a:xfrm flipH="1">
            <a:off x="5580112" y="2920251"/>
            <a:ext cx="72008" cy="50405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9"/>
          <p:cNvCxnSpPr/>
          <p:nvPr/>
        </p:nvCxnSpPr>
        <p:spPr>
          <a:xfrm flipH="1">
            <a:off x="2123728" y="2740231"/>
            <a:ext cx="144016" cy="50405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1"/>
          <p:cNvCxnSpPr/>
          <p:nvPr/>
        </p:nvCxnSpPr>
        <p:spPr>
          <a:xfrm flipH="1">
            <a:off x="3278275" y="3424307"/>
            <a:ext cx="72008" cy="3600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3"/>
          <p:cNvCxnSpPr/>
          <p:nvPr/>
        </p:nvCxnSpPr>
        <p:spPr>
          <a:xfrm flipH="1">
            <a:off x="2692388" y="3784347"/>
            <a:ext cx="72008" cy="3600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2"/>
          <p:cNvCxnSpPr/>
          <p:nvPr/>
        </p:nvCxnSpPr>
        <p:spPr>
          <a:xfrm flipH="1">
            <a:off x="6228184" y="2606881"/>
            <a:ext cx="144016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pilforbindelse 14"/>
          <p:cNvCxnSpPr/>
          <p:nvPr/>
        </p:nvCxnSpPr>
        <p:spPr>
          <a:xfrm flipH="1">
            <a:off x="1583135" y="1168412"/>
            <a:ext cx="576064" cy="313345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boks 10"/>
          <p:cNvSpPr txBox="1"/>
          <p:nvPr/>
        </p:nvSpPr>
        <p:spPr>
          <a:xfrm>
            <a:off x="4699273" y="1131590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b="1" dirty="0" err="1" smtClean="0"/>
              <a:t>Sundhedprofil</a:t>
            </a:r>
            <a:endParaRPr lang="da-DK" b="1" dirty="0" smtClean="0"/>
          </a:p>
          <a:p>
            <a:pPr algn="r"/>
            <a:r>
              <a:rPr lang="da-DK" dirty="0" smtClean="0"/>
              <a:t>‘Bad </a:t>
            </a:r>
            <a:r>
              <a:rPr lang="da-DK" dirty="0" err="1" smtClean="0"/>
              <a:t>guys’</a:t>
            </a:r>
            <a:endParaRPr lang="da-DK" dirty="0" smtClean="0"/>
          </a:p>
          <a:p>
            <a:pPr algn="r"/>
            <a:r>
              <a:rPr lang="da-DK" dirty="0" smtClean="0"/>
              <a:t>‘Good </a:t>
            </a:r>
            <a:r>
              <a:rPr lang="da-DK" dirty="0" err="1" smtClean="0"/>
              <a:t>guys’</a:t>
            </a:r>
            <a:endParaRPr lang="da-DK" dirty="0"/>
          </a:p>
        </p:txBody>
      </p:sp>
      <p:cxnSp>
        <p:nvCxnSpPr>
          <p:cNvPr id="19" name="Lige pilforbindelse 16"/>
          <p:cNvCxnSpPr/>
          <p:nvPr/>
        </p:nvCxnSpPr>
        <p:spPr>
          <a:xfrm>
            <a:off x="6480373" y="1597129"/>
            <a:ext cx="65253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9"/>
          <p:cNvCxnSpPr/>
          <p:nvPr/>
        </p:nvCxnSpPr>
        <p:spPr>
          <a:xfrm>
            <a:off x="6516216" y="1851670"/>
            <a:ext cx="57606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058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dirty="0"/>
              <a:t>Produktionssystem </a:t>
            </a:r>
            <a:br>
              <a:rPr lang="da-DK" dirty="0"/>
            </a:br>
            <a:endParaRPr lang="da-D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887189"/>
            <a:ext cx="8083550" cy="4060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80312" y="2643758"/>
            <a:ext cx="1763688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 smtClean="0">
                <a:solidFill>
                  <a:schemeClr val="tx1"/>
                </a:solidFill>
              </a:rPr>
              <a:t>Konventionel</a:t>
            </a:r>
          </a:p>
          <a:p>
            <a:pPr>
              <a:tabLst>
                <a:tab pos="92075" algn="l"/>
              </a:tabLst>
            </a:pPr>
            <a:r>
              <a:rPr lang="da-DK" dirty="0" smtClean="0">
                <a:solidFill>
                  <a:schemeClr val="tx1"/>
                </a:solidFill>
              </a:rPr>
              <a:t>Økologisk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70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ladsholder til indhol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58435"/>
              </p:ext>
            </p:extLst>
          </p:nvPr>
        </p:nvGraphicFramePr>
        <p:xfrm>
          <a:off x="109898" y="132636"/>
          <a:ext cx="446449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dsholder til indhol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442037"/>
              </p:ext>
            </p:extLst>
          </p:nvPr>
        </p:nvGraphicFramePr>
        <p:xfrm>
          <a:off x="4644008" y="1923678"/>
          <a:ext cx="4499992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436096" y="699542"/>
            <a:ext cx="30603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Stor sæsoneffekt</a:t>
            </a:r>
            <a:endParaRPr lang="da-DK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4" y="3089407"/>
            <a:ext cx="2794237" cy="164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304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dirty="0"/>
              <a:t>Genetisk variation for fedtsyresammensætning</a:t>
            </a:r>
          </a:p>
        </p:txBody>
      </p:sp>
      <p:graphicFrame>
        <p:nvGraphicFramePr>
          <p:cNvPr id="9" name="Diagram 33"/>
          <p:cNvGraphicFramePr/>
          <p:nvPr>
            <p:extLst>
              <p:ext uri="{D42A27DB-BD31-4B8C-83A1-F6EECF244321}">
                <p14:modId xmlns:p14="http://schemas.microsoft.com/office/powerpoint/2010/main" val="262162021"/>
              </p:ext>
            </p:extLst>
          </p:nvPr>
        </p:nvGraphicFramePr>
        <p:xfrm>
          <a:off x="1331640" y="1200150"/>
          <a:ext cx="5832648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9882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dirty="0" err="1"/>
              <a:t>Arvbarhed</a:t>
            </a:r>
            <a:r>
              <a:rPr lang="da-DK" dirty="0"/>
              <a:t> </a:t>
            </a:r>
            <a:br>
              <a:rPr lang="da-DK" dirty="0"/>
            </a:br>
            <a:endParaRPr lang="da-D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2" y="987574"/>
            <a:ext cx="504056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4011910"/>
            <a:ext cx="842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Høje </a:t>
            </a:r>
            <a:r>
              <a:rPr lang="da-DK" sz="2400" b="1" dirty="0" err="1" smtClean="0"/>
              <a:t>arvbarheder</a:t>
            </a:r>
            <a:r>
              <a:rPr lang="da-DK" sz="2400" b="1" dirty="0" smtClean="0"/>
              <a:t> = Vi kan ændre fedtsyreprofilen via avl</a:t>
            </a:r>
            <a:endParaRPr lang="da-DK" sz="2400" b="1" dirty="0"/>
          </a:p>
        </p:txBody>
      </p:sp>
      <p:pic>
        <p:nvPicPr>
          <p:cNvPr id="10" name="Billede 11" descr="C:\Users\arm\Desktop\Eurofins 08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2497"/>
            <a:ext cx="3130550" cy="2087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2935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100" dirty="0" smtClean="0"/>
              <a:t>Perspektiver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sz="2400" dirty="0" smtClean="0"/>
              <a:t>Marks </a:t>
            </a:r>
            <a:r>
              <a:rPr lang="da-DK" sz="2400" dirty="0"/>
              <a:t>&amp; </a:t>
            </a:r>
            <a:r>
              <a:rPr lang="da-DK" sz="2400" dirty="0" smtClean="0"/>
              <a:t>Spencers </a:t>
            </a:r>
            <a:r>
              <a:rPr lang="da-DK" sz="2400" dirty="0"/>
              <a:t>særlige </a:t>
            </a:r>
            <a:r>
              <a:rPr lang="da-DK" sz="2400" dirty="0" smtClean="0"/>
              <a:t>mælk </a:t>
            </a:r>
            <a:br>
              <a:rPr lang="da-DK" sz="2400" dirty="0" smtClean="0"/>
            </a:br>
            <a:r>
              <a:rPr lang="da-DK" sz="2400" dirty="0" smtClean="0"/>
              <a:t>–</a:t>
            </a:r>
            <a:r>
              <a:rPr lang="da-DK" sz="2400" dirty="0"/>
              <a:t> </a:t>
            </a:r>
            <a:r>
              <a:rPr lang="da-DK" sz="2400" dirty="0" smtClean="0"/>
              <a:t>kontrakt </a:t>
            </a:r>
            <a:r>
              <a:rPr lang="da-DK" sz="2400" dirty="0"/>
              <a:t>med </a:t>
            </a:r>
            <a:r>
              <a:rPr lang="da-DK" sz="2400" dirty="0" smtClean="0"/>
              <a:t>40-50 </a:t>
            </a:r>
            <a:r>
              <a:rPr lang="da-DK" sz="2400" dirty="0"/>
              <a:t>landmænd </a:t>
            </a:r>
          </a:p>
        </p:txBody>
      </p:sp>
      <p:pic>
        <p:nvPicPr>
          <p:cNvPr id="7" name="Picture 4" descr="http://3.bp.blogspot.com/_b2H4nvbRqe0/S9nWFgc11cI/AAAAAAAAEM8/I0iAEZEb7G0/s1600/th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7614"/>
            <a:ext cx="3719098" cy="36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boks 5"/>
          <p:cNvSpPr txBox="1"/>
          <p:nvPr/>
        </p:nvSpPr>
        <p:spPr>
          <a:xfrm>
            <a:off x="4932040" y="177966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Ca. 6 procentenheder mindre mættet fedt – (rullende </a:t>
            </a:r>
            <a:r>
              <a:rPr lang="da-DK" dirty="0" err="1" smtClean="0"/>
              <a:t>gns</a:t>
            </a:r>
            <a:r>
              <a:rPr lang="da-DK" dirty="0" smtClean="0"/>
              <a:t>. på under 69 % mættede fedtsyrer af totalfedt)</a:t>
            </a:r>
            <a:endParaRPr lang="da-DK" dirty="0"/>
          </a:p>
        </p:txBody>
      </p:sp>
      <p:sp>
        <p:nvSpPr>
          <p:cNvPr id="9" name="Tekstboks 6"/>
          <p:cNvSpPr txBox="1"/>
          <p:nvPr/>
        </p:nvSpPr>
        <p:spPr>
          <a:xfrm>
            <a:off x="4932040" y="2787774"/>
            <a:ext cx="39604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Landmanden afregnes med cirka 60 øre mere</a:t>
            </a:r>
          </a:p>
          <a:p>
            <a:r>
              <a:rPr lang="da-DK" sz="1400" i="1" dirty="0" smtClean="0"/>
              <a:t>(Milk </a:t>
            </a:r>
            <a:r>
              <a:rPr lang="da-DK" sz="1400" i="1" dirty="0" err="1" smtClean="0"/>
              <a:t>Pledge</a:t>
            </a:r>
            <a:r>
              <a:rPr lang="da-DK" sz="1400" i="1" dirty="0" smtClean="0"/>
              <a:t> Plus </a:t>
            </a:r>
            <a:r>
              <a:rPr lang="da-DK" sz="1400" i="1" dirty="0" err="1" smtClean="0"/>
              <a:t>payment</a:t>
            </a:r>
            <a:r>
              <a:rPr lang="da-DK" sz="1400" i="1" dirty="0" smtClean="0"/>
              <a:t> </a:t>
            </a:r>
            <a:r>
              <a:rPr lang="da-DK" sz="1400" i="1" dirty="0" err="1" smtClean="0"/>
              <a:t>scheme</a:t>
            </a:r>
            <a:r>
              <a:rPr lang="da-DK" sz="1400" i="1" dirty="0" smtClean="0"/>
              <a:t>)</a:t>
            </a:r>
            <a:endParaRPr lang="da-DK" sz="1400" i="1" dirty="0"/>
          </a:p>
        </p:txBody>
      </p:sp>
      <p:sp>
        <p:nvSpPr>
          <p:cNvPr id="10" name="Tekstboks 7"/>
          <p:cNvSpPr txBox="1"/>
          <p:nvPr/>
        </p:nvSpPr>
        <p:spPr>
          <a:xfrm>
            <a:off x="4932040" y="372387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Afregningen sker på grundlag af Foss Applikation note 64 prøver</a:t>
            </a:r>
            <a:endParaRPr lang="da-DK" dirty="0"/>
          </a:p>
        </p:txBody>
      </p:sp>
      <p:sp>
        <p:nvSpPr>
          <p:cNvPr id="11" name="Tekstboks 8"/>
          <p:cNvSpPr txBox="1"/>
          <p:nvPr/>
        </p:nvSpPr>
        <p:spPr>
          <a:xfrm>
            <a:off x="4932040" y="1410330"/>
            <a:ext cx="323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Foreløbige informationer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781587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illedresultat for danmark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" y="411510"/>
            <a:ext cx="2017643" cy="96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1730" y="339502"/>
            <a:ext cx="6822758" cy="1107996"/>
          </a:xfrm>
          <a:prstGeom prst="rect">
            <a:avLst/>
          </a:prstGeom>
          <a:solidFill>
            <a:srgbClr val="076471">
              <a:alpha val="82000"/>
            </a:srgbClr>
          </a:solidFill>
        </p:spPr>
        <p:txBody>
          <a:bodyPr wrap="square" rtlCol="0">
            <a:spAutoFit/>
          </a:bodyPr>
          <a:lstStyle/>
          <a:p>
            <a:r>
              <a:rPr lang="da-DK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Danmark har nu en unik position, når mælks fedtsyresammensætning bliver interessant for landmænd og mejerier </a:t>
            </a:r>
            <a:endParaRPr lang="da-DK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711200" y="1851670"/>
            <a:ext cx="76772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Økonomi – fedtsyrescreening</a:t>
            </a:r>
          </a:p>
          <a:p>
            <a:endParaRPr lang="da-DK" dirty="0"/>
          </a:p>
          <a:p>
            <a:r>
              <a:rPr lang="da-DK" sz="2000" b="1" dirty="0" smtClean="0"/>
              <a:t>Udgift</a:t>
            </a:r>
          </a:p>
          <a:p>
            <a:pPr marL="285750" indent="-285750">
              <a:spcBef>
                <a:spcPts val="600"/>
              </a:spcBef>
              <a:buClr>
                <a:srgbClr val="07647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2-2,5 kr. pr. ko pr. år, hvis mælk fra alle køer screenes</a:t>
            </a:r>
          </a:p>
          <a:p>
            <a:pPr marL="285750" indent="-285750">
              <a:spcBef>
                <a:spcPts val="600"/>
              </a:spcBef>
              <a:buClr>
                <a:srgbClr val="07647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Hvis 2 kr. er det 1,0 mio. kr. for alle danske køer</a:t>
            </a:r>
          </a:p>
          <a:p>
            <a:endParaRPr lang="da-DK" dirty="0"/>
          </a:p>
          <a:p>
            <a:r>
              <a:rPr lang="da-DK" sz="2000" b="1" dirty="0" smtClean="0"/>
              <a:t>Indtægter er uvisse p.t., men potentialet kan være </a:t>
            </a:r>
            <a:r>
              <a:rPr lang="da-DK" b="1" dirty="0" smtClean="0"/>
              <a:t>der</a:t>
            </a:r>
          </a:p>
          <a:p>
            <a:pPr marL="285750" indent="-285750">
              <a:spcBef>
                <a:spcPts val="600"/>
              </a:spcBef>
              <a:buClr>
                <a:srgbClr val="07647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Produktionsstyringsværdi for landmanden</a:t>
            </a:r>
          </a:p>
          <a:p>
            <a:pPr marL="285750" indent="-285750">
              <a:spcBef>
                <a:spcPts val="600"/>
              </a:spcBef>
              <a:buClr>
                <a:srgbClr val="076471"/>
              </a:buClr>
              <a:buFont typeface="Arial" panose="020B0604020202020204" pitchFamily="34" charset="0"/>
              <a:buChar char="•"/>
            </a:pPr>
            <a:r>
              <a:rPr lang="da-DK" dirty="0" smtClean="0"/>
              <a:t>Markedsmæssig værdi for mejeri og landmand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3393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a-DK" dirty="0" smtClean="0"/>
              <a:t>Tak til Projektdeltagere </a:t>
            </a:r>
            <a:r>
              <a:rPr lang="da-DK" dirty="0"/>
              <a:t>i arbejdet omkring fedtsyrer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347341"/>
            <a:ext cx="8077200" cy="3816697"/>
          </a:xfrm>
        </p:spPr>
        <p:txBody>
          <a:bodyPr>
            <a:normAutofit fontScale="92500" lnSpcReduction="10000"/>
          </a:bodyPr>
          <a:lstStyle/>
          <a:p>
            <a:pPr marL="1727200" lvl="4" indent="0">
              <a:spcBef>
                <a:spcPts val="600"/>
              </a:spcBef>
              <a:buNone/>
            </a:pPr>
            <a:r>
              <a:rPr lang="en-US" dirty="0"/>
              <a:t>Lisa Hein, SEGES</a:t>
            </a:r>
          </a:p>
          <a:p>
            <a:pPr marL="1727200" lvl="4" indent="0">
              <a:spcBef>
                <a:spcPts val="600"/>
              </a:spcBef>
              <a:buNone/>
            </a:pPr>
            <a:r>
              <a:rPr lang="en-US" dirty="0"/>
              <a:t>Albert Johannes Buitenhuis, Aarhus </a:t>
            </a:r>
            <a:r>
              <a:rPr lang="en-US" dirty="0" err="1"/>
              <a:t>Universitet</a:t>
            </a:r>
            <a:endParaRPr lang="en-US" dirty="0"/>
          </a:p>
          <a:p>
            <a:pPr marL="1727200" lvl="4" indent="0">
              <a:spcBef>
                <a:spcPts val="600"/>
              </a:spcBef>
              <a:buNone/>
            </a:pPr>
            <a:r>
              <a:rPr lang="en-US" dirty="0"/>
              <a:t>Sandra Beyer Gregersen, Aarhus </a:t>
            </a:r>
            <a:r>
              <a:rPr lang="en-US" dirty="0" err="1"/>
              <a:t>Universitet</a:t>
            </a:r>
            <a:endParaRPr lang="en-US" dirty="0"/>
          </a:p>
          <a:p>
            <a:pPr marL="1727200" lvl="4" indent="0">
              <a:spcBef>
                <a:spcPts val="600"/>
              </a:spcBef>
              <a:buNone/>
            </a:pPr>
            <a:r>
              <a:rPr lang="en-US" dirty="0"/>
              <a:t>Lotte Bach Larsen, Aarhus </a:t>
            </a:r>
            <a:r>
              <a:rPr lang="en-US" dirty="0" err="1" smtClean="0"/>
              <a:t>Universitet</a:t>
            </a:r>
            <a:endParaRPr lang="en-US" dirty="0" smtClean="0"/>
          </a:p>
          <a:p>
            <a:pPr marL="1727200" lvl="4" indent="0">
              <a:spcBef>
                <a:spcPts val="600"/>
              </a:spcBef>
              <a:buNone/>
            </a:pPr>
            <a:r>
              <a:rPr lang="en-US" dirty="0" smtClean="0"/>
              <a:t>Nina Poulsen, Aarhus </a:t>
            </a:r>
            <a:r>
              <a:rPr lang="en-US" dirty="0" err="1" smtClean="0"/>
              <a:t>Universitet</a:t>
            </a:r>
            <a:endParaRPr lang="en-US" dirty="0"/>
          </a:p>
          <a:p>
            <a:pPr marL="1727200" lvl="4" indent="0">
              <a:spcBef>
                <a:spcPts val="600"/>
              </a:spcBef>
              <a:buNone/>
            </a:pPr>
            <a:r>
              <a:rPr lang="en-US" dirty="0"/>
              <a:t>Dino Demirovic, Eurofins, Steins</a:t>
            </a:r>
          </a:p>
          <a:p>
            <a:pPr marL="1727200" lvl="4" indent="0">
              <a:spcBef>
                <a:spcPts val="600"/>
              </a:spcBef>
              <a:buNone/>
            </a:pPr>
            <a:r>
              <a:rPr lang="en-US" dirty="0" err="1"/>
              <a:t>Solvej</a:t>
            </a:r>
            <a:r>
              <a:rPr lang="en-US" dirty="0"/>
              <a:t> </a:t>
            </a:r>
            <a:r>
              <a:rPr lang="en-US" dirty="0" err="1"/>
              <a:t>Warnecke</a:t>
            </a:r>
            <a:r>
              <a:rPr lang="en-US" dirty="0"/>
              <a:t>, FOSS</a:t>
            </a:r>
          </a:p>
          <a:p>
            <a:pPr marL="1727200" lvl="4" indent="0">
              <a:spcBef>
                <a:spcPts val="600"/>
              </a:spcBef>
              <a:buNone/>
            </a:pPr>
            <a:r>
              <a:rPr lang="en-US" dirty="0"/>
              <a:t>Arne </a:t>
            </a:r>
            <a:r>
              <a:rPr lang="en-US" dirty="0" err="1"/>
              <a:t>Munk</a:t>
            </a:r>
            <a:r>
              <a:rPr lang="en-US" dirty="0"/>
              <a:t>, SEGES</a:t>
            </a:r>
          </a:p>
          <a:p>
            <a:pPr marL="1727200" lvl="4" indent="0">
              <a:spcBef>
                <a:spcPts val="600"/>
              </a:spcBef>
              <a:buNone/>
            </a:pPr>
            <a:r>
              <a:rPr lang="en-US" dirty="0"/>
              <a:t>Lars Peter Sørensen, SEGES</a:t>
            </a:r>
          </a:p>
          <a:p>
            <a:pPr marL="1727200" lvl="4" indent="0">
              <a:spcBef>
                <a:spcPts val="600"/>
              </a:spcBef>
              <a:buNone/>
            </a:pPr>
            <a:r>
              <a:rPr lang="en-US" dirty="0"/>
              <a:t>Jørn Pedersen, SEGES</a:t>
            </a:r>
          </a:p>
          <a:p>
            <a:pPr marL="1727200" lvl="4" indent="0">
              <a:spcBef>
                <a:spcPts val="600"/>
              </a:spcBef>
              <a:buNone/>
            </a:pPr>
            <a:r>
              <a:rPr lang="en-US" dirty="0"/>
              <a:t>Niels Henning Nielsen, RYK </a:t>
            </a:r>
          </a:p>
          <a:p>
            <a:pPr>
              <a:spcBef>
                <a:spcPts val="600"/>
              </a:spcBef>
            </a:pPr>
            <a:endParaRPr lang="en-US" sz="1000" u="sng" dirty="0"/>
          </a:p>
          <a:p>
            <a:pPr>
              <a:spcBef>
                <a:spcPts val="600"/>
              </a:spcBef>
            </a:pPr>
            <a:endParaRPr lang="da-DK" dirty="0"/>
          </a:p>
        </p:txBody>
      </p:sp>
      <p:pic>
        <p:nvPicPr>
          <p:cNvPr id="1026" name="Picture 2" descr="C:\Users\aor\AppData\Local\Microsoft\Windows\Temporary Internet Files\Content.IE5\0RDVBV9U\COLOURBOX8218621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" r="47104" b="35934"/>
          <a:stretch/>
        </p:blipFill>
        <p:spPr bwMode="auto">
          <a:xfrm>
            <a:off x="-180528" y="3203900"/>
            <a:ext cx="1800200" cy="19601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76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90364"/>
            <a:ext cx="8280920" cy="121729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tabLst>
                <a:tab pos="182563" algn="l"/>
              </a:tabLst>
            </a:pPr>
            <a:r>
              <a:rPr lang="da-DK" altLang="en-US" dirty="0">
                <a:latin typeface="+mn-lt"/>
                <a:cs typeface="Helvetica" panose="020B0604020202020204" pitchFamily="34" charset="0"/>
              </a:rPr>
              <a:t>Arbejdet er udført i </a:t>
            </a:r>
            <a:r>
              <a:rPr lang="da-DK" altLang="en-US" dirty="0" err="1" smtClean="0">
                <a:latin typeface="+mn-lt"/>
                <a:cs typeface="Helvetica" panose="020B0604020202020204" pitchFamily="34" charset="0"/>
              </a:rPr>
              <a:t>SOBcows</a:t>
            </a:r>
            <a:r>
              <a:rPr lang="da-DK" altLang="en-US" dirty="0" smtClean="0">
                <a:latin typeface="+mn-lt"/>
                <a:cs typeface="Helvetica" panose="020B0604020202020204" pitchFamily="34" charset="0"/>
              </a:rPr>
              <a:t> </a:t>
            </a:r>
            <a:r>
              <a:rPr lang="da-DK" altLang="en-US" sz="3100" dirty="0" smtClean="0">
                <a:latin typeface="+mn-lt"/>
                <a:cs typeface="Helvetica" panose="020B0604020202020204" pitchFamily="34" charset="0"/>
              </a:rPr>
              <a:t/>
            </a:r>
            <a:br>
              <a:rPr lang="da-DK" altLang="en-US" sz="3100" dirty="0" smtClean="0">
                <a:latin typeface="+mn-lt"/>
                <a:cs typeface="Helvetica" panose="020B0604020202020204" pitchFamily="34" charset="0"/>
              </a:rPr>
            </a:br>
            <a:r>
              <a:rPr lang="da-DK" altLang="en-US" sz="2000" dirty="0" smtClean="0">
                <a:latin typeface="+mn-lt"/>
                <a:cs typeface="Helvetica" panose="020B0604020202020204" pitchFamily="34" charset="0"/>
              </a:rPr>
              <a:t>– Specialiserede </a:t>
            </a:r>
            <a:r>
              <a:rPr lang="da-DK" altLang="en-US" sz="2000" dirty="0">
                <a:latin typeface="+mn-lt"/>
                <a:cs typeface="Helvetica" panose="020B0604020202020204" pitchFamily="34" charset="0"/>
              </a:rPr>
              <a:t>økologiske avlsmål og avlsplaner </a:t>
            </a:r>
            <a:r>
              <a:rPr lang="da-DK" altLang="en-US" sz="2000" dirty="0" smtClean="0">
                <a:latin typeface="+mn-lt"/>
                <a:cs typeface="Helvetica" panose="020B0604020202020204" pitchFamily="34" charset="0"/>
              </a:rPr>
              <a:t>	indenfor </a:t>
            </a:r>
            <a:r>
              <a:rPr lang="da-DK" altLang="en-US" sz="2000" dirty="0">
                <a:latin typeface="+mn-lt"/>
                <a:cs typeface="Helvetica" panose="020B0604020202020204" pitchFamily="34" charset="0"/>
              </a:rPr>
              <a:t>malkekvæg</a:t>
            </a:r>
            <a:endParaRPr lang="da-DK" sz="2000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62211"/>
            <a:ext cx="8507288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a-DK" altLang="da-DK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Formål: At øge omfanget og rentabiliteten af den økologiske mælkeproduktion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altLang="da-DK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Ved at tilpasse avlsmaterialet og produktionsdyrene til de økologiske produktionsformer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altLang="da-DK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Ved at anvise bæredygtige metoder til en bæredygtig nicheproduktion </a:t>
            </a:r>
            <a:r>
              <a:rPr lang="da-DK" altLang="da-DK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på basis af dyr med specielle genetiske karakteristika</a:t>
            </a:r>
            <a:endParaRPr lang="da-DK" altLang="da-DK" dirty="0" smtClean="0"/>
          </a:p>
        </p:txBody>
      </p:sp>
    </p:spTree>
    <p:extLst>
      <p:ext uri="{BB962C8B-B14F-4D97-AF65-F5344CB8AC3E}">
        <p14:creationId xmlns:p14="http://schemas.microsoft.com/office/powerpoint/2010/main" val="3293256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DCA rapport nr. 88 – december 2016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31590"/>
            <a:ext cx="9059119" cy="395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676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3498"/>
            <a:ext cx="8077200" cy="857250"/>
          </a:xfrm>
        </p:spPr>
        <p:txBody>
          <a:bodyPr>
            <a:noAutofit/>
          </a:bodyPr>
          <a:lstStyle/>
          <a:p>
            <a:r>
              <a:rPr lang="da-DK" dirty="0"/>
              <a:t>Fedtsyrer i mælken har fem forskellige oprindelser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07" y="2715766"/>
            <a:ext cx="3035665" cy="186940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xtLst/>
        </p:spPr>
      </p:pic>
      <p:sp>
        <p:nvSpPr>
          <p:cNvPr id="9" name="Tekstboks 6"/>
          <p:cNvSpPr txBox="1"/>
          <p:nvPr/>
        </p:nvSpPr>
        <p:spPr>
          <a:xfrm>
            <a:off x="3701790" y="3795886"/>
            <a:ext cx="1950330" cy="8309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Fedtsyrer fra foder og vægttab kan ”gå direkte” i mælken</a:t>
            </a:r>
            <a:endParaRPr lang="da-DK" sz="1600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3"/>
          </p:nvPr>
        </p:nvSpPr>
        <p:spPr>
          <a:xfrm>
            <a:off x="638355" y="1491456"/>
            <a:ext cx="8077200" cy="22324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Direkte og kemisk uændret fra foderet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Fra foderet efter en </a:t>
            </a:r>
            <a:r>
              <a:rPr lang="da-DK" sz="2000" dirty="0" err="1" smtClean="0"/>
              <a:t>biohydrogenering</a:t>
            </a:r>
            <a:r>
              <a:rPr lang="da-DK" sz="2000" dirty="0" smtClean="0"/>
              <a:t> </a:t>
            </a:r>
            <a:r>
              <a:rPr lang="da-DK" sz="2000" dirty="0"/>
              <a:t>i vommen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Via ”de-</a:t>
            </a:r>
            <a:r>
              <a:rPr lang="da-DK" sz="2000" dirty="0" err="1"/>
              <a:t>novo</a:t>
            </a:r>
            <a:r>
              <a:rPr lang="da-DK" sz="2000" dirty="0"/>
              <a:t>” syntese i yverkirtlen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Mobiliserede fedtsyrer fra fedtvæv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Fra foder eller fedtvæv efter en </a:t>
            </a:r>
            <a:endParaRPr lang="da-DK" sz="2000" dirty="0" smtClean="0"/>
          </a:p>
          <a:p>
            <a:r>
              <a:rPr lang="da-DK" sz="2000" dirty="0"/>
              <a:t> </a:t>
            </a:r>
            <a:r>
              <a:rPr lang="da-DK" sz="2000" dirty="0" smtClean="0"/>
              <a:t>    </a:t>
            </a:r>
            <a:r>
              <a:rPr lang="da-DK" sz="2000" dirty="0" err="1" smtClean="0"/>
              <a:t>desaturering</a:t>
            </a:r>
            <a:r>
              <a:rPr lang="da-DK" sz="2000" dirty="0" smtClean="0"/>
              <a:t> </a:t>
            </a:r>
            <a:r>
              <a:rPr lang="da-DK" sz="2000" dirty="0"/>
              <a:t>i </a:t>
            </a:r>
            <a:r>
              <a:rPr lang="da-DK" sz="2000" dirty="0" smtClean="0"/>
              <a:t>yveret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1537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Fodring påvirker fedtsyrerne i mælk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>
          <a:xfrm>
            <a:off x="609600" y="1203324"/>
            <a:ext cx="8077200" cy="367268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a-DK" sz="2200" smtClean="0"/>
              <a:t>Velbeskrevne </a:t>
            </a:r>
            <a:r>
              <a:rPr lang="da-DK" sz="2200" dirty="0" smtClean="0"/>
              <a:t>sammenhænge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 smtClean="0"/>
              <a:t>Græsbaseret mælk har flere umættede C18-fedtsyrer og mere CLA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 smtClean="0"/>
              <a:t>Rapsolie giver mere C18:1 (oliesyre) i mælken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 smtClean="0"/>
              <a:t>Olie fra soja og solsikke øger især C18:2 (linolsyre) i mælken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 smtClean="0"/>
              <a:t>Mættet fedt (C16:0 og C18:0) øger indholdet af samme i mælken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 smtClean="0"/>
              <a:t>Urter kan øge andelen af polyumættede lange fedtsyrer (C18:2 og C18:3)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 smtClean="0"/>
              <a:t>Tilskudsfedt øger generelt andelen af C18-fedtsyrer i mælken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470949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3498"/>
            <a:ext cx="8291264" cy="857250"/>
          </a:xfrm>
        </p:spPr>
        <p:txBody>
          <a:bodyPr>
            <a:noAutofit/>
          </a:bodyPr>
          <a:lstStyle/>
          <a:p>
            <a:r>
              <a:rPr lang="da-DK" dirty="0"/>
              <a:t>Flere fedtsyrer </a:t>
            </a:r>
            <a:r>
              <a:rPr lang="da-DK" dirty="0" smtClean="0"/>
              <a:t>kan </a:t>
            </a:r>
            <a:r>
              <a:rPr lang="da-DK" dirty="0"/>
              <a:t>afsløre vægttab eller dårligt vommiljø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347440"/>
            <a:ext cx="8077200" cy="338455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a-DK" sz="2600" dirty="0" smtClean="0"/>
              <a:t>Litteraturgennemgang</a:t>
            </a:r>
            <a:endParaRPr lang="da-DK" sz="260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dirty="0" smtClean="0"/>
              <a:t>Stærkt </a:t>
            </a:r>
            <a:r>
              <a:rPr lang="da-DK" dirty="0"/>
              <a:t>vægttab giver højere andel oliesyre (C18:1) og i </a:t>
            </a:r>
            <a:r>
              <a:rPr lang="da-DK" dirty="0" smtClean="0"/>
              <a:t> nogle </a:t>
            </a:r>
            <a:r>
              <a:rPr lang="da-DK" dirty="0"/>
              <a:t>forsøg også mere </a:t>
            </a:r>
            <a:r>
              <a:rPr lang="da-DK" dirty="0" err="1"/>
              <a:t>palmitolsyre</a:t>
            </a:r>
            <a:r>
              <a:rPr lang="da-DK" dirty="0"/>
              <a:t> (C16:1) 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dirty="0" smtClean="0"/>
              <a:t>Sur </a:t>
            </a:r>
            <a:r>
              <a:rPr lang="da-DK" dirty="0"/>
              <a:t>vom (SARA) giver flere fedtsyrer med ulige antal C-atomer (C11, C13, C15 og C17)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dirty="0" smtClean="0"/>
              <a:t>Transfedtsyrer </a:t>
            </a:r>
            <a:r>
              <a:rPr lang="da-DK" dirty="0"/>
              <a:t>kan afspejle dårligt vommiljø</a:t>
            </a:r>
          </a:p>
          <a:p>
            <a:pPr>
              <a:spcBef>
                <a:spcPts val="1200"/>
              </a:spcBef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4732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måler vi?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267327"/>
              </p:ext>
            </p:extLst>
          </p:nvPr>
        </p:nvGraphicFramePr>
        <p:xfrm>
          <a:off x="395536" y="1131590"/>
          <a:ext cx="6264696" cy="3607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3578"/>
                <a:gridCol w="2138551"/>
                <a:gridCol w="2282567"/>
              </a:tblGrid>
              <a:tr h="50139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Fedtsyregruppe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Dansk navn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De vigtigste fedtsyrer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41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SFA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Mættede fedtsyrer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C4 – C20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41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MUFA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Monoumættede fedtsyrer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C18:1 (C16:1, C14:1)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41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PUFA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Polyumættede fedtsyrer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LA, ALA, CLA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41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SCFA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Kortkædede fedtsyrer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C4 – C10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5921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MCFA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Mellemkædede fedtsyrer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C12 – C16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41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LCFA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Langkædede fedtsyrer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C18 -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41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err="1">
                          <a:effectLst/>
                        </a:rPr>
                        <a:t>TransFA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smtClean="0">
                          <a:effectLst/>
                        </a:rPr>
                        <a:t>Transfedtsyrer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C18:1tr, CLA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41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Enkeltfedtsyrer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41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C14:0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err="1">
                          <a:effectLst/>
                        </a:rPr>
                        <a:t>Myristinsyre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41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C16:0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 err="1">
                          <a:effectLst/>
                        </a:rPr>
                        <a:t>Palmitinsyre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41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C18:0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Stearinsyre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41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C18:1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Oliesyre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9600" y="189852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lede 2" descr="C:\Users\arm\Desktop\IMG_6502 2016  Carl Aage Sørensen  (50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5486"/>
            <a:ext cx="2189320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94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dirty="0" smtClean="0"/>
              <a:t>Definition af en sundhedsfremmende fedtsyreprofil</a:t>
            </a:r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3725" r="2209" b="6407"/>
          <a:stretch/>
        </p:blipFill>
        <p:spPr bwMode="auto">
          <a:xfrm>
            <a:off x="756854" y="1131590"/>
            <a:ext cx="8196646" cy="370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5"/>
          <p:cNvSpPr txBox="1"/>
          <p:nvPr/>
        </p:nvSpPr>
        <p:spPr>
          <a:xfrm>
            <a:off x="0" y="4804946"/>
            <a:ext cx="2863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 smtClean="0"/>
              <a:t>Poulsen &amp; Larsen, 2016</a:t>
            </a:r>
            <a:endParaRPr lang="da-DK" sz="1400" i="1" dirty="0"/>
          </a:p>
        </p:txBody>
      </p:sp>
    </p:spTree>
    <p:extLst>
      <p:ext uri="{BB962C8B-B14F-4D97-AF65-F5344CB8AC3E}">
        <p14:creationId xmlns:p14="http://schemas.microsoft.com/office/powerpoint/2010/main" val="1632133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dirty="0" smtClean="0"/>
              <a:t>fedtsyrer farvelagt i forhold til </a:t>
            </a:r>
            <a:r>
              <a:rPr lang="da-DK" dirty="0"/>
              <a:t>deres sundhedsfremmende </a:t>
            </a:r>
            <a:r>
              <a:rPr lang="da-DK" dirty="0" smtClean="0"/>
              <a:t>effekt </a:t>
            </a:r>
            <a:endParaRPr lang="da-DK" dirty="0"/>
          </a:p>
        </p:txBody>
      </p:sp>
      <p:pic>
        <p:nvPicPr>
          <p:cNvPr id="7" name="Pladsholder til indhold 5"/>
          <p:cNvPicPr>
            <a:picLocks noGrp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203598"/>
            <a:ext cx="7715250" cy="3497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kstboks 6"/>
          <p:cNvSpPr txBox="1"/>
          <p:nvPr/>
        </p:nvSpPr>
        <p:spPr>
          <a:xfrm>
            <a:off x="35496" y="4774168"/>
            <a:ext cx="1963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i="1" dirty="0" smtClean="0"/>
              <a:t>Gregersen et al., 2016</a:t>
            </a:r>
            <a:endParaRPr lang="da-DK" sz="1400" i="1" dirty="0"/>
          </a:p>
        </p:txBody>
      </p:sp>
    </p:spTree>
    <p:extLst>
      <p:ext uri="{BB962C8B-B14F-4D97-AF65-F5344CB8AC3E}">
        <p14:creationId xmlns:p14="http://schemas.microsoft.com/office/powerpoint/2010/main" val="2669163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EGES 1 - AKM">
      <a:dk1>
        <a:srgbClr val="000000"/>
      </a:dk1>
      <a:lt1>
        <a:sysClr val="window" lastClr="FFFFFF"/>
      </a:lt1>
      <a:dk2>
        <a:srgbClr val="09562C"/>
      </a:dk2>
      <a:lt2>
        <a:srgbClr val="E7E5DB"/>
      </a:lt2>
      <a:accent1>
        <a:srgbClr val="076471"/>
      </a:accent1>
      <a:accent2>
        <a:srgbClr val="C8C7B2"/>
      </a:accent2>
      <a:accent3>
        <a:srgbClr val="9DDCF9"/>
      </a:accent3>
      <a:accent4>
        <a:srgbClr val="7C9877"/>
      </a:accent4>
      <a:accent5>
        <a:srgbClr val="338291"/>
      </a:accent5>
      <a:accent6>
        <a:srgbClr val="E95D0F"/>
      </a:accent6>
      <a:hlink>
        <a:srgbClr val="7DA3AD"/>
      </a:hlink>
      <a:folHlink>
        <a:srgbClr val="E95D0F"/>
      </a:folHlink>
    </a:clrScheme>
    <a:fontScheme name="SE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EGES.potx" id="{A1D754C6-402D-413A-B882-45D1C0F8DB71}" vid="{754D3CC7-479D-4DD6-BE6C-4D8BBBD5E07F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VFL 1">
      <a:dk1>
        <a:srgbClr val="3F3F3F"/>
      </a:dk1>
      <a:lt1>
        <a:sysClr val="window" lastClr="FFFFFF"/>
      </a:lt1>
      <a:dk2>
        <a:srgbClr val="09562C"/>
      </a:dk2>
      <a:lt2>
        <a:srgbClr val="C8C7B2"/>
      </a:lt2>
      <a:accent1>
        <a:srgbClr val="09562C"/>
      </a:accent1>
      <a:accent2>
        <a:srgbClr val="D0C22B"/>
      </a:accent2>
      <a:accent3>
        <a:srgbClr val="C8C7B2"/>
      </a:accent3>
      <a:accent4>
        <a:srgbClr val="000000"/>
      </a:accent4>
      <a:accent5>
        <a:srgbClr val="9DDCF9"/>
      </a:accent5>
      <a:accent6>
        <a:srgbClr val="E95D0F"/>
      </a:accent6>
      <a:hlink>
        <a:srgbClr val="09562C"/>
      </a:hlink>
      <a:folHlink>
        <a:srgbClr val="09562C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4642</TotalTime>
  <Words>619</Words>
  <Application>Microsoft Office PowerPoint</Application>
  <PresentationFormat>On-screen Show (16:9)</PresentationFormat>
  <Paragraphs>139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Helvetica</vt:lpstr>
      <vt:lpstr>Times New Roman</vt:lpstr>
      <vt:lpstr>Blank</vt:lpstr>
      <vt:lpstr>Fedtsyremålinger på enkeltkøer  – potentiale og perspektiver</vt:lpstr>
      <vt:lpstr>Arbejdet er udført i SOBcows  – Specialiserede økologiske avlsmål og avlsplaner  indenfor malkekvæg</vt:lpstr>
      <vt:lpstr>DCA rapport nr. 88 – december 2016</vt:lpstr>
      <vt:lpstr>Fedtsyrer i mælken har fem forskellige oprindelser</vt:lpstr>
      <vt:lpstr>Fodring påvirker fedtsyrerne i mælk</vt:lpstr>
      <vt:lpstr>Flere fedtsyrer kan afsløre vægttab eller dårligt vommiljø</vt:lpstr>
      <vt:lpstr>Hvad måler vi?</vt:lpstr>
      <vt:lpstr>Definition af en sundhedsfremmende fedtsyreprofil</vt:lpstr>
      <vt:lpstr>fedtsyrer farvelagt i forhold til deres sundhedsfremmende effekt </vt:lpstr>
      <vt:lpstr>Hvor mange data har vi?</vt:lpstr>
      <vt:lpstr>Resultaterne viser  – Store raceforskelle i fedtsyresammensætning</vt:lpstr>
      <vt:lpstr>Produktionssystem  </vt:lpstr>
      <vt:lpstr>PowerPoint Presentation</vt:lpstr>
      <vt:lpstr>Genetisk variation for fedtsyresammensætning</vt:lpstr>
      <vt:lpstr>Arvbarhed  </vt:lpstr>
      <vt:lpstr>Perspektiver  Marks &amp; Spencers særlige mælk  – kontrakt med 40-50 landmænd </vt:lpstr>
      <vt:lpstr>PowerPoint Presentation</vt:lpstr>
      <vt:lpstr>Tak til Projektdeltagere i arbejdet omkring fedtsyrer</vt:lpstr>
    </vt:vector>
  </TitlesOfParts>
  <Company>LF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Else-Marie Pedersen</dc:creator>
  <cp:keywords>SEGES</cp:keywords>
  <cp:lastModifiedBy>Johanna Höglund</cp:lastModifiedBy>
  <cp:revision>40</cp:revision>
  <cp:lastPrinted>2016-12-21T10:26:18Z</cp:lastPrinted>
  <dcterms:created xsi:type="dcterms:W3CDTF">2017-02-23T11:27:45Z</dcterms:created>
  <dcterms:modified xsi:type="dcterms:W3CDTF">2017-03-02T10:10:39Z</dcterms:modified>
</cp:coreProperties>
</file>