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70" r:id="rId3"/>
    <p:sldId id="271" r:id="rId4"/>
    <p:sldId id="260" r:id="rId5"/>
    <p:sldId id="269" r:id="rId6"/>
    <p:sldId id="259" r:id="rId7"/>
    <p:sldId id="262" r:id="rId8"/>
    <p:sldId id="261" r:id="rId9"/>
    <p:sldId id="264" r:id="rId10"/>
    <p:sldId id="265" r:id="rId11"/>
    <p:sldId id="266" r:id="rId12"/>
    <p:sldId id="272" r:id="rId13"/>
    <p:sldId id="281" r:id="rId14"/>
    <p:sldId id="267" r:id="rId15"/>
    <p:sldId id="268" r:id="rId16"/>
    <p:sldId id="276" r:id="rId17"/>
    <p:sldId id="273" r:id="rId18"/>
    <p:sldId id="274" r:id="rId19"/>
    <p:sldId id="275" r:id="rId20"/>
    <p:sldId id="277" r:id="rId21"/>
    <p:sldId id="278" r:id="rId22"/>
    <p:sldId id="279" r:id="rId23"/>
    <p:sldId id="280" r:id="rId2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Designformatvorlage 1 - Akz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ittlere Formatvorlage 3 - Akz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E171933-4619-4E11-9A3F-F7608DF75F80}" styleName="Mittlere Formatvorlage 1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D083AE6-46FA-4A59-8FB0-9F97EB10719F}" styleName="Helle Formatvorlage 3 - Akz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Helle Formatvorlage 2 - Akz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756C72-17DD-4EDB-AF50-CFAE636AC7CC}" type="datetimeFigureOut">
              <a:rPr lang="de-DE" smtClean="0"/>
              <a:t>18.06.2014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5AC3FB-CE5D-4A1F-A83B-5DA585E112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341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686CD2C-DAFD-44D3-B123-75391574F009}" type="slidenum">
              <a:rPr lang="de-DE" smtClean="0"/>
              <a:t>‹Nr.›</a:t>
            </a:fld>
            <a:endParaRPr lang="de-DE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114" y="6009390"/>
            <a:ext cx="13652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686CD2C-DAFD-44D3-B123-75391574F00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686CD2C-DAFD-44D3-B123-75391574F00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686CD2C-DAFD-44D3-B123-75391574F00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686CD2C-DAFD-44D3-B123-75391574F00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686CD2C-DAFD-44D3-B123-75391574F00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686CD2C-DAFD-44D3-B123-75391574F00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1</a:t>
            </a:r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686CD2C-DAFD-44D3-B123-75391574F00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686CD2C-DAFD-44D3-B123-75391574F00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686CD2C-DAFD-44D3-B123-75391574F00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859338" y="4652963"/>
            <a:ext cx="2808287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1116013" y="4508500"/>
            <a:ext cx="6840537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pic>
        <p:nvPicPr>
          <p:cNvPr id="1036" name="Picture 12" descr="netzC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27988" y="5948363"/>
            <a:ext cx="7207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7" name="Text Box 13"/>
          <p:cNvSpPr txBox="1">
            <a:spLocks noChangeArrowheads="1"/>
          </p:cNvSpPr>
          <p:nvPr/>
        </p:nvSpPr>
        <p:spPr bwMode="auto">
          <a:xfrm>
            <a:off x="4140200" y="5949950"/>
            <a:ext cx="3816350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20000"/>
              </a:spcBef>
            </a:pPr>
            <a:r>
              <a:rPr lang="de-DE" sz="1300" dirty="0" smtClean="0">
                <a:latin typeface="Arial" charset="0"/>
              </a:rPr>
              <a:t>Corinna Feldmann</a:t>
            </a:r>
            <a:endParaRPr lang="de-DE" sz="1300" dirty="0">
              <a:latin typeface="Arial" charset="0"/>
            </a:endParaRPr>
          </a:p>
          <a:p>
            <a:pPr algn="r">
              <a:spcBef>
                <a:spcPct val="20000"/>
              </a:spcBef>
            </a:pPr>
            <a:r>
              <a:rPr lang="de-DE" sz="1300" baseline="0" dirty="0" err="1" smtClean="0">
                <a:latin typeface="Arial" charset="0"/>
              </a:rPr>
              <a:t>Agricultural</a:t>
            </a:r>
            <a:r>
              <a:rPr lang="de-DE" sz="1300" baseline="0" dirty="0" smtClean="0">
                <a:latin typeface="Arial" charset="0"/>
              </a:rPr>
              <a:t> </a:t>
            </a:r>
            <a:r>
              <a:rPr lang="de-DE" sz="1300" baseline="0" dirty="0" err="1" smtClean="0">
                <a:latin typeface="Arial" charset="0"/>
              </a:rPr>
              <a:t>and</a:t>
            </a:r>
            <a:r>
              <a:rPr lang="de-DE" sz="1300" baseline="0" dirty="0" smtClean="0">
                <a:latin typeface="Arial" charset="0"/>
              </a:rPr>
              <a:t> </a:t>
            </a:r>
            <a:r>
              <a:rPr lang="de-DE" sz="1300" dirty="0" smtClean="0">
                <a:latin typeface="Arial" charset="0"/>
              </a:rPr>
              <a:t>Food</a:t>
            </a:r>
            <a:r>
              <a:rPr lang="de-DE" sz="1300" baseline="0" dirty="0" smtClean="0">
                <a:latin typeface="Arial" charset="0"/>
              </a:rPr>
              <a:t> Marketing</a:t>
            </a:r>
            <a:endParaRPr lang="de-DE" sz="1300" dirty="0">
              <a:latin typeface="Arial" charset="0"/>
            </a:endParaRPr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auto">
          <a:xfrm flipH="1">
            <a:off x="554038" y="5949950"/>
            <a:ext cx="7288212" cy="0"/>
          </a:xfrm>
          <a:prstGeom prst="line">
            <a:avLst/>
          </a:prstGeom>
          <a:noFill/>
          <a:ln w="9525">
            <a:solidFill>
              <a:srgbClr val="A4427A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039" name="Text Box 15"/>
          <p:cNvSpPr txBox="1">
            <a:spLocks noChangeArrowheads="1"/>
          </p:cNvSpPr>
          <p:nvPr/>
        </p:nvSpPr>
        <p:spPr bwMode="auto">
          <a:xfrm>
            <a:off x="1116013" y="549275"/>
            <a:ext cx="6911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>
              <a:latin typeface="Arial" charset="0"/>
            </a:endParaRPr>
          </a:p>
        </p:txBody>
      </p:sp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5876925"/>
          </a:xfrm>
          <a:prstGeom prst="rect">
            <a:avLst/>
          </a:prstGeom>
          <a:noFill/>
        </p:spPr>
      </p:pic>
      <p:sp>
        <p:nvSpPr>
          <p:cNvPr id="1050" name="Rectangle 2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51" name="Rectangle 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1052" name="Rectangle 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75688" y="0"/>
            <a:ext cx="4683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6686CD2C-DAFD-44D3-B123-75391574F009}" type="slidenum">
              <a:rPr lang="de-DE" smtClean="0"/>
              <a:t>‹Nr.›</a:t>
            </a:fld>
            <a:endParaRPr lang="de-DE"/>
          </a:p>
        </p:txBody>
      </p:sp>
      <p:pic>
        <p:nvPicPr>
          <p:cNvPr id="1026" name="Picture 2" descr="C:\Users\aheid\Documents\Ziegenprojekt\Tagungen\IFOAM Animal Husbandry\LogoA4_eng.jp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578330" y="6453336"/>
            <a:ext cx="4359072" cy="216024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Local and/or organic: A study on consumer preferences for organic food and food from different origins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22920"/>
          </a:xfrm>
        </p:spPr>
        <p:txBody>
          <a:bodyPr/>
          <a:lstStyle/>
          <a:p>
            <a:r>
              <a:rPr lang="de-DE" dirty="0" smtClean="0"/>
              <a:t>C. Feldmann &amp; U. Hamm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6CD2C-DAFD-44D3-B123-75391574F009}" type="slidenum">
              <a:rPr lang="de-DE" smtClean="0"/>
              <a:t>1</a:t>
            </a:fld>
            <a:endParaRPr lang="de-DE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32656"/>
            <a:ext cx="2409056" cy="1806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32656"/>
            <a:ext cx="2740954" cy="1806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328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de-DE" dirty="0" smtClean="0"/>
              <a:t>RPL </a:t>
            </a:r>
            <a:r>
              <a:rPr lang="de-DE" dirty="0" err="1" smtClean="0"/>
              <a:t>models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6CD2C-DAFD-44D3-B123-75391574F009}" type="slidenum">
              <a:rPr lang="de-DE" smtClean="0"/>
              <a:t>10</a:t>
            </a:fld>
            <a:endParaRPr lang="de-DE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0595076"/>
              </p:ext>
            </p:extLst>
          </p:nvPr>
        </p:nvGraphicFramePr>
        <p:xfrm>
          <a:off x="179512" y="980728"/>
          <a:ext cx="8856981" cy="4918944"/>
        </p:xfrm>
        <a:graphic>
          <a:graphicData uri="http://schemas.openxmlformats.org/drawingml/2006/table">
            <a:tbl>
              <a:tblPr firstRow="1" firstCol="1" bandRow="1"/>
              <a:tblGrid>
                <a:gridCol w="1080120"/>
                <a:gridCol w="1008112"/>
                <a:gridCol w="864095"/>
                <a:gridCol w="1008113"/>
                <a:gridCol w="960105"/>
                <a:gridCol w="984109"/>
                <a:gridCol w="984109"/>
                <a:gridCol w="984109"/>
                <a:gridCol w="984109"/>
              </a:tblGrid>
              <a:tr h="259208">
                <a:tc rowSpan="2">
                  <a:txBody>
                    <a:bodyPr/>
                    <a:lstStyle/>
                    <a:p>
                      <a:endParaRPr lang="de-D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Apples</a:t>
                      </a:r>
                      <a:endParaRPr lang="de-D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Butter</a:t>
                      </a:r>
                      <a:endParaRPr lang="de-D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Flour</a:t>
                      </a:r>
                      <a:endParaRPr lang="de-D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Steaks</a:t>
                      </a:r>
                      <a:endParaRPr lang="de-D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76942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Coefficient</a:t>
                      </a:r>
                      <a:endParaRPr lang="de-D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Standard error</a:t>
                      </a:r>
                      <a:endParaRPr lang="de-D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Coefficient</a:t>
                      </a:r>
                      <a:endParaRPr lang="de-D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Standard error</a:t>
                      </a:r>
                      <a:endParaRPr lang="de-D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Coefficient</a:t>
                      </a:r>
                      <a:endParaRPr lang="de-D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Standard error</a:t>
                      </a:r>
                      <a:endParaRPr lang="de-D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Coefficient</a:t>
                      </a:r>
                      <a:endParaRPr lang="de-D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Standard error</a:t>
                      </a:r>
                      <a:endParaRPr lang="de-D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2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Price</a:t>
                      </a:r>
                      <a:endParaRPr lang="de-D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highlight>
                            <a:srgbClr val="D3D3D3"/>
                          </a:highlight>
                          <a:latin typeface="+mn-lt"/>
                          <a:ea typeface="Times New Roman"/>
                          <a:cs typeface="Times New Roman"/>
                        </a:rPr>
                        <a:t>-1,4609</a:t>
                      </a:r>
                      <a:endParaRPr lang="de-D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0,0958**</a:t>
                      </a:r>
                      <a:endParaRPr lang="de-D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highlight>
                            <a:srgbClr val="D3D3D3"/>
                          </a:highlight>
                          <a:latin typeface="+mn-lt"/>
                          <a:ea typeface="Times New Roman"/>
                          <a:cs typeface="Times New Roman"/>
                        </a:rPr>
                        <a:t>-4,6950</a:t>
                      </a:r>
                      <a:endParaRPr lang="de-D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0,2725**</a:t>
                      </a:r>
                      <a:endParaRPr lang="de-D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highlight>
                            <a:srgbClr val="D3D3D3"/>
                          </a:highlight>
                          <a:latin typeface="+mn-lt"/>
                          <a:ea typeface="Times New Roman"/>
                          <a:cs typeface="Times New Roman"/>
                        </a:rPr>
                        <a:t>-3,3135</a:t>
                      </a:r>
                      <a:endParaRPr lang="de-D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0,2924**</a:t>
                      </a:r>
                      <a:endParaRPr lang="de-D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highlight>
                            <a:srgbClr val="D3D3D3"/>
                          </a:highlight>
                          <a:latin typeface="+mn-lt"/>
                          <a:ea typeface="Times New Roman"/>
                          <a:cs typeface="Times New Roman"/>
                        </a:rPr>
                        <a:t>-0,7601</a:t>
                      </a:r>
                      <a:endParaRPr lang="de-D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0,0567**</a:t>
                      </a:r>
                      <a:endParaRPr lang="de-D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2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Local</a:t>
                      </a:r>
                      <a:endParaRPr lang="de-D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4,7228</a:t>
                      </a:r>
                      <a:endParaRPr lang="de-D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0,2349**</a:t>
                      </a:r>
                      <a:endParaRPr lang="de-D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4,5067</a:t>
                      </a:r>
                      <a:endParaRPr lang="de-D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0,2190**</a:t>
                      </a:r>
                      <a:endParaRPr lang="de-D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6,4853</a:t>
                      </a:r>
                      <a:endParaRPr lang="de-D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0,3505**</a:t>
                      </a:r>
                      <a:endParaRPr lang="de-D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4,3746</a:t>
                      </a:r>
                      <a:endParaRPr lang="de-D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0,2402**</a:t>
                      </a:r>
                      <a:endParaRPr lang="de-D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8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Germany</a:t>
                      </a:r>
                      <a:endParaRPr lang="de-D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4,4463</a:t>
                      </a:r>
                      <a:endParaRPr lang="de-D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0,2199**</a:t>
                      </a:r>
                      <a:endParaRPr lang="de-D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3,6945</a:t>
                      </a:r>
                      <a:endParaRPr lang="de-D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0,1881**</a:t>
                      </a:r>
                      <a:endParaRPr lang="de-D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5,6878</a:t>
                      </a:r>
                      <a:endParaRPr lang="de-D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0,3175**</a:t>
                      </a:r>
                      <a:endParaRPr lang="de-D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3,0182</a:t>
                      </a:r>
                      <a:endParaRPr lang="de-D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0,1847**</a:t>
                      </a:r>
                      <a:endParaRPr lang="de-D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Neighb. country</a:t>
                      </a:r>
                      <a:endParaRPr lang="de-D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highlight>
                            <a:srgbClr val="D3D3D3"/>
                          </a:highlight>
                          <a:latin typeface="+mn-lt"/>
                          <a:ea typeface="Times New Roman"/>
                          <a:cs typeface="Times New Roman"/>
                        </a:rPr>
                        <a:t>1,2556</a:t>
                      </a:r>
                      <a:endParaRPr lang="de-D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0,2022**</a:t>
                      </a:r>
                      <a:endParaRPr lang="de-D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1,2632</a:t>
                      </a:r>
                      <a:endParaRPr lang="de-D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0,1759**</a:t>
                      </a:r>
                      <a:endParaRPr lang="de-D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highlight>
                            <a:srgbClr val="D3D3D3"/>
                          </a:highlight>
                          <a:latin typeface="+mn-lt"/>
                          <a:ea typeface="Times New Roman"/>
                          <a:cs typeface="Times New Roman"/>
                        </a:rPr>
                        <a:t>1,7050</a:t>
                      </a:r>
                      <a:endParaRPr lang="de-D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0,2481**</a:t>
                      </a:r>
                      <a:endParaRPr lang="de-D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highlight>
                            <a:srgbClr val="D3D3D3"/>
                          </a:highlight>
                          <a:latin typeface="+mn-lt"/>
                          <a:ea typeface="Times New Roman"/>
                          <a:cs typeface="Times New Roman"/>
                        </a:rPr>
                        <a:t>0,3774</a:t>
                      </a:r>
                      <a:endParaRPr lang="de-D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0,1617*</a:t>
                      </a:r>
                      <a:endParaRPr lang="de-D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2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Organic</a:t>
                      </a:r>
                      <a:endParaRPr lang="de-D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2,6810</a:t>
                      </a:r>
                      <a:endParaRPr lang="de-D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0,3748**</a:t>
                      </a:r>
                      <a:endParaRPr lang="de-D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5,7365</a:t>
                      </a:r>
                      <a:endParaRPr lang="de-D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0,4280**</a:t>
                      </a:r>
                      <a:endParaRPr lang="de-D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0,7771</a:t>
                      </a:r>
                      <a:endParaRPr lang="de-D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0,3440*</a:t>
                      </a:r>
                      <a:endParaRPr lang="de-D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2,4015</a:t>
                      </a:r>
                      <a:endParaRPr lang="de-D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0,2713**</a:t>
                      </a:r>
                      <a:endParaRPr lang="de-D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Non-organic</a:t>
                      </a:r>
                      <a:endParaRPr lang="de-D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2,4467</a:t>
                      </a:r>
                      <a:endParaRPr lang="de-D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0,3434**</a:t>
                      </a:r>
                      <a:endParaRPr lang="de-D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5,5368</a:t>
                      </a:r>
                      <a:endParaRPr lang="de-D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0,4234**</a:t>
                      </a:r>
                      <a:endParaRPr lang="de-D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0,4633</a:t>
                      </a:r>
                      <a:endParaRPr lang="de-D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0,3449</a:t>
                      </a:r>
                      <a:endParaRPr lang="de-D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1,6207</a:t>
                      </a:r>
                      <a:endParaRPr lang="de-D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0,2510**</a:t>
                      </a:r>
                      <a:endParaRPr lang="de-D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9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No. of </a:t>
                      </a:r>
                      <a:r>
                        <a:rPr lang="en-GB" sz="1400" b="1" dirty="0" err="1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ob-servations</a:t>
                      </a:r>
                      <a:endParaRPr lang="de-D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2524</a:t>
                      </a:r>
                      <a:endParaRPr lang="de-D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2524</a:t>
                      </a:r>
                      <a:endParaRPr lang="de-D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2524</a:t>
                      </a:r>
                      <a:endParaRPr lang="de-D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2524</a:t>
                      </a:r>
                      <a:endParaRPr lang="de-D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LL function</a:t>
                      </a:r>
                      <a:endParaRPr lang="de-D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-2.183,06</a:t>
                      </a:r>
                      <a:endParaRPr lang="de-D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-2.191,96</a:t>
                      </a:r>
                      <a:endParaRPr lang="de-D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-1.773,86</a:t>
                      </a:r>
                      <a:endParaRPr lang="de-D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-2.381,18</a:t>
                      </a:r>
                      <a:endParaRPr lang="de-D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Pseudo R²</a:t>
                      </a:r>
                      <a:endParaRPr lang="de-D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0,376</a:t>
                      </a:r>
                      <a:endParaRPr lang="de-D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0,374</a:t>
                      </a:r>
                      <a:endParaRPr lang="de-D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0,493</a:t>
                      </a:r>
                      <a:endParaRPr lang="de-D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0,319</a:t>
                      </a:r>
                      <a:endParaRPr lang="de-D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2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err="1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Halton</a:t>
                      </a:r>
                      <a:r>
                        <a:rPr lang="en-GB" sz="14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draws, </a:t>
                      </a:r>
                      <a:r>
                        <a:rPr lang="en-GB" sz="1400" b="1" dirty="0" err="1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Pts</a:t>
                      </a:r>
                      <a:endParaRPr lang="de-D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1000</a:t>
                      </a:r>
                      <a:endParaRPr lang="de-D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1000</a:t>
                      </a:r>
                      <a:endParaRPr lang="de-D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1000</a:t>
                      </a:r>
                      <a:endParaRPr lang="de-D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1000</a:t>
                      </a:r>
                      <a:endParaRPr lang="de-D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feld 1"/>
          <p:cNvSpPr txBox="1"/>
          <p:nvPr/>
        </p:nvSpPr>
        <p:spPr>
          <a:xfrm>
            <a:off x="107504" y="6021288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Statistical significance at level **&lt;0.01, *&lt;0.05</a:t>
            </a:r>
            <a:endParaRPr lang="de-DE" sz="1200" dirty="0"/>
          </a:p>
          <a:p>
            <a:r>
              <a:rPr lang="en-GB" sz="1200" dirty="0"/>
              <a:t>Fixed parameters are marked grey, random parameters are not marked</a:t>
            </a:r>
            <a:r>
              <a:rPr lang="en-GB" sz="1200" dirty="0" smtClean="0"/>
              <a:t>.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268253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de-DE" dirty="0" err="1" smtClean="0"/>
              <a:t>Results</a:t>
            </a:r>
            <a:r>
              <a:rPr lang="de-DE" dirty="0" smtClean="0"/>
              <a:t> </a:t>
            </a:r>
            <a:r>
              <a:rPr lang="de-DE" dirty="0" smtClean="0">
                <a:latin typeface="Arial"/>
                <a:cs typeface="Arial"/>
              </a:rPr>
              <a:t>ǀ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467544" y="1124745"/>
            <a:ext cx="8363272" cy="4536504"/>
          </a:xfrm>
        </p:spPr>
        <p:txBody>
          <a:bodyPr/>
          <a:lstStyle/>
          <a:p>
            <a:r>
              <a:rPr lang="de-DE" dirty="0" smtClean="0"/>
              <a:t>Negative </a:t>
            </a:r>
            <a:r>
              <a:rPr lang="de-DE" dirty="0" err="1" smtClean="0"/>
              <a:t>sign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price</a:t>
            </a:r>
            <a:r>
              <a:rPr lang="de-DE" dirty="0" smtClean="0"/>
              <a:t> </a:t>
            </a:r>
            <a:r>
              <a:rPr lang="de-DE" dirty="0" err="1" smtClean="0"/>
              <a:t>coefficients</a:t>
            </a:r>
            <a:r>
              <a:rPr lang="de-DE" dirty="0" smtClean="0"/>
              <a:t>, relative </a:t>
            </a:r>
            <a:r>
              <a:rPr lang="de-DE" dirty="0" err="1" smtClean="0"/>
              <a:t>importance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price</a:t>
            </a:r>
            <a:r>
              <a:rPr lang="de-DE" dirty="0" smtClean="0"/>
              <a:t> </a:t>
            </a:r>
            <a:r>
              <a:rPr lang="de-DE" dirty="0" err="1" smtClean="0"/>
              <a:t>varies</a:t>
            </a:r>
            <a:r>
              <a:rPr lang="de-DE" dirty="0" smtClean="0"/>
              <a:t> </a:t>
            </a:r>
            <a:r>
              <a:rPr lang="de-DE" dirty="0" err="1" smtClean="0"/>
              <a:t>between</a:t>
            </a:r>
            <a:r>
              <a:rPr lang="de-DE" dirty="0" smtClean="0"/>
              <a:t> </a:t>
            </a:r>
            <a:r>
              <a:rPr lang="de-DE" dirty="0" err="1" smtClean="0"/>
              <a:t>models</a:t>
            </a:r>
            <a:endParaRPr lang="de-DE" dirty="0" smtClean="0"/>
          </a:p>
          <a:p>
            <a:r>
              <a:rPr lang="de-DE" dirty="0" smtClean="0"/>
              <a:t>Small </a:t>
            </a:r>
            <a:r>
              <a:rPr lang="de-DE" dirty="0" err="1" smtClean="0"/>
              <a:t>impact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parameter</a:t>
            </a:r>
            <a:r>
              <a:rPr lang="de-DE" dirty="0" smtClean="0"/>
              <a:t> ‚</a:t>
            </a:r>
            <a:r>
              <a:rPr lang="de-DE" dirty="0" err="1" smtClean="0"/>
              <a:t>organic</a:t>
            </a:r>
            <a:r>
              <a:rPr lang="de-DE" dirty="0" smtClean="0"/>
              <a:t>‘, </a:t>
            </a:r>
            <a:r>
              <a:rPr lang="de-DE" dirty="0" err="1" smtClean="0"/>
              <a:t>exception</a:t>
            </a:r>
            <a:r>
              <a:rPr lang="de-DE" dirty="0" smtClean="0"/>
              <a:t>: </a:t>
            </a:r>
            <a:r>
              <a:rPr lang="de-DE" dirty="0" err="1" smtClean="0"/>
              <a:t>steaks</a:t>
            </a:r>
            <a:endParaRPr lang="de-DE" dirty="0" smtClean="0"/>
          </a:p>
          <a:p>
            <a:r>
              <a:rPr lang="de-DE" dirty="0" smtClean="0"/>
              <a:t>Order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origin</a:t>
            </a:r>
            <a:r>
              <a:rPr lang="de-DE" dirty="0" smtClean="0"/>
              <a:t> </a:t>
            </a:r>
            <a:r>
              <a:rPr lang="de-DE" dirty="0" err="1" smtClean="0"/>
              <a:t>parameters</a:t>
            </a:r>
            <a:r>
              <a:rPr lang="de-DE" dirty="0" smtClean="0"/>
              <a:t> in all </a:t>
            </a:r>
            <a:r>
              <a:rPr lang="de-DE" dirty="0" err="1" smtClean="0"/>
              <a:t>models</a:t>
            </a:r>
            <a:r>
              <a:rPr lang="de-DE" dirty="0" smtClean="0"/>
              <a:t>: </a:t>
            </a:r>
            <a:r>
              <a:rPr lang="de-DE" dirty="0" err="1" smtClean="0"/>
              <a:t>local</a:t>
            </a:r>
            <a:r>
              <a:rPr lang="de-DE" dirty="0" smtClean="0"/>
              <a:t> &gt; </a:t>
            </a:r>
            <a:r>
              <a:rPr lang="de-DE" dirty="0" err="1" smtClean="0"/>
              <a:t>from</a:t>
            </a:r>
            <a:r>
              <a:rPr lang="de-DE" dirty="0" smtClean="0"/>
              <a:t> Germany &gt; </a:t>
            </a:r>
            <a:r>
              <a:rPr lang="de-DE" dirty="0" err="1" smtClean="0"/>
              <a:t>from</a:t>
            </a:r>
            <a:r>
              <a:rPr lang="de-DE" dirty="0" smtClean="0"/>
              <a:t> a </a:t>
            </a:r>
            <a:r>
              <a:rPr lang="de-DE" dirty="0" err="1" smtClean="0"/>
              <a:t>neighbouring</a:t>
            </a:r>
            <a:r>
              <a:rPr lang="de-DE" dirty="0" smtClean="0"/>
              <a:t> </a:t>
            </a:r>
            <a:r>
              <a:rPr lang="de-DE" dirty="0" err="1" smtClean="0"/>
              <a:t>country</a:t>
            </a:r>
            <a:r>
              <a:rPr lang="de-DE" dirty="0" smtClean="0"/>
              <a:t> &gt; </a:t>
            </a:r>
            <a:r>
              <a:rPr lang="de-DE" dirty="0" err="1" smtClean="0"/>
              <a:t>from</a:t>
            </a:r>
            <a:r>
              <a:rPr lang="de-DE" dirty="0" smtClean="0"/>
              <a:t> a non-EU </a:t>
            </a:r>
            <a:r>
              <a:rPr lang="de-DE" dirty="0" err="1" smtClean="0"/>
              <a:t>country</a:t>
            </a:r>
            <a:endParaRPr lang="de-DE" dirty="0" smtClean="0"/>
          </a:p>
          <a:p>
            <a:r>
              <a:rPr lang="de-DE" dirty="0" err="1" smtClean="0"/>
              <a:t>Differences</a:t>
            </a:r>
            <a:r>
              <a:rPr lang="de-DE" dirty="0" smtClean="0"/>
              <a:t> </a:t>
            </a:r>
            <a:r>
              <a:rPr lang="de-DE" dirty="0" err="1" smtClean="0"/>
              <a:t>between</a:t>
            </a:r>
            <a:r>
              <a:rPr lang="de-DE" dirty="0" smtClean="0"/>
              <a:t> </a:t>
            </a:r>
            <a:r>
              <a:rPr lang="de-DE" dirty="0" err="1" smtClean="0"/>
              <a:t>coefficients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‚</a:t>
            </a:r>
            <a:r>
              <a:rPr lang="de-DE" dirty="0" err="1" smtClean="0"/>
              <a:t>local</a:t>
            </a:r>
            <a:r>
              <a:rPr lang="de-DE" dirty="0" smtClean="0"/>
              <a:t>‘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other</a:t>
            </a:r>
            <a:r>
              <a:rPr lang="de-DE" dirty="0" smtClean="0"/>
              <a:t> </a:t>
            </a:r>
            <a:r>
              <a:rPr lang="de-DE" dirty="0" err="1" smtClean="0"/>
              <a:t>origin</a:t>
            </a:r>
            <a:r>
              <a:rPr lang="de-DE" dirty="0" smtClean="0"/>
              <a:t> </a:t>
            </a:r>
            <a:r>
              <a:rPr lang="de-DE" dirty="0" err="1" smtClean="0"/>
              <a:t>attributes</a:t>
            </a:r>
            <a:r>
              <a:rPr lang="de-DE" dirty="0" smtClean="0"/>
              <a:t> </a:t>
            </a:r>
            <a:r>
              <a:rPr lang="de-DE" dirty="0" err="1" smtClean="0"/>
              <a:t>vary</a:t>
            </a:r>
            <a:r>
              <a:rPr lang="de-DE" dirty="0" smtClean="0"/>
              <a:t> </a:t>
            </a:r>
            <a:r>
              <a:rPr lang="de-DE" dirty="0" err="1" smtClean="0"/>
              <a:t>between</a:t>
            </a:r>
            <a:r>
              <a:rPr lang="de-DE" dirty="0" smtClean="0"/>
              <a:t> </a:t>
            </a:r>
            <a:r>
              <a:rPr lang="de-DE" dirty="0" err="1" smtClean="0"/>
              <a:t>models</a:t>
            </a:r>
            <a:r>
              <a:rPr lang="de-DE" dirty="0" smtClean="0"/>
              <a:t> (e.g. </a:t>
            </a:r>
            <a:r>
              <a:rPr lang="de-DE" dirty="0" err="1" smtClean="0"/>
              <a:t>local</a:t>
            </a:r>
            <a:r>
              <a:rPr lang="de-DE" dirty="0" smtClean="0"/>
              <a:t> –Germany </a:t>
            </a:r>
            <a:r>
              <a:rPr lang="de-DE" dirty="0" smtClean="0">
                <a:latin typeface="Arial"/>
                <a:cs typeface="Arial"/>
              </a:rPr>
              <a:t>→ </a:t>
            </a:r>
            <a:r>
              <a:rPr lang="de-DE" dirty="0" err="1" smtClean="0"/>
              <a:t>very</a:t>
            </a:r>
            <a:r>
              <a:rPr lang="de-DE" dirty="0" smtClean="0"/>
              <a:t> </a:t>
            </a:r>
            <a:r>
              <a:rPr lang="de-DE" dirty="0" err="1" smtClean="0"/>
              <a:t>small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apples</a:t>
            </a:r>
            <a:r>
              <a:rPr lang="de-DE" dirty="0" smtClean="0"/>
              <a:t>, larger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steaks</a:t>
            </a:r>
            <a:r>
              <a:rPr lang="de-DE" dirty="0" smtClean="0"/>
              <a:t>)</a:t>
            </a:r>
          </a:p>
          <a:p>
            <a:r>
              <a:rPr lang="de-DE" dirty="0" err="1" smtClean="0"/>
              <a:t>Product-specific</a:t>
            </a:r>
            <a:r>
              <a:rPr lang="de-DE" dirty="0" smtClean="0"/>
              <a:t> </a:t>
            </a:r>
            <a:r>
              <a:rPr lang="de-DE" dirty="0" err="1" smtClean="0"/>
              <a:t>differences</a:t>
            </a:r>
            <a:r>
              <a:rPr lang="de-DE" dirty="0" smtClean="0"/>
              <a:t> in </a:t>
            </a:r>
            <a:r>
              <a:rPr lang="de-DE" dirty="0" err="1" smtClean="0"/>
              <a:t>preference</a:t>
            </a:r>
            <a:r>
              <a:rPr lang="de-DE" dirty="0" smtClean="0"/>
              <a:t> </a:t>
            </a:r>
            <a:r>
              <a:rPr lang="de-DE" dirty="0" err="1" smtClean="0"/>
              <a:t>structures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 dirty="0" smtClean="0"/>
              <a:t>11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4371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de-DE" dirty="0" smtClean="0"/>
              <a:t>RPL </a:t>
            </a:r>
            <a:r>
              <a:rPr lang="de-DE" dirty="0" err="1" smtClean="0"/>
              <a:t>models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apples</a:t>
            </a:r>
            <a:r>
              <a:rPr lang="de-DE" dirty="0" smtClean="0"/>
              <a:t> </a:t>
            </a:r>
            <a:r>
              <a:rPr lang="de-DE" dirty="0"/>
              <a:t>(rural </a:t>
            </a:r>
            <a:r>
              <a:rPr lang="de-DE" dirty="0" smtClean="0"/>
              <a:t>versus </a:t>
            </a:r>
            <a:r>
              <a:rPr lang="de-DE" dirty="0"/>
              <a:t>urban)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889248" y="1052736"/>
            <a:ext cx="8075240" cy="720080"/>
          </a:xfrm>
        </p:spPr>
        <p:txBody>
          <a:bodyPr/>
          <a:lstStyle/>
          <a:p>
            <a:r>
              <a:rPr lang="de-DE" sz="1800" b="1" dirty="0"/>
              <a:t>Rural: </a:t>
            </a:r>
            <a:r>
              <a:rPr lang="de-DE" sz="1800" b="1" dirty="0" err="1"/>
              <a:t>less</a:t>
            </a:r>
            <a:r>
              <a:rPr lang="de-DE" sz="1800" b="1" dirty="0"/>
              <a:t> </a:t>
            </a:r>
            <a:r>
              <a:rPr lang="de-DE" sz="1800" b="1" dirty="0" err="1"/>
              <a:t>than</a:t>
            </a:r>
            <a:r>
              <a:rPr lang="de-DE" sz="1800" b="1" dirty="0"/>
              <a:t> 30.000 </a:t>
            </a:r>
            <a:r>
              <a:rPr lang="de-DE" sz="1800" b="1" dirty="0" err="1"/>
              <a:t>inhabitants</a:t>
            </a:r>
            <a:endParaRPr lang="de-DE" sz="1800" b="1" dirty="0"/>
          </a:p>
          <a:p>
            <a:r>
              <a:rPr lang="de-DE" sz="1800" b="1" dirty="0" smtClean="0"/>
              <a:t>Urban: </a:t>
            </a:r>
            <a:r>
              <a:rPr lang="de-DE" sz="1800" b="1" dirty="0" err="1" smtClean="0"/>
              <a:t>more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than</a:t>
            </a:r>
            <a:r>
              <a:rPr lang="de-DE" sz="1800" b="1" dirty="0" smtClean="0"/>
              <a:t> 30.000 </a:t>
            </a:r>
            <a:r>
              <a:rPr lang="de-DE" sz="1800" b="1" dirty="0" err="1" smtClean="0"/>
              <a:t>inhabitants</a:t>
            </a:r>
            <a:endParaRPr lang="de-DE" sz="1800" b="1" dirty="0" smtClean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 dirty="0" smtClean="0"/>
              <a:t>12</a:t>
            </a:r>
            <a:endParaRPr lang="de-DE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3286330"/>
              </p:ext>
            </p:extLst>
          </p:nvPr>
        </p:nvGraphicFramePr>
        <p:xfrm>
          <a:off x="611561" y="1844823"/>
          <a:ext cx="7992887" cy="3944674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2664295"/>
                <a:gridCol w="1332148"/>
                <a:gridCol w="1332148"/>
                <a:gridCol w="1332148"/>
                <a:gridCol w="1332148"/>
              </a:tblGrid>
              <a:tr h="343725">
                <a:tc rowSpan="2">
                  <a:txBody>
                    <a:bodyPr/>
                    <a:lstStyle/>
                    <a:p>
                      <a:pPr algn="l" fontAlgn="b"/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de-DE" sz="1800" u="none" strike="noStrike" dirty="0">
                          <a:effectLst/>
                        </a:rPr>
                        <a:t>Apples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7359">
                <a:tc vMerge="1">
                  <a:txBody>
                    <a:bodyPr/>
                    <a:lstStyle/>
                    <a:p>
                      <a:pPr algn="l" fontAlgn="b"/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de-DE" sz="1800" u="none" strike="noStrike" dirty="0" smtClean="0">
                          <a:effectLst/>
                        </a:rPr>
                        <a:t>Rural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de-DE" sz="1800" u="none" strike="noStrike" dirty="0" smtClean="0">
                          <a:effectLst/>
                        </a:rPr>
                        <a:t>Urban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7359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 dirty="0">
                          <a:effectLst/>
                        </a:rPr>
                        <a:t>Price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 dirty="0">
                          <a:effectLst/>
                        </a:rPr>
                        <a:t>-</a:t>
                      </a:r>
                      <a:r>
                        <a:rPr lang="de-DE" dirty="0"/>
                        <a:t>1,65168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 dirty="0">
                          <a:effectLst/>
                        </a:rPr>
                        <a:t>0,1459**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 dirty="0">
                          <a:effectLst/>
                        </a:rPr>
                        <a:t>-1,37549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 dirty="0">
                          <a:effectLst/>
                        </a:rPr>
                        <a:t>0,1316**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7359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 dirty="0" err="1">
                          <a:effectLst/>
                        </a:rPr>
                        <a:t>Local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>
                          <a:effectLst/>
                        </a:rPr>
                        <a:t>4,90898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 dirty="0">
                          <a:effectLst/>
                        </a:rPr>
                        <a:t>0,3495**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 dirty="0">
                          <a:effectLst/>
                        </a:rPr>
                        <a:t>4,82346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>
                          <a:effectLst/>
                        </a:rPr>
                        <a:t>0,3485**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7359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 dirty="0">
                          <a:effectLst/>
                        </a:rPr>
                        <a:t>German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 dirty="0">
                          <a:effectLst/>
                        </a:rPr>
                        <a:t>4,67762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 dirty="0">
                          <a:effectLst/>
                        </a:rPr>
                        <a:t>0,3308**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 dirty="0">
                          <a:effectLst/>
                        </a:rPr>
                        <a:t>4,51133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>
                          <a:effectLst/>
                        </a:rPr>
                        <a:t>0,3297**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7359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>
                          <a:effectLst/>
                        </a:rPr>
                        <a:t>Neighbour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>
                          <a:effectLst/>
                        </a:rPr>
                        <a:t>0,97724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>
                          <a:effectLst/>
                        </a:rPr>
                        <a:t>0,2956**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 dirty="0">
                          <a:effectLst/>
                        </a:rPr>
                        <a:t>1,44791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 dirty="0">
                          <a:effectLst/>
                        </a:rPr>
                        <a:t>0,3162**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7359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 dirty="0" err="1">
                          <a:effectLst/>
                        </a:rPr>
                        <a:t>Organic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 dirty="0">
                          <a:effectLst/>
                        </a:rPr>
                        <a:t>3,27944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 dirty="0">
                          <a:effectLst/>
                        </a:rPr>
                        <a:t>0,5408**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 dirty="0">
                          <a:effectLst/>
                        </a:rPr>
                        <a:t>2,27805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 dirty="0">
                          <a:effectLst/>
                        </a:rPr>
                        <a:t>0,5402**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7359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 dirty="0">
                          <a:effectLst/>
                        </a:rPr>
                        <a:t>Non-</a:t>
                      </a:r>
                      <a:r>
                        <a:rPr lang="de-DE" sz="1800" u="none" strike="noStrike" dirty="0" err="1">
                          <a:effectLst/>
                        </a:rPr>
                        <a:t>organic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 dirty="0">
                          <a:effectLst/>
                        </a:rPr>
                        <a:t>3,23781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 dirty="0">
                          <a:effectLst/>
                        </a:rPr>
                        <a:t>0,5053**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 dirty="0">
                          <a:effectLst/>
                        </a:rPr>
                        <a:t>1,89801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 dirty="0">
                          <a:effectLst/>
                        </a:rPr>
                        <a:t>0,4932**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359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 dirty="0" err="1">
                          <a:effectLst/>
                        </a:rPr>
                        <a:t>Number</a:t>
                      </a:r>
                      <a:r>
                        <a:rPr lang="de-DE" sz="1800" u="none" strike="noStrike" dirty="0">
                          <a:effectLst/>
                        </a:rPr>
                        <a:t> </a:t>
                      </a:r>
                      <a:r>
                        <a:rPr lang="de-DE" sz="1800" u="none" strike="noStrike" dirty="0" err="1">
                          <a:effectLst/>
                        </a:rPr>
                        <a:t>of</a:t>
                      </a:r>
                      <a:r>
                        <a:rPr lang="de-DE" sz="1800" u="none" strike="noStrike" dirty="0">
                          <a:effectLst/>
                        </a:rPr>
                        <a:t> </a:t>
                      </a:r>
                      <a:r>
                        <a:rPr lang="de-DE" sz="1800" u="none" strike="noStrike" dirty="0" err="1" smtClean="0">
                          <a:effectLst/>
                        </a:rPr>
                        <a:t>observations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>
                          <a:effectLst/>
                        </a:rPr>
                        <a:t>1348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 dirty="0">
                          <a:effectLst/>
                        </a:rPr>
                        <a:t>1176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7359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>
                          <a:effectLst/>
                        </a:rPr>
                        <a:t>Log Likelihood function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>
                          <a:effectLst/>
                        </a:rPr>
                        <a:t>-1153,666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 dirty="0">
                          <a:effectLst/>
                        </a:rPr>
                        <a:t>-1019,257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7359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>
                          <a:effectLst/>
                        </a:rPr>
                        <a:t>Pseudo-R²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>
                          <a:effectLst/>
                        </a:rPr>
                        <a:t>0,3826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>
                          <a:effectLst/>
                        </a:rPr>
                        <a:t>0,3748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7359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 dirty="0" err="1">
                          <a:effectLst/>
                        </a:rPr>
                        <a:t>Halton</a:t>
                      </a:r>
                      <a:r>
                        <a:rPr lang="de-DE" sz="1800" u="none" strike="noStrike" dirty="0">
                          <a:effectLst/>
                        </a:rPr>
                        <a:t> </a:t>
                      </a:r>
                      <a:r>
                        <a:rPr lang="de-DE" sz="1800" u="none" strike="noStrike" dirty="0" err="1" smtClean="0">
                          <a:effectLst/>
                        </a:rPr>
                        <a:t>draws</a:t>
                      </a:r>
                      <a:r>
                        <a:rPr lang="de-DE" sz="1800" u="none" strike="noStrike" dirty="0" smtClean="0">
                          <a:effectLst/>
                        </a:rPr>
                        <a:t> </a:t>
                      </a:r>
                      <a:r>
                        <a:rPr lang="de-DE" sz="1800" u="none" strike="noStrike" dirty="0" err="1" smtClean="0">
                          <a:effectLst/>
                        </a:rPr>
                        <a:t>Pts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 dirty="0">
                          <a:effectLst/>
                        </a:rPr>
                        <a:t>1000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 dirty="0">
                          <a:effectLst/>
                        </a:rPr>
                        <a:t>1000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457200" y="5949280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Statistical significance at level **&lt;0.01, *&lt;0.05</a:t>
            </a:r>
            <a:endParaRPr lang="de-DE" sz="1200" dirty="0"/>
          </a:p>
          <a:p>
            <a:r>
              <a:rPr lang="en-GB" sz="1200" dirty="0"/>
              <a:t>Fixed parameters are marked grey, random parameters are not marked</a:t>
            </a:r>
            <a:r>
              <a:rPr lang="en-GB" sz="1200" dirty="0" smtClean="0"/>
              <a:t>.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372928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de-DE" dirty="0" err="1" smtClean="0"/>
              <a:t>Results</a:t>
            </a:r>
            <a:r>
              <a:rPr lang="de-DE" dirty="0" smtClean="0"/>
              <a:t> </a:t>
            </a:r>
            <a:r>
              <a:rPr lang="de-DE" dirty="0" smtClean="0">
                <a:latin typeface="Arial"/>
                <a:cs typeface="Arial"/>
              </a:rPr>
              <a:t>‖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040561"/>
          </a:xfrm>
        </p:spPr>
        <p:txBody>
          <a:bodyPr/>
          <a:lstStyle/>
          <a:p>
            <a:r>
              <a:rPr lang="de-DE" dirty="0" err="1"/>
              <a:t>Differences</a:t>
            </a:r>
            <a:r>
              <a:rPr lang="de-DE" dirty="0"/>
              <a:t> in </a:t>
            </a:r>
            <a:r>
              <a:rPr lang="de-DE" dirty="0" err="1"/>
              <a:t>preference</a:t>
            </a:r>
            <a:r>
              <a:rPr lang="de-DE" dirty="0"/>
              <a:t> </a:t>
            </a:r>
            <a:r>
              <a:rPr lang="de-DE" dirty="0" err="1"/>
              <a:t>structure</a:t>
            </a:r>
            <a:r>
              <a:rPr lang="de-DE" dirty="0"/>
              <a:t> due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places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 smtClean="0"/>
              <a:t>origin</a:t>
            </a:r>
            <a:endParaRPr lang="de-DE" dirty="0" smtClean="0"/>
          </a:p>
          <a:p>
            <a:pPr lvl="1"/>
            <a:r>
              <a:rPr lang="de-DE" dirty="0" err="1" smtClean="0"/>
              <a:t>Smaller</a:t>
            </a:r>
            <a:r>
              <a:rPr lang="de-DE" dirty="0" smtClean="0"/>
              <a:t> positive </a:t>
            </a:r>
            <a:r>
              <a:rPr lang="de-DE" dirty="0" err="1" smtClean="0"/>
              <a:t>influence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‚</a:t>
            </a:r>
            <a:r>
              <a:rPr lang="de-DE" dirty="0" err="1" smtClean="0"/>
              <a:t>organic</a:t>
            </a:r>
            <a:r>
              <a:rPr lang="de-DE" dirty="0" smtClean="0"/>
              <a:t>‘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compared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other</a:t>
            </a:r>
            <a:r>
              <a:rPr lang="de-DE" dirty="0" smtClean="0"/>
              <a:t> </a:t>
            </a:r>
            <a:r>
              <a:rPr lang="de-DE" dirty="0" err="1" smtClean="0"/>
              <a:t>coefficients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rural </a:t>
            </a:r>
            <a:r>
              <a:rPr lang="de-DE" dirty="0" err="1" smtClean="0"/>
              <a:t>consumers</a:t>
            </a:r>
            <a:endParaRPr lang="de-DE" dirty="0" smtClean="0"/>
          </a:p>
          <a:p>
            <a:pPr lvl="1"/>
            <a:r>
              <a:rPr lang="de-DE" dirty="0" err="1"/>
              <a:t>Smaller</a:t>
            </a:r>
            <a:r>
              <a:rPr lang="de-DE" dirty="0"/>
              <a:t> positive </a:t>
            </a:r>
            <a:r>
              <a:rPr lang="de-DE" dirty="0" err="1"/>
              <a:t>influence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smtClean="0"/>
              <a:t>‚</a:t>
            </a:r>
            <a:r>
              <a:rPr lang="de-DE" dirty="0" err="1" smtClean="0"/>
              <a:t>from</a:t>
            </a:r>
            <a:r>
              <a:rPr lang="de-DE" dirty="0" smtClean="0"/>
              <a:t> a </a:t>
            </a:r>
            <a:r>
              <a:rPr lang="de-DE" dirty="0" err="1" smtClean="0"/>
              <a:t>neighbouring</a:t>
            </a:r>
            <a:r>
              <a:rPr lang="de-DE" dirty="0" smtClean="0"/>
              <a:t> </a:t>
            </a:r>
            <a:r>
              <a:rPr lang="de-DE" dirty="0" err="1" smtClean="0"/>
              <a:t>country</a:t>
            </a:r>
            <a:r>
              <a:rPr lang="de-DE" dirty="0" smtClean="0"/>
              <a:t>‘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compared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dirty="0" err="1"/>
              <a:t>coefficients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rural </a:t>
            </a:r>
            <a:r>
              <a:rPr lang="de-DE" dirty="0" err="1"/>
              <a:t>consumers</a:t>
            </a:r>
            <a:endParaRPr lang="de-DE" dirty="0"/>
          </a:p>
          <a:p>
            <a:r>
              <a:rPr lang="de-DE" dirty="0" err="1" smtClean="0"/>
              <a:t>Differences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reflected</a:t>
            </a:r>
            <a:r>
              <a:rPr lang="de-DE" dirty="0" smtClean="0"/>
              <a:t> in </a:t>
            </a:r>
            <a:r>
              <a:rPr lang="de-DE" dirty="0" err="1" smtClean="0"/>
              <a:t>survey</a:t>
            </a:r>
            <a:r>
              <a:rPr lang="de-DE" dirty="0" smtClean="0"/>
              <a:t> </a:t>
            </a:r>
            <a:r>
              <a:rPr lang="de-DE" dirty="0" err="1" smtClean="0"/>
              <a:t>responses</a:t>
            </a:r>
            <a:endParaRPr lang="de-DE" dirty="0" smtClean="0"/>
          </a:p>
          <a:p>
            <a:pPr lvl="1"/>
            <a:r>
              <a:rPr lang="de-DE" dirty="0" smtClean="0"/>
              <a:t>Rural </a:t>
            </a:r>
            <a:r>
              <a:rPr lang="de-DE" dirty="0" err="1" smtClean="0"/>
              <a:t>consumers</a:t>
            </a:r>
            <a:r>
              <a:rPr lang="de-DE" dirty="0" smtClean="0"/>
              <a:t> </a:t>
            </a:r>
            <a:r>
              <a:rPr lang="de-DE" dirty="0" err="1" smtClean="0"/>
              <a:t>regard</a:t>
            </a:r>
            <a:r>
              <a:rPr lang="de-DE" dirty="0" smtClean="0"/>
              <a:t> ‚</a:t>
            </a:r>
            <a:r>
              <a:rPr lang="de-DE" dirty="0" err="1" smtClean="0"/>
              <a:t>organic</a:t>
            </a:r>
            <a:r>
              <a:rPr lang="de-DE" dirty="0" smtClean="0"/>
              <a:t>‘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less</a:t>
            </a:r>
            <a:r>
              <a:rPr lang="de-DE" dirty="0" smtClean="0"/>
              <a:t> </a:t>
            </a:r>
            <a:r>
              <a:rPr lang="de-DE" dirty="0" err="1" smtClean="0"/>
              <a:t>important</a:t>
            </a:r>
            <a:r>
              <a:rPr lang="de-DE" dirty="0" smtClean="0"/>
              <a:t> </a:t>
            </a:r>
            <a:r>
              <a:rPr lang="de-DE" dirty="0" err="1" smtClean="0"/>
              <a:t>than</a:t>
            </a:r>
            <a:r>
              <a:rPr lang="de-DE" dirty="0" smtClean="0"/>
              <a:t> urban </a:t>
            </a:r>
            <a:r>
              <a:rPr lang="de-DE" dirty="0" err="1" smtClean="0"/>
              <a:t>consumers</a:t>
            </a:r>
            <a:endParaRPr lang="de-DE" dirty="0" smtClean="0"/>
          </a:p>
          <a:p>
            <a:pPr lvl="1"/>
            <a:r>
              <a:rPr lang="de-DE" dirty="0" smtClean="0"/>
              <a:t>Rural </a:t>
            </a:r>
            <a:r>
              <a:rPr lang="de-DE" dirty="0" err="1" smtClean="0"/>
              <a:t>consumers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significantly</a:t>
            </a:r>
            <a:r>
              <a:rPr lang="de-DE" dirty="0" smtClean="0"/>
              <a:t> </a:t>
            </a:r>
            <a:r>
              <a:rPr lang="de-DE" dirty="0" err="1" smtClean="0"/>
              <a:t>less</a:t>
            </a:r>
            <a:r>
              <a:rPr lang="de-DE" dirty="0" smtClean="0"/>
              <a:t> </a:t>
            </a:r>
            <a:r>
              <a:rPr lang="de-DE" dirty="0" err="1" smtClean="0"/>
              <a:t>trust</a:t>
            </a:r>
            <a:r>
              <a:rPr lang="de-DE" dirty="0" smtClean="0"/>
              <a:t> in </a:t>
            </a:r>
            <a:r>
              <a:rPr lang="de-DE" dirty="0" err="1" smtClean="0"/>
              <a:t>products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neighbouring</a:t>
            </a:r>
            <a:r>
              <a:rPr lang="de-DE" dirty="0" smtClean="0"/>
              <a:t> countries </a:t>
            </a:r>
            <a:r>
              <a:rPr lang="de-DE" dirty="0" err="1" smtClean="0"/>
              <a:t>than</a:t>
            </a:r>
            <a:r>
              <a:rPr lang="de-DE" dirty="0" smtClean="0"/>
              <a:t> urban </a:t>
            </a:r>
            <a:r>
              <a:rPr lang="de-DE" dirty="0" err="1" smtClean="0"/>
              <a:t>consumers</a:t>
            </a:r>
            <a:endParaRPr lang="de-DE" dirty="0" smtClean="0"/>
          </a:p>
          <a:p>
            <a:r>
              <a:rPr lang="de-DE" dirty="0" smtClean="0"/>
              <a:t>Rural </a:t>
            </a:r>
            <a:r>
              <a:rPr lang="de-DE" dirty="0" err="1" smtClean="0"/>
              <a:t>consumers</a:t>
            </a:r>
            <a:r>
              <a:rPr lang="de-DE" dirty="0" smtClean="0"/>
              <a:t> </a:t>
            </a:r>
            <a:r>
              <a:rPr lang="de-DE" dirty="0" err="1" smtClean="0"/>
              <a:t>stay</a:t>
            </a:r>
            <a:r>
              <a:rPr lang="de-DE" dirty="0" smtClean="0"/>
              <a:t> </a:t>
            </a:r>
            <a:r>
              <a:rPr lang="de-DE" dirty="0" err="1" smtClean="0"/>
              <a:t>significantly</a:t>
            </a:r>
            <a:r>
              <a:rPr lang="de-DE" dirty="0" smtClean="0"/>
              <a:t> </a:t>
            </a:r>
            <a:r>
              <a:rPr lang="de-DE" dirty="0" err="1" smtClean="0"/>
              <a:t>longer</a:t>
            </a:r>
            <a:r>
              <a:rPr lang="de-DE" dirty="0" smtClean="0"/>
              <a:t> in </a:t>
            </a:r>
            <a:r>
              <a:rPr lang="de-DE" dirty="0" err="1" smtClean="0"/>
              <a:t>one</a:t>
            </a:r>
            <a:r>
              <a:rPr lang="de-DE" dirty="0" smtClean="0"/>
              <a:t> </a:t>
            </a:r>
            <a:r>
              <a:rPr lang="de-DE" dirty="0" err="1" smtClean="0"/>
              <a:t>region</a:t>
            </a:r>
            <a:r>
              <a:rPr lang="de-DE" dirty="0" smtClean="0"/>
              <a:t> </a:t>
            </a:r>
            <a:r>
              <a:rPr lang="de-DE" dirty="0" err="1" smtClean="0"/>
              <a:t>than</a:t>
            </a:r>
            <a:r>
              <a:rPr lang="de-DE" dirty="0" smtClean="0"/>
              <a:t> urban </a:t>
            </a:r>
            <a:r>
              <a:rPr lang="de-DE" dirty="0" err="1" smtClean="0"/>
              <a:t>consumers</a:t>
            </a:r>
            <a:r>
              <a:rPr lang="de-DE" dirty="0" smtClean="0"/>
              <a:t> </a:t>
            </a:r>
            <a:r>
              <a:rPr lang="de-DE" dirty="0" smtClean="0">
                <a:latin typeface="Arial"/>
                <a:cs typeface="Arial"/>
              </a:rPr>
              <a:t>→ </a:t>
            </a:r>
            <a:r>
              <a:rPr lang="de-DE" dirty="0" err="1" smtClean="0">
                <a:latin typeface="Arial"/>
                <a:cs typeface="Arial"/>
              </a:rPr>
              <a:t>may</a:t>
            </a:r>
            <a:r>
              <a:rPr lang="de-DE" dirty="0" smtClean="0">
                <a:latin typeface="Arial"/>
                <a:cs typeface="Arial"/>
              </a:rPr>
              <a:t> </a:t>
            </a:r>
            <a:r>
              <a:rPr lang="de-DE" dirty="0" err="1" smtClean="0">
                <a:latin typeface="Arial"/>
                <a:cs typeface="Arial"/>
              </a:rPr>
              <a:t>influence</a:t>
            </a:r>
            <a:r>
              <a:rPr lang="de-DE" dirty="0" smtClean="0">
                <a:latin typeface="Arial"/>
                <a:cs typeface="Arial"/>
              </a:rPr>
              <a:t> </a:t>
            </a:r>
            <a:r>
              <a:rPr lang="de-DE" dirty="0" err="1" smtClean="0">
                <a:latin typeface="Arial"/>
                <a:cs typeface="Arial"/>
              </a:rPr>
              <a:t>attitude</a:t>
            </a:r>
            <a:r>
              <a:rPr lang="de-DE" dirty="0" smtClean="0">
                <a:latin typeface="Arial"/>
                <a:cs typeface="Arial"/>
              </a:rPr>
              <a:t> </a:t>
            </a:r>
            <a:r>
              <a:rPr lang="de-DE" dirty="0" err="1" smtClean="0">
                <a:latin typeface="Arial"/>
                <a:cs typeface="Arial"/>
              </a:rPr>
              <a:t>towards</a:t>
            </a:r>
            <a:r>
              <a:rPr lang="de-DE" dirty="0" smtClean="0">
                <a:latin typeface="Arial"/>
                <a:cs typeface="Arial"/>
              </a:rPr>
              <a:t> </a:t>
            </a:r>
            <a:r>
              <a:rPr lang="de-DE" dirty="0" err="1" smtClean="0">
                <a:latin typeface="Arial"/>
                <a:cs typeface="Arial"/>
              </a:rPr>
              <a:t>local</a:t>
            </a:r>
            <a:r>
              <a:rPr lang="de-DE" dirty="0" smtClean="0">
                <a:latin typeface="Arial"/>
                <a:cs typeface="Arial"/>
              </a:rPr>
              <a:t> </a:t>
            </a:r>
            <a:r>
              <a:rPr lang="de-DE" dirty="0" err="1" smtClean="0">
                <a:latin typeface="Arial"/>
                <a:cs typeface="Arial"/>
              </a:rPr>
              <a:t>food</a:t>
            </a:r>
            <a:r>
              <a:rPr lang="de-DE" dirty="0" smtClean="0">
                <a:latin typeface="Arial"/>
                <a:cs typeface="Arial"/>
              </a:rPr>
              <a:t> (cf. </a:t>
            </a:r>
            <a:r>
              <a:rPr lang="de-DE" dirty="0" err="1" smtClean="0">
                <a:latin typeface="Arial"/>
                <a:cs typeface="Arial"/>
              </a:rPr>
              <a:t>Wägeli</a:t>
            </a:r>
            <a:r>
              <a:rPr lang="de-DE" dirty="0" smtClean="0">
                <a:latin typeface="Arial"/>
                <a:cs typeface="Arial"/>
              </a:rPr>
              <a:t> &amp; Hamm, 2013)</a:t>
            </a:r>
            <a:endParaRPr lang="de-DE" dirty="0" smtClean="0"/>
          </a:p>
          <a:p>
            <a:pPr lvl="1"/>
            <a:endParaRPr lang="de-DE" dirty="0"/>
          </a:p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6CD2C-DAFD-44D3-B123-75391574F009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080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Discussion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further</a:t>
            </a:r>
            <a:r>
              <a:rPr lang="de-DE" dirty="0" smtClean="0"/>
              <a:t> </a:t>
            </a:r>
            <a:r>
              <a:rPr lang="de-DE" dirty="0" err="1" smtClean="0"/>
              <a:t>models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Interactions, e.g. </a:t>
            </a:r>
            <a:r>
              <a:rPr lang="de-DE" dirty="0" err="1" smtClean="0"/>
              <a:t>local</a:t>
            </a:r>
            <a:r>
              <a:rPr lang="de-DE" dirty="0" smtClean="0"/>
              <a:t> x </a:t>
            </a:r>
            <a:r>
              <a:rPr lang="de-DE" dirty="0" err="1" smtClean="0"/>
              <a:t>organic</a:t>
            </a:r>
            <a:r>
              <a:rPr lang="de-DE" dirty="0" smtClean="0"/>
              <a:t>, </a:t>
            </a:r>
            <a:r>
              <a:rPr lang="de-DE" dirty="0" err="1" smtClean="0"/>
              <a:t>local</a:t>
            </a:r>
            <a:r>
              <a:rPr lang="de-DE" dirty="0" smtClean="0"/>
              <a:t> x non-</a:t>
            </a:r>
            <a:r>
              <a:rPr lang="de-DE" dirty="0" err="1" smtClean="0"/>
              <a:t>organic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non-EU x </a:t>
            </a:r>
            <a:r>
              <a:rPr lang="de-DE" dirty="0" err="1" smtClean="0"/>
              <a:t>organic</a:t>
            </a:r>
            <a:r>
              <a:rPr lang="de-DE" dirty="0" smtClean="0"/>
              <a:t> (+ marginal </a:t>
            </a:r>
            <a:r>
              <a:rPr lang="de-DE" dirty="0" err="1" smtClean="0"/>
              <a:t>effects</a:t>
            </a:r>
            <a:r>
              <a:rPr lang="de-DE" dirty="0" smtClean="0"/>
              <a:t>)</a:t>
            </a:r>
          </a:p>
          <a:p>
            <a:r>
              <a:rPr lang="de-DE" dirty="0" err="1" smtClean="0"/>
              <a:t>Comparison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four</a:t>
            </a:r>
            <a:r>
              <a:rPr lang="de-DE" dirty="0" smtClean="0"/>
              <a:t> </a:t>
            </a:r>
            <a:r>
              <a:rPr lang="de-DE" dirty="0" err="1" smtClean="0"/>
              <a:t>products</a:t>
            </a:r>
            <a:endParaRPr lang="de-DE" dirty="0" smtClean="0"/>
          </a:p>
          <a:p>
            <a:r>
              <a:rPr lang="de-DE" dirty="0" err="1" smtClean="0"/>
              <a:t>Comparison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processed</a:t>
            </a:r>
            <a:r>
              <a:rPr lang="de-DE" dirty="0" smtClean="0"/>
              <a:t> vs. </a:t>
            </a:r>
            <a:r>
              <a:rPr lang="de-DE" dirty="0" err="1" smtClean="0"/>
              <a:t>unprocessed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animal</a:t>
            </a:r>
            <a:r>
              <a:rPr lang="de-DE" dirty="0" smtClean="0"/>
              <a:t> vs. plant </a:t>
            </a:r>
            <a:r>
              <a:rPr lang="de-DE" dirty="0" err="1" smtClean="0"/>
              <a:t>products</a:t>
            </a:r>
            <a:endParaRPr lang="de-DE" dirty="0" smtClean="0"/>
          </a:p>
          <a:p>
            <a:r>
              <a:rPr lang="de-DE" dirty="0" err="1" smtClean="0"/>
              <a:t>Heterogeneity</a:t>
            </a:r>
            <a:r>
              <a:rPr lang="de-DE" dirty="0" smtClean="0"/>
              <a:t> in </a:t>
            </a:r>
            <a:r>
              <a:rPr lang="de-DE" dirty="0" err="1" smtClean="0"/>
              <a:t>means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random</a:t>
            </a:r>
            <a:r>
              <a:rPr lang="de-DE" dirty="0" smtClean="0"/>
              <a:t> </a:t>
            </a:r>
            <a:r>
              <a:rPr lang="de-DE" dirty="0" err="1" smtClean="0"/>
              <a:t>parameters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determine</a:t>
            </a:r>
            <a:r>
              <a:rPr lang="de-DE" dirty="0" smtClean="0"/>
              <a:t> </a:t>
            </a:r>
            <a:r>
              <a:rPr lang="de-DE" dirty="0" err="1" smtClean="0"/>
              <a:t>influences</a:t>
            </a:r>
            <a:r>
              <a:rPr lang="de-DE" dirty="0" smtClean="0"/>
              <a:t> </a:t>
            </a:r>
            <a:r>
              <a:rPr lang="de-DE" dirty="0" err="1" smtClean="0"/>
              <a:t>related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socio-demographic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attitudes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6CD2C-DAFD-44D3-B123-75391574F009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655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6CD2C-DAFD-44D3-B123-75391574F009}" type="slidenum">
              <a:rPr lang="de-DE" smtClean="0"/>
              <a:t>15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1115616" y="1340768"/>
            <a:ext cx="741682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dirty="0" smtClean="0"/>
              <a:t>Information on </a:t>
            </a:r>
            <a:r>
              <a:rPr lang="de-DE" sz="3200" dirty="0" err="1" smtClean="0"/>
              <a:t>further</a:t>
            </a:r>
            <a:r>
              <a:rPr lang="de-DE" sz="3200" dirty="0" smtClean="0"/>
              <a:t> </a:t>
            </a:r>
            <a:r>
              <a:rPr lang="de-DE" sz="3200" dirty="0" err="1" smtClean="0"/>
              <a:t>research</a:t>
            </a:r>
            <a:r>
              <a:rPr lang="de-DE" sz="3200" dirty="0" smtClean="0"/>
              <a:t>:</a:t>
            </a:r>
          </a:p>
          <a:p>
            <a:pPr algn="ctr"/>
            <a:endParaRPr lang="de-DE" sz="3200" dirty="0" smtClean="0"/>
          </a:p>
          <a:p>
            <a:pPr algn="ctr"/>
            <a:r>
              <a:rPr lang="de-DE" sz="3200" dirty="0"/>
              <a:t>http://www.uni-kassel.de/fb11agrar/en/sections/agricultural-and-food-marketing/research.html</a:t>
            </a:r>
          </a:p>
        </p:txBody>
      </p:sp>
    </p:spTree>
    <p:extLst>
      <p:ext uri="{BB962C8B-B14F-4D97-AF65-F5344CB8AC3E}">
        <p14:creationId xmlns:p14="http://schemas.microsoft.com/office/powerpoint/2010/main" val="270578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Additional </a:t>
            </a:r>
            <a:r>
              <a:rPr lang="de-DE" dirty="0" err="1" smtClean="0"/>
              <a:t>slides</a:t>
            </a:r>
            <a:r>
              <a:rPr lang="de-DE" dirty="0" smtClean="0"/>
              <a:t>…</a:t>
            </a:r>
            <a:endParaRPr lang="en-GB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6CD2C-DAFD-44D3-B123-75391574F009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139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RPL </a:t>
            </a:r>
            <a:r>
              <a:rPr lang="de-DE" dirty="0" err="1"/>
              <a:t>models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 smtClean="0"/>
              <a:t>butter</a:t>
            </a:r>
            <a:r>
              <a:rPr lang="de-DE" dirty="0" smtClean="0"/>
              <a:t> </a:t>
            </a:r>
            <a:r>
              <a:rPr lang="de-DE" dirty="0"/>
              <a:t>(rural </a:t>
            </a:r>
            <a:r>
              <a:rPr lang="de-DE" dirty="0" smtClean="0"/>
              <a:t>versus </a:t>
            </a:r>
            <a:r>
              <a:rPr lang="de-DE" dirty="0"/>
              <a:t>urban)</a:t>
            </a:r>
            <a:endParaRPr lang="en-GB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8981481"/>
              </p:ext>
            </p:extLst>
          </p:nvPr>
        </p:nvGraphicFramePr>
        <p:xfrm>
          <a:off x="457200" y="1600200"/>
          <a:ext cx="8229604" cy="3954780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1522512"/>
                <a:gridCol w="1676773"/>
                <a:gridCol w="1676773"/>
                <a:gridCol w="1676773"/>
                <a:gridCol w="1676773"/>
              </a:tblGrid>
              <a:tr h="200025">
                <a:tc rowSpan="2"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494" marR="12494" marT="9525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</a:rPr>
                        <a:t>Butter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494" marR="12494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494" marR="12494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494" marR="12494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494" marR="12494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494" marR="12494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de-DE" sz="1800" u="none" strike="noStrike" dirty="0" smtClean="0">
                          <a:effectLst/>
                        </a:rPr>
                        <a:t>Rural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de-DE" sz="1800" u="none" strike="noStrike" dirty="0" smtClean="0">
                          <a:effectLst/>
                        </a:rPr>
                        <a:t>Urban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Organic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494" marR="12494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4,98572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494" marR="12494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0,5289**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494" marR="12494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6,5205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494" marR="12494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0,6707**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494" marR="12494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Non-organic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494" marR="12494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4,91511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494" marR="12494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0,5309**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494" marR="12494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6,24752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494" marR="12494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0,6699**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494" marR="12494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Local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494" marR="12494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4,38265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494" marR="12494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0,2685**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494" marR="12494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4,60259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494" marR="12494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0,3530**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494" marR="12494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German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494" marR="12494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3,67577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494" marR="12494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0,2371**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494" marR="12494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3,65195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494" marR="12494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0,2853**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494" marR="12494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Neighbour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494" marR="12494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1,24755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494" marR="12494" marT="9525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0,2191**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494" marR="12494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1,44784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494" marR="12494" marT="9525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0,2406**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494" marR="12494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Price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494" marR="12494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-4,28014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494" marR="12494" marT="9525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0,5309**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494" marR="12494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-5,12133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494" marR="12494" marT="9525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0,4312**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494" marR="12494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Number of </a:t>
                      </a:r>
                      <a:r>
                        <a:rPr lang="en-GB" sz="1800" u="none" strike="noStrike" dirty="0" smtClean="0">
                          <a:effectLst/>
                        </a:rPr>
                        <a:t>observations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494" marR="12494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1348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494" marR="12494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494" marR="12494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1176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494" marR="12494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494" marR="12494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Log Likelihood function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494" marR="12494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-1157,259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494" marR="12494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494" marR="12494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-1028,996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494" marR="12494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494" marR="12494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Pseudo-R²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494" marR="12494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0,3807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494" marR="12494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494" marR="12494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0,3688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494" marR="12494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494" marR="12494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 err="1">
                          <a:effectLst/>
                        </a:rPr>
                        <a:t>Halton</a:t>
                      </a:r>
                      <a:r>
                        <a:rPr lang="en-GB" sz="1800" u="none" strike="noStrike" dirty="0">
                          <a:effectLst/>
                        </a:rPr>
                        <a:t> draws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494" marR="12494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1000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494" marR="12494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494" marR="12494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1000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494" marR="12494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494" marR="12494" marT="9525" marB="0" anchor="b"/>
                </a:tc>
              </a:tr>
            </a:tbl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6CD2C-DAFD-44D3-B123-75391574F009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891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RPL </a:t>
            </a:r>
            <a:r>
              <a:rPr lang="de-DE" dirty="0" err="1"/>
              <a:t>models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 smtClean="0"/>
              <a:t>flour</a:t>
            </a:r>
            <a:r>
              <a:rPr lang="de-DE" dirty="0" smtClean="0"/>
              <a:t> </a:t>
            </a:r>
            <a:r>
              <a:rPr lang="de-DE" dirty="0"/>
              <a:t>(rural </a:t>
            </a:r>
            <a:r>
              <a:rPr lang="de-DE" dirty="0" smtClean="0"/>
              <a:t>versus </a:t>
            </a:r>
            <a:r>
              <a:rPr lang="de-DE" dirty="0"/>
              <a:t>urban)</a:t>
            </a:r>
            <a:endParaRPr lang="en-GB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6CD2C-DAFD-44D3-B123-75391574F009}" type="slidenum">
              <a:rPr lang="de-DE" smtClean="0"/>
              <a:t>18</a:t>
            </a:fld>
            <a:endParaRPr lang="de-DE"/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5795105"/>
              </p:ext>
            </p:extLst>
          </p:nvPr>
        </p:nvGraphicFramePr>
        <p:xfrm>
          <a:off x="467545" y="1628800"/>
          <a:ext cx="8208910" cy="3406140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2448270"/>
                <a:gridCol w="1440160"/>
                <a:gridCol w="1440160"/>
                <a:gridCol w="1440160"/>
                <a:gridCol w="1440160"/>
              </a:tblGrid>
              <a:tr h="200025">
                <a:tc rowSpan="2"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</a:rPr>
                        <a:t>Flour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de-DE" sz="1800" u="none" strike="noStrike" dirty="0" smtClean="0">
                          <a:effectLst/>
                        </a:rPr>
                        <a:t>Rural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de-DE" sz="1800" u="none" strike="noStrike" dirty="0" smtClean="0">
                          <a:effectLst/>
                        </a:rPr>
                        <a:t>Urban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Organic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0,81266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0,3839*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0,63776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0,4605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Non-organic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0,71378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0,3709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0,2988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0,4449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Local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4,97533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0,3280**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5,74872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0,4153**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German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4,47022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0,3167**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5,04129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0,3989**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Neighbour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1,01739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0,2746**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1,57733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0,3306**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Price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-2,66609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0,2989**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-2,91443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0,3596**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Number of observ.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1348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1176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Log Likelihood function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-988,7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-842,032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Pseudo-R²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0,4709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0,4835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 err="1">
                          <a:effectLst/>
                        </a:rPr>
                        <a:t>Halton</a:t>
                      </a:r>
                      <a:r>
                        <a:rPr lang="en-GB" sz="1800" u="none" strike="noStrike" dirty="0">
                          <a:effectLst/>
                        </a:rPr>
                        <a:t> </a:t>
                      </a:r>
                      <a:r>
                        <a:rPr lang="en-GB" sz="1800" u="none" strike="noStrike" dirty="0" smtClean="0">
                          <a:effectLst/>
                        </a:rPr>
                        <a:t>draws, </a:t>
                      </a:r>
                      <a:r>
                        <a:rPr lang="en-GB" sz="1800" u="none" strike="noStrike" dirty="0" err="1" smtClean="0">
                          <a:effectLst/>
                        </a:rPr>
                        <a:t>Pts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1000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1000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226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RPL </a:t>
            </a:r>
            <a:r>
              <a:rPr lang="de-DE" dirty="0" err="1"/>
              <a:t>models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 smtClean="0"/>
              <a:t>steaks</a:t>
            </a:r>
            <a:r>
              <a:rPr lang="de-DE" dirty="0" smtClean="0"/>
              <a:t> (rural versus urban)</a:t>
            </a:r>
            <a:endParaRPr lang="en-GB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6CD2C-DAFD-44D3-B123-75391574F009}" type="slidenum">
              <a:rPr lang="de-DE" smtClean="0"/>
              <a:t>19</a:t>
            </a:fld>
            <a:endParaRPr lang="de-DE"/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2929933"/>
              </p:ext>
            </p:extLst>
          </p:nvPr>
        </p:nvGraphicFramePr>
        <p:xfrm>
          <a:off x="755576" y="1628800"/>
          <a:ext cx="7776864" cy="3406140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2448272"/>
                <a:gridCol w="1332148"/>
                <a:gridCol w="1332148"/>
                <a:gridCol w="1332148"/>
                <a:gridCol w="1332148"/>
              </a:tblGrid>
              <a:tr h="200025">
                <a:tc rowSpan="2"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effectLst/>
                        </a:rPr>
                        <a:t>Steaks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de-DE" sz="1800" u="none" strike="noStrike" dirty="0" smtClean="0">
                          <a:effectLst/>
                        </a:rPr>
                        <a:t>Rural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de-DE" sz="1800" u="none" strike="noStrike" dirty="0" smtClean="0">
                          <a:effectLst/>
                        </a:rPr>
                        <a:t>Urban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Organic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1,89662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0,3586**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2,90169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0,4120**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Non-organic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1,3174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0,3297**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1,89381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0,3811**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Local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4,43875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0,3297**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4,14808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0,3363**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German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3,00984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0,2375**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2,91984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0,2849**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Neighbour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-0,09191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 smtClean="0">
                          <a:effectLst/>
                        </a:rPr>
                        <a:t>0,2382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0,77762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0,2296**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Price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-0,64948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0,0744**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-0,87497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0,0864**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Number of </a:t>
                      </a:r>
                      <a:r>
                        <a:rPr lang="en-GB" sz="1800" u="none" strike="noStrike" dirty="0" smtClean="0">
                          <a:effectLst/>
                        </a:rPr>
                        <a:t>observations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1348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1176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Log Likelihood function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1202,883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-1161,633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Pseudo-R²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0,3563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0,2875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 err="1">
                          <a:effectLst/>
                        </a:rPr>
                        <a:t>Halton</a:t>
                      </a:r>
                      <a:r>
                        <a:rPr lang="en-GB" sz="1800" u="none" strike="noStrike" dirty="0">
                          <a:effectLst/>
                        </a:rPr>
                        <a:t> </a:t>
                      </a:r>
                      <a:r>
                        <a:rPr lang="en-GB" sz="1800" u="none" strike="noStrike" dirty="0" smtClean="0">
                          <a:effectLst/>
                        </a:rPr>
                        <a:t>draws, </a:t>
                      </a:r>
                      <a:r>
                        <a:rPr lang="en-GB" sz="1800" u="none" strike="noStrike" dirty="0" err="1" smtClean="0">
                          <a:effectLst/>
                        </a:rPr>
                        <a:t>Pts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1000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1000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205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Background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r>
              <a:rPr lang="en-GB" dirty="0" smtClean="0"/>
              <a:t>Increasing discussions on organic </a:t>
            </a:r>
            <a:r>
              <a:rPr lang="en-GB" dirty="0"/>
              <a:t>and </a:t>
            </a:r>
            <a:r>
              <a:rPr lang="en-GB" dirty="0" smtClean="0"/>
              <a:t>local food</a:t>
            </a:r>
          </a:p>
          <a:p>
            <a:pPr lvl="1"/>
            <a:r>
              <a:rPr lang="en-GB" dirty="0" smtClean="0"/>
              <a:t>complementary </a:t>
            </a:r>
            <a:r>
              <a:rPr lang="en-GB" dirty="0"/>
              <a:t>trends </a:t>
            </a:r>
            <a:endParaRPr lang="en-GB" dirty="0" smtClean="0"/>
          </a:p>
          <a:p>
            <a:pPr lvl="1"/>
            <a:r>
              <a:rPr lang="en-GB" dirty="0" smtClean="0"/>
              <a:t>or </a:t>
            </a:r>
            <a:r>
              <a:rPr lang="en-GB" dirty="0" err="1" smtClean="0"/>
              <a:t>substitutional</a:t>
            </a:r>
            <a:r>
              <a:rPr lang="en-GB" dirty="0" smtClean="0"/>
              <a:t> quality attributes?</a:t>
            </a:r>
          </a:p>
          <a:p>
            <a:pPr marL="400050"/>
            <a:r>
              <a:rPr lang="en-GB" dirty="0" err="1" smtClean="0"/>
              <a:t>Gracia</a:t>
            </a:r>
            <a:r>
              <a:rPr lang="en-GB" dirty="0" smtClean="0"/>
              <a:t> </a:t>
            </a:r>
            <a:r>
              <a:rPr lang="en-GB" dirty="0"/>
              <a:t>et al. (2014</a:t>
            </a:r>
            <a:r>
              <a:rPr lang="en-GB" dirty="0" smtClean="0"/>
              <a:t>): both </a:t>
            </a:r>
            <a:r>
              <a:rPr lang="en-GB" dirty="0"/>
              <a:t>food quality attributes are </a:t>
            </a:r>
            <a:r>
              <a:rPr lang="en-GB" dirty="0" smtClean="0"/>
              <a:t>substitutes (study on eggs in Spain)</a:t>
            </a:r>
          </a:p>
          <a:p>
            <a:pPr marL="400050"/>
            <a:r>
              <a:rPr lang="en-GB" dirty="0" err="1" smtClean="0"/>
              <a:t>Costanigro</a:t>
            </a:r>
            <a:r>
              <a:rPr lang="en-GB" dirty="0" smtClean="0"/>
              <a:t> </a:t>
            </a:r>
            <a:r>
              <a:rPr lang="en-GB" dirty="0"/>
              <a:t>et al. (2014</a:t>
            </a:r>
            <a:r>
              <a:rPr lang="en-GB" dirty="0" smtClean="0"/>
              <a:t>): both food quality attributes are complementary (study on apples in the USA)</a:t>
            </a:r>
          </a:p>
          <a:p>
            <a:pPr marL="400050"/>
            <a:endParaRPr lang="de-DE" dirty="0"/>
          </a:p>
          <a:p>
            <a:pPr marL="400050">
              <a:buFont typeface="Arial" panose="020B0604020202020204" pitchFamily="34" charset="0"/>
              <a:buChar char="→"/>
            </a:pPr>
            <a:r>
              <a:rPr lang="de-DE" dirty="0" smtClean="0"/>
              <a:t> Need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further</a:t>
            </a:r>
            <a:r>
              <a:rPr lang="de-DE" dirty="0" smtClean="0"/>
              <a:t> </a:t>
            </a:r>
            <a:r>
              <a:rPr lang="de-DE" dirty="0" err="1" smtClean="0"/>
              <a:t>research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clarify</a:t>
            </a:r>
            <a:r>
              <a:rPr lang="de-DE" dirty="0" smtClean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discussion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6CD2C-DAFD-44D3-B123-75391574F009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746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Interactions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apples</a:t>
            </a:r>
            <a:endParaRPr lang="en-GB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3013140"/>
              </p:ext>
            </p:extLst>
          </p:nvPr>
        </p:nvGraphicFramePr>
        <p:xfrm>
          <a:off x="683567" y="1196752"/>
          <a:ext cx="7776866" cy="428604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37234"/>
                <a:gridCol w="1023272"/>
                <a:gridCol w="1023272"/>
                <a:gridCol w="1023272"/>
                <a:gridCol w="1023272"/>
                <a:gridCol w="1023272"/>
                <a:gridCol w="1023272"/>
              </a:tblGrid>
              <a:tr h="22625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4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Apples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7701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4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Coefficient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St. error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Coefficient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St. error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Coefficient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St. error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7701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Organic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2,8680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0,3968**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2,7256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0,3758**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1,7376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0,4696**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7701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Non-organic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2,4176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0,3646**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2,2780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0,3470**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1,5912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0,4380**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7701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Local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5,1285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0,2686**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4,4929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0,2440**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5,1681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0,3620**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</a:tr>
              <a:tr h="27701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Germany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4,6284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0,2371**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4,4881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0,2231**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4,9413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0,3547**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7701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Neighbour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1,3039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0,2068**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1,2779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0,2026**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1,8688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0,3471**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</a:tr>
              <a:tr h="27701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Organic x Local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-0,6149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0,1730**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4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400"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400"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400"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</a:tr>
              <a:tr h="27701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Non-</a:t>
                      </a:r>
                      <a:r>
                        <a:rPr lang="de-DE" sz="1400" dirty="0" err="1">
                          <a:effectLst/>
                        </a:rPr>
                        <a:t>organic</a:t>
                      </a:r>
                      <a:r>
                        <a:rPr lang="de-DE" sz="1400" dirty="0">
                          <a:effectLst/>
                        </a:rPr>
                        <a:t> x </a:t>
                      </a:r>
                      <a:r>
                        <a:rPr lang="de-DE" sz="1400" dirty="0" err="1">
                          <a:effectLst/>
                        </a:rPr>
                        <a:t>Local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400"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4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0,5515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0,1513**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400"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400"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</a:tr>
              <a:tr h="27701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 err="1">
                          <a:effectLst/>
                        </a:rPr>
                        <a:t>Organic</a:t>
                      </a:r>
                      <a:r>
                        <a:rPr lang="de-DE" sz="1400" dirty="0">
                          <a:effectLst/>
                        </a:rPr>
                        <a:t> x Non-EU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4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4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4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4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1,0331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0,4124**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</a:tr>
              <a:tr h="27701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Price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-1,5015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0,1040**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-1,4417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0,0967**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-1,3550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0,0867**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701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 err="1">
                          <a:effectLst/>
                        </a:rPr>
                        <a:t>No</a:t>
                      </a:r>
                      <a:r>
                        <a:rPr lang="de-DE" sz="1400" dirty="0">
                          <a:effectLst/>
                        </a:rPr>
                        <a:t>. </a:t>
                      </a:r>
                      <a:r>
                        <a:rPr lang="de-DE" sz="1400" dirty="0" err="1">
                          <a:effectLst/>
                        </a:rPr>
                        <a:t>of</a:t>
                      </a:r>
                      <a:r>
                        <a:rPr lang="de-DE" sz="1400" dirty="0">
                          <a:effectLst/>
                        </a:rPr>
                        <a:t> </a:t>
                      </a:r>
                      <a:r>
                        <a:rPr lang="de-DE" sz="1400" dirty="0" err="1" smtClean="0">
                          <a:effectLst/>
                        </a:rPr>
                        <a:t>observations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2524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400">
                        <a:effectLst/>
                        <a:latin typeface="Calibri"/>
                      </a:endParaRPr>
                    </a:p>
                  </a:txBody>
                  <a:tcPr marL="44450" marR="44450" marT="0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2524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4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2524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400">
                        <a:effectLst/>
                        <a:latin typeface="Calibri"/>
                      </a:endParaRPr>
                    </a:p>
                  </a:txBody>
                  <a:tcPr marL="44450" marR="44450" marT="0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7701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LL function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-2169,867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400"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-2174,6990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4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-2181,5690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400"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</a:tr>
              <a:tr h="27701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Pseudo R²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0,3799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400"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0,3785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400"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0,3765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400"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</a:tr>
              <a:tr h="27701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 err="1">
                          <a:effectLst/>
                        </a:rPr>
                        <a:t>Halton</a:t>
                      </a:r>
                      <a:r>
                        <a:rPr lang="de-DE" sz="1400" dirty="0">
                          <a:effectLst/>
                        </a:rPr>
                        <a:t> </a:t>
                      </a:r>
                      <a:r>
                        <a:rPr lang="de-DE" sz="1400" dirty="0" err="1">
                          <a:effectLst/>
                        </a:rPr>
                        <a:t>draws</a:t>
                      </a:r>
                      <a:r>
                        <a:rPr lang="de-DE" sz="1400" dirty="0">
                          <a:effectLst/>
                        </a:rPr>
                        <a:t>, </a:t>
                      </a:r>
                      <a:r>
                        <a:rPr lang="de-DE" sz="1400" dirty="0" err="1">
                          <a:effectLst/>
                        </a:rPr>
                        <a:t>Pts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1000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400"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1000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400"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1000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4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6CD2C-DAFD-44D3-B123-75391574F009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264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Interactions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 smtClean="0"/>
              <a:t>butter</a:t>
            </a:r>
            <a:endParaRPr lang="en-GB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8443852"/>
              </p:ext>
            </p:extLst>
          </p:nvPr>
        </p:nvGraphicFramePr>
        <p:xfrm>
          <a:off x="683571" y="1268761"/>
          <a:ext cx="7704852" cy="4548580"/>
        </p:xfrm>
        <a:graphic>
          <a:graphicData uri="http://schemas.openxmlformats.org/drawingml/2006/table">
            <a:tbl>
              <a:tblPr firstRow="1" firstCol="1" bandRow="1"/>
              <a:tblGrid>
                <a:gridCol w="1622076"/>
                <a:gridCol w="1013796"/>
                <a:gridCol w="1013796"/>
                <a:gridCol w="1013796"/>
                <a:gridCol w="1013796"/>
                <a:gridCol w="1013796"/>
                <a:gridCol w="1013796"/>
              </a:tblGrid>
              <a:tr h="2187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GB" sz="1400" dirty="0">
                        <a:effectLst/>
                        <a:latin typeface="+mn-lt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Butter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98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GB" sz="1400" dirty="0">
                        <a:effectLst/>
                        <a:latin typeface="+mn-lt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Coefficient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St. error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Coefficient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St. error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Coefficient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St. error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Organic</a:t>
                      </a:r>
                      <a:endParaRPr lang="en-GB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5,6016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0,4243**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5,8851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0,4552**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6,4956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0,4992**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Non-</a:t>
                      </a:r>
                      <a:r>
                        <a:rPr lang="de-DE" sz="14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organic</a:t>
                      </a:r>
                      <a:endParaRPr lang="en-GB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5,4110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0,4550**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5,6708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0,4820**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6,2260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0,4786**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Local</a:t>
                      </a:r>
                      <a:endParaRPr lang="en-GB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4,4414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0,2173**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4,5242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0,2789**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4,0532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0,2576**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Germany</a:t>
                      </a:r>
                      <a:endParaRPr lang="en-GB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3,6133</a:t>
                      </a:r>
                      <a:endParaRPr lang="en-GB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0,1792**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3,7054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0,1898**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3,1740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0,2403**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Neighbour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1,3166</a:t>
                      </a:r>
                      <a:endParaRPr lang="en-GB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0,1596**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1,2327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0,1778**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0,6076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0,2697*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Organic x Local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-0,0364</a:t>
                      </a:r>
                      <a:endParaRPr lang="en-GB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0,2306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GB" sz="1400">
                        <a:effectLst/>
                        <a:latin typeface="+mn-lt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GB" sz="1400">
                        <a:effectLst/>
                        <a:latin typeface="+mn-lt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GB" sz="1400">
                        <a:effectLst/>
                        <a:latin typeface="+mn-lt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GB" sz="1400">
                        <a:effectLst/>
                        <a:latin typeface="+mn-lt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4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Non-organic x Local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GB" sz="1400">
                        <a:effectLst/>
                        <a:latin typeface="+mn-lt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GB" sz="1400">
                        <a:effectLst/>
                        <a:latin typeface="+mn-lt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0,0867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0,2423**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GB" sz="1400">
                        <a:effectLst/>
                        <a:latin typeface="+mn-lt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GB" sz="1400">
                        <a:effectLst/>
                        <a:latin typeface="+mn-lt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Organic x Non-EU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GB" sz="1400">
                        <a:effectLst/>
                        <a:latin typeface="+mn-lt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GB" sz="1400" dirty="0">
                        <a:effectLst/>
                        <a:latin typeface="+mn-lt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GB" sz="1400">
                        <a:effectLst/>
                        <a:latin typeface="+mn-lt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GB" sz="1400">
                        <a:effectLst/>
                        <a:latin typeface="+mn-lt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-0,8930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0,3008**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Price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-4,5797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0,2763**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-4,7748</a:t>
                      </a:r>
                      <a:endParaRPr lang="en-GB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0,2985**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-4,8244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0,2805**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No</a:t>
                      </a:r>
                      <a:r>
                        <a:rPr lang="de-DE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de-DE" sz="14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of</a:t>
                      </a:r>
                      <a:r>
                        <a:rPr lang="de-DE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e-DE" sz="14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observations</a:t>
                      </a:r>
                      <a:endParaRPr lang="en-GB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2524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GB" sz="1400">
                        <a:effectLst/>
                        <a:latin typeface="+mn-lt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2524</a:t>
                      </a:r>
                      <a:endParaRPr lang="en-GB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GB" sz="1400">
                        <a:effectLst/>
                        <a:latin typeface="+mn-lt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2524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GB" sz="1400">
                        <a:effectLst/>
                        <a:latin typeface="+mn-lt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LL function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-2194,4120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GB" sz="1400">
                        <a:effectLst/>
                        <a:latin typeface="+mn-lt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-2189,7640</a:t>
                      </a:r>
                      <a:endParaRPr lang="en-GB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GB" sz="1400">
                        <a:effectLst/>
                        <a:latin typeface="+mn-lt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-2188,0090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GB" sz="1400">
                        <a:effectLst/>
                        <a:latin typeface="+mn-lt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Pseudo R²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0,3728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GB" sz="1400">
                        <a:effectLst/>
                        <a:latin typeface="+mn-lt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0,3742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GB" sz="1400">
                        <a:effectLst/>
                        <a:latin typeface="+mn-lt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0,3747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GB" sz="1400">
                        <a:effectLst/>
                        <a:latin typeface="+mn-lt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Halton draws, Pts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1000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GB" sz="1400">
                        <a:effectLst/>
                        <a:latin typeface="+mn-lt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1000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GB" sz="1400" dirty="0">
                        <a:effectLst/>
                        <a:latin typeface="+mn-lt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1000</a:t>
                      </a:r>
                      <a:endParaRPr lang="en-GB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GB" sz="1400" dirty="0">
                        <a:effectLst/>
                        <a:latin typeface="+mn-lt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6CD2C-DAFD-44D3-B123-75391574F009}" type="slidenum">
              <a:rPr lang="de-DE" smtClean="0"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74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r>
              <a:rPr lang="de-DE" dirty="0"/>
              <a:t>Interactions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 smtClean="0"/>
              <a:t>flour</a:t>
            </a:r>
            <a:endParaRPr lang="en-GB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1110292"/>
              </p:ext>
            </p:extLst>
          </p:nvPr>
        </p:nvGraphicFramePr>
        <p:xfrm>
          <a:off x="611560" y="1124741"/>
          <a:ext cx="8136908" cy="4530801"/>
        </p:xfrm>
        <a:graphic>
          <a:graphicData uri="http://schemas.openxmlformats.org/drawingml/2006/table">
            <a:tbl>
              <a:tblPr firstRow="1" firstCol="1" bandRow="1"/>
              <a:tblGrid>
                <a:gridCol w="1713032"/>
                <a:gridCol w="1070646"/>
                <a:gridCol w="1070646"/>
                <a:gridCol w="1070646"/>
                <a:gridCol w="1070646"/>
                <a:gridCol w="1070646"/>
                <a:gridCol w="1070646"/>
              </a:tblGrid>
              <a:tr h="21561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400" dirty="0">
                        <a:effectLst/>
                        <a:latin typeface="+mn-lt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Flour</a:t>
                      </a:r>
                      <a:endParaRPr lang="en-GB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140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400">
                        <a:effectLst/>
                        <a:latin typeface="+mn-lt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Coefficient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St. error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Coefficient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St. error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Coefficient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St. error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80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Organic</a:t>
                      </a:r>
                      <a:endParaRPr lang="en-GB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0,7695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0,2974**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0,4581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0,2795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0,1204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0,3236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80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Non-</a:t>
                      </a:r>
                      <a:r>
                        <a:rPr lang="de-DE" sz="14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organic</a:t>
                      </a:r>
                      <a:endParaRPr lang="en-GB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0,4529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0,4529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-0,0065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0,275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0,0628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0,3036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80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Local</a:t>
                      </a:r>
                      <a:endParaRPr lang="en-GB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5,5162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0,3066**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4,5793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0,2292**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4,4388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0,2613**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80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Germany</a:t>
                      </a:r>
                      <a:endParaRPr lang="en-GB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4,7224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0,2492**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4,07922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0,1952**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3,8361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0,2511**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80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Neighbour</a:t>
                      </a:r>
                      <a:endParaRPr lang="en-GB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1,2636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0,2109**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1,2499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0,2064**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1,2227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0,2620**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80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Organic x Local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-0,3142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0,2471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400">
                        <a:effectLst/>
                        <a:latin typeface="+mn-lt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400">
                        <a:effectLst/>
                        <a:latin typeface="+mn-lt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400">
                        <a:effectLst/>
                        <a:latin typeface="+mn-lt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400">
                        <a:effectLst/>
                        <a:latin typeface="+mn-lt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80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Non-organic x Local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400" dirty="0">
                        <a:effectLst/>
                        <a:latin typeface="+mn-lt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400">
                        <a:effectLst/>
                        <a:latin typeface="+mn-lt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0,857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0,3594*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400">
                        <a:effectLst/>
                        <a:latin typeface="+mn-lt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400">
                        <a:effectLst/>
                        <a:latin typeface="+mn-lt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80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Organic x Non-EU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400" dirty="0">
                        <a:effectLst/>
                        <a:latin typeface="+mn-lt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400">
                        <a:effectLst/>
                        <a:latin typeface="+mn-lt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400">
                        <a:effectLst/>
                        <a:latin typeface="+mn-lt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400">
                        <a:effectLst/>
                        <a:latin typeface="+mn-lt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0,7197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0,3194*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80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Price</a:t>
                      </a:r>
                      <a:endParaRPr lang="en-GB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-2,7468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0,2313**</a:t>
                      </a:r>
                      <a:endParaRPr lang="en-GB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-2,3075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0,2042**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-2,2492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0,1734**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80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No</a:t>
                      </a:r>
                      <a:r>
                        <a:rPr lang="de-DE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de-DE" sz="14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of</a:t>
                      </a:r>
                      <a:r>
                        <a:rPr lang="de-DE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e-DE" sz="14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observations</a:t>
                      </a:r>
                      <a:endParaRPr lang="en-GB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2524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400" dirty="0">
                        <a:effectLst/>
                        <a:latin typeface="+mn-lt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2524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400">
                        <a:effectLst/>
                        <a:latin typeface="+mn-lt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2524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400">
                        <a:effectLst/>
                        <a:latin typeface="+mn-lt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80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LL function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-1833,248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400" dirty="0">
                        <a:effectLst/>
                        <a:latin typeface="+mn-lt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-1873,961</a:t>
                      </a:r>
                      <a:endParaRPr lang="en-GB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400">
                        <a:effectLst/>
                        <a:latin typeface="+mn-lt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-1949,038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400">
                        <a:effectLst/>
                        <a:latin typeface="+mn-lt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80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Pseudo R²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0,4761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400">
                        <a:effectLst/>
                        <a:latin typeface="+mn-lt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0,4644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400" dirty="0">
                        <a:effectLst/>
                        <a:latin typeface="+mn-lt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0,443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400">
                        <a:effectLst/>
                        <a:latin typeface="+mn-lt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80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Halton</a:t>
                      </a:r>
                      <a:r>
                        <a:rPr lang="de-DE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e-DE" sz="14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draws</a:t>
                      </a:r>
                      <a:r>
                        <a:rPr lang="de-DE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de-DE" sz="14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Pts</a:t>
                      </a:r>
                      <a:endParaRPr lang="en-GB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1000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400" dirty="0">
                        <a:effectLst/>
                        <a:latin typeface="+mn-lt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1000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400">
                        <a:effectLst/>
                        <a:latin typeface="+mn-lt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1000</a:t>
                      </a:r>
                      <a:endParaRPr lang="en-GB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400" dirty="0">
                        <a:effectLst/>
                        <a:latin typeface="+mn-lt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6CD2C-DAFD-44D3-B123-75391574F009}" type="slidenum">
              <a:rPr lang="de-DE" smtClean="0"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088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de-DE" dirty="0" smtClean="0"/>
              <a:t>Interactions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steaks</a:t>
            </a:r>
            <a:r>
              <a:rPr lang="de-DE" dirty="0" smtClean="0"/>
              <a:t> </a:t>
            </a:r>
            <a:endParaRPr lang="en-GB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485981"/>
              </p:ext>
            </p:extLst>
          </p:nvPr>
        </p:nvGraphicFramePr>
        <p:xfrm>
          <a:off x="755576" y="1124744"/>
          <a:ext cx="7632848" cy="4705208"/>
        </p:xfrm>
        <a:graphic>
          <a:graphicData uri="http://schemas.openxmlformats.org/drawingml/2006/table">
            <a:tbl>
              <a:tblPr firstRow="1" firstCol="1" bandRow="1"/>
              <a:tblGrid>
                <a:gridCol w="1606916"/>
                <a:gridCol w="1004322"/>
                <a:gridCol w="1004322"/>
                <a:gridCol w="1004322"/>
                <a:gridCol w="1004322"/>
                <a:gridCol w="1004322"/>
                <a:gridCol w="1004322"/>
              </a:tblGrid>
              <a:tr h="22398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400" dirty="0">
                        <a:effectLst/>
                        <a:latin typeface="+mn-lt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Steaks</a:t>
                      </a:r>
                      <a:endParaRPr lang="en-GB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2398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400">
                        <a:effectLst/>
                        <a:latin typeface="+mn-lt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Coefficient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St. error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Coefficient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St. error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Coefficient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St. error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73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Organic</a:t>
                      </a:r>
                      <a:endParaRPr lang="en-GB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2,8578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0,3095**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2,8578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0,3095**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3,2628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0,4349**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73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Non-</a:t>
                      </a:r>
                      <a:r>
                        <a:rPr lang="de-DE" sz="14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organic</a:t>
                      </a:r>
                      <a:endParaRPr lang="en-GB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1,6808</a:t>
                      </a:r>
                      <a:endParaRPr lang="en-GB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0,2763**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1,6808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0,2763**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2,2695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0,3859**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73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Local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5,013</a:t>
                      </a:r>
                      <a:endParaRPr lang="en-GB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0,3087**</a:t>
                      </a:r>
                      <a:endParaRPr lang="en-GB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4,3578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0,2696**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4,583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0,3580**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73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Germany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3,1624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0,2002**</a:t>
                      </a:r>
                      <a:endParaRPr lang="en-GB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3,1624</a:t>
                      </a:r>
                      <a:endParaRPr lang="en-GB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0,2002**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3,1575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0,3021**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73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Neighbour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-0,6979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0,3169*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-0,6979</a:t>
                      </a:r>
                      <a:endParaRPr lang="en-GB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0,3169*</a:t>
                      </a:r>
                      <a:endParaRPr lang="en-GB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-0,8839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0,4025*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73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Organic x Local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-0,6552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0,2030**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400">
                        <a:effectLst/>
                        <a:latin typeface="+mn-lt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400" dirty="0">
                        <a:effectLst/>
                        <a:latin typeface="+mn-lt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400">
                        <a:effectLst/>
                        <a:latin typeface="+mn-lt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400">
                        <a:effectLst/>
                        <a:latin typeface="+mn-lt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71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Non-organic x Local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400">
                        <a:effectLst/>
                        <a:latin typeface="+mn-lt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400">
                        <a:effectLst/>
                        <a:latin typeface="+mn-lt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0,6552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0,2030**</a:t>
                      </a:r>
                      <a:endParaRPr lang="en-GB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400">
                        <a:effectLst/>
                        <a:latin typeface="+mn-lt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400">
                        <a:effectLst/>
                        <a:latin typeface="+mn-lt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73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Organic x Non-EU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400">
                        <a:effectLst/>
                        <a:latin typeface="+mn-lt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400">
                        <a:effectLst/>
                        <a:latin typeface="+mn-lt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400">
                        <a:effectLst/>
                        <a:latin typeface="+mn-lt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400">
                        <a:effectLst/>
                        <a:latin typeface="+mn-lt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-2,5564</a:t>
                      </a:r>
                      <a:endParaRPr lang="en-GB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0,6488**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73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Price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-0,8393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0,0654**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-0,8393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0,0654**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-0,9157</a:t>
                      </a:r>
                      <a:endParaRPr lang="en-GB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0,0732**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73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No</a:t>
                      </a:r>
                      <a:r>
                        <a:rPr lang="de-DE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de-DE" sz="14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of</a:t>
                      </a:r>
                      <a:r>
                        <a:rPr lang="de-DE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e-DE" sz="14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observations</a:t>
                      </a:r>
                      <a:endParaRPr lang="en-GB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2524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400">
                        <a:effectLst/>
                        <a:latin typeface="+mn-lt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2524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400">
                        <a:effectLst/>
                        <a:latin typeface="+mn-lt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2524</a:t>
                      </a:r>
                      <a:endParaRPr lang="en-GB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400">
                        <a:effectLst/>
                        <a:latin typeface="+mn-lt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73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LL function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-2359,454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400">
                        <a:effectLst/>
                        <a:latin typeface="+mn-lt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-2359,454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400">
                        <a:effectLst/>
                        <a:latin typeface="+mn-lt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-2336,406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400">
                        <a:effectLst/>
                        <a:latin typeface="+mn-lt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73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Pseudo R²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0,3257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400">
                        <a:effectLst/>
                        <a:latin typeface="+mn-lt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0,3257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400">
                        <a:effectLst/>
                        <a:latin typeface="+mn-lt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0,3323</a:t>
                      </a:r>
                      <a:endParaRPr lang="en-GB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400">
                        <a:effectLst/>
                        <a:latin typeface="+mn-lt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73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Halton draws, Pts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1000</a:t>
                      </a:r>
                      <a:endParaRPr lang="en-GB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400">
                        <a:effectLst/>
                        <a:latin typeface="+mn-lt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1000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400">
                        <a:effectLst/>
                        <a:latin typeface="+mn-lt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1000</a:t>
                      </a:r>
                      <a:endParaRPr lang="en-GB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400" dirty="0">
                        <a:effectLst/>
                        <a:latin typeface="+mn-lt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6CD2C-DAFD-44D3-B123-75391574F009}" type="slidenum">
              <a:rPr lang="de-DE" smtClean="0"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34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Research </a:t>
            </a:r>
            <a:r>
              <a:rPr lang="de-DE" dirty="0" err="1" smtClean="0"/>
              <a:t>objectives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lvl="0"/>
            <a:r>
              <a:rPr lang="en-GB" sz="2000" dirty="0" smtClean="0"/>
              <a:t>Consumers</a:t>
            </a:r>
            <a:r>
              <a:rPr lang="en-GB" sz="2000" dirty="0"/>
              <a:t>’ </a:t>
            </a:r>
            <a:r>
              <a:rPr lang="en-GB" sz="2000" dirty="0" smtClean="0"/>
              <a:t>choices </a:t>
            </a:r>
            <a:r>
              <a:rPr lang="en-GB" sz="2000" dirty="0"/>
              <a:t>between products from different origins </a:t>
            </a:r>
            <a:r>
              <a:rPr lang="en-GB" sz="2000" dirty="0" smtClean="0"/>
              <a:t>and </a:t>
            </a:r>
            <a:r>
              <a:rPr lang="en-GB" sz="2000" dirty="0"/>
              <a:t>production processes </a:t>
            </a:r>
            <a:endParaRPr lang="en-GB" sz="2000" dirty="0" smtClean="0"/>
          </a:p>
          <a:p>
            <a:pPr lvl="0"/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</a:rPr>
              <a:t>Differences </a:t>
            </a:r>
            <a:r>
              <a:rPr lang="en-GB" sz="2000" dirty="0">
                <a:solidFill>
                  <a:schemeClr val="bg1">
                    <a:lumMod val="50000"/>
                  </a:schemeClr>
                </a:solidFill>
              </a:rPr>
              <a:t>between urban and rural </a:t>
            </a:r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</a:rPr>
              <a:t>consumers and differences </a:t>
            </a:r>
            <a:r>
              <a:rPr lang="en-GB" sz="2000" dirty="0">
                <a:solidFill>
                  <a:schemeClr val="bg1">
                    <a:lumMod val="50000"/>
                  </a:schemeClr>
                </a:solidFill>
              </a:rPr>
              <a:t>between consumers </a:t>
            </a:r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</a:rPr>
              <a:t>in </a:t>
            </a:r>
            <a:r>
              <a:rPr lang="en-GB" sz="2000" dirty="0">
                <a:solidFill>
                  <a:schemeClr val="bg1">
                    <a:lumMod val="50000"/>
                  </a:schemeClr>
                </a:solidFill>
              </a:rPr>
              <a:t>North, East, West, and South </a:t>
            </a:r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</a:rPr>
              <a:t>Germany (very different regions with regard to purchase power, organic consumption, and regional identity)</a:t>
            </a:r>
            <a:endParaRPr lang="de-DE" sz="2000" dirty="0">
              <a:solidFill>
                <a:schemeClr val="bg1">
                  <a:lumMod val="50000"/>
                </a:schemeClr>
              </a:solidFill>
            </a:endParaRPr>
          </a:p>
          <a:p>
            <a:pPr lvl="0"/>
            <a:r>
              <a:rPr lang="en-GB" sz="2000" dirty="0"/>
              <a:t>Compare purchase preferences and WTP values for four different products </a:t>
            </a:r>
            <a:endParaRPr lang="en-GB" sz="2000" dirty="0" smtClean="0"/>
          </a:p>
          <a:p>
            <a:pPr lvl="0"/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</a:rPr>
              <a:t>Influences on consumer preferences (through e.g</a:t>
            </a:r>
            <a:r>
              <a:rPr lang="en-GB" sz="2000" dirty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</a:rPr>
              <a:t>habits, </a:t>
            </a:r>
            <a:r>
              <a:rPr lang="en-GB" sz="2000" dirty="0">
                <a:solidFill>
                  <a:schemeClr val="bg1">
                    <a:lumMod val="50000"/>
                  </a:schemeClr>
                </a:solidFill>
              </a:rPr>
              <a:t>attitudes towards local and organic food, and </a:t>
            </a:r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</a:rPr>
              <a:t>socio-demographic data)</a:t>
            </a:r>
            <a:endParaRPr lang="de-DE" sz="2000" dirty="0">
              <a:solidFill>
                <a:schemeClr val="bg1">
                  <a:lumMod val="50000"/>
                </a:schemeClr>
              </a:solidFill>
            </a:endParaRPr>
          </a:p>
          <a:p>
            <a:pPr lvl="0"/>
            <a:r>
              <a:rPr lang="en-GB" sz="2000" dirty="0" smtClean="0"/>
              <a:t>Information on </a:t>
            </a:r>
            <a:r>
              <a:rPr lang="en-GB" sz="2000" dirty="0"/>
              <a:t>whether consumers face a trade-off when choosing between a local and an organic </a:t>
            </a:r>
            <a:r>
              <a:rPr lang="en-GB" sz="2000" dirty="0" smtClean="0"/>
              <a:t>product</a:t>
            </a:r>
            <a:endParaRPr lang="de-DE" sz="2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6CD2C-DAFD-44D3-B123-75391574F009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945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General </a:t>
            </a:r>
            <a:r>
              <a:rPr lang="de-DE" dirty="0" err="1" smtClean="0"/>
              <a:t>information</a:t>
            </a:r>
            <a:r>
              <a:rPr lang="de-DE" dirty="0" smtClean="0"/>
              <a:t> on </a:t>
            </a:r>
            <a:r>
              <a:rPr lang="de-DE" dirty="0" err="1" smtClean="0"/>
              <a:t>study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r>
              <a:rPr lang="de-DE" dirty="0" err="1" smtClean="0"/>
              <a:t>Combination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consumer</a:t>
            </a:r>
            <a:r>
              <a:rPr lang="de-DE" dirty="0" smtClean="0"/>
              <a:t> </a:t>
            </a:r>
            <a:r>
              <a:rPr lang="de-DE" dirty="0" err="1" smtClean="0"/>
              <a:t>survey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choice</a:t>
            </a:r>
            <a:r>
              <a:rPr lang="de-DE" dirty="0" smtClean="0"/>
              <a:t> </a:t>
            </a:r>
            <a:r>
              <a:rPr lang="de-DE" dirty="0" err="1" smtClean="0"/>
              <a:t>experiment</a:t>
            </a:r>
            <a:endParaRPr lang="de-DE" dirty="0" smtClean="0"/>
          </a:p>
          <a:p>
            <a:r>
              <a:rPr lang="de-DE" dirty="0" smtClean="0"/>
              <a:t>641 </a:t>
            </a:r>
            <a:r>
              <a:rPr lang="de-DE" dirty="0" err="1" smtClean="0"/>
              <a:t>interviews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consumers</a:t>
            </a:r>
            <a:r>
              <a:rPr lang="de-DE" dirty="0" smtClean="0"/>
              <a:t> in </a:t>
            </a:r>
            <a:r>
              <a:rPr lang="de-DE" dirty="0" err="1" smtClean="0"/>
              <a:t>eight</a:t>
            </a:r>
            <a:r>
              <a:rPr lang="de-DE" dirty="0" smtClean="0"/>
              <a:t> </a:t>
            </a:r>
            <a:r>
              <a:rPr lang="de-DE" dirty="0" err="1" smtClean="0"/>
              <a:t>supermarkets</a:t>
            </a:r>
            <a:r>
              <a:rPr lang="de-DE" dirty="0" smtClean="0"/>
              <a:t> in </a:t>
            </a:r>
            <a:r>
              <a:rPr lang="de-DE" dirty="0" err="1" smtClean="0"/>
              <a:t>four</a:t>
            </a:r>
            <a:r>
              <a:rPr lang="de-DE" dirty="0" smtClean="0"/>
              <a:t> </a:t>
            </a:r>
            <a:r>
              <a:rPr lang="de-DE" dirty="0" err="1" smtClean="0"/>
              <a:t>regions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Germany (urban – rural; North – East – South – West)</a:t>
            </a:r>
          </a:p>
          <a:p>
            <a:r>
              <a:rPr lang="de-DE" dirty="0" smtClean="0"/>
              <a:t>Computer-</a:t>
            </a:r>
            <a:r>
              <a:rPr lang="de-DE" dirty="0" err="1" smtClean="0"/>
              <a:t>assisted</a:t>
            </a:r>
            <a:r>
              <a:rPr lang="de-DE" dirty="0" smtClean="0"/>
              <a:t> </a:t>
            </a:r>
            <a:r>
              <a:rPr lang="de-DE" dirty="0" err="1" smtClean="0"/>
              <a:t>self-interviewing</a:t>
            </a:r>
            <a:r>
              <a:rPr lang="de-DE" dirty="0" smtClean="0"/>
              <a:t> (CASI) </a:t>
            </a:r>
          </a:p>
          <a:p>
            <a:r>
              <a:rPr lang="de-DE" dirty="0" smtClean="0"/>
              <a:t>631 </a:t>
            </a:r>
            <a:r>
              <a:rPr lang="de-DE" dirty="0" err="1" smtClean="0"/>
              <a:t>responses</a:t>
            </a:r>
            <a:r>
              <a:rPr lang="de-DE" dirty="0" smtClean="0"/>
              <a:t>, </a:t>
            </a:r>
            <a:r>
              <a:rPr lang="de-DE" dirty="0" err="1" smtClean="0"/>
              <a:t>appropriate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analysis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choice</a:t>
            </a:r>
            <a:r>
              <a:rPr lang="de-DE" dirty="0" smtClean="0"/>
              <a:t> </a:t>
            </a:r>
            <a:r>
              <a:rPr lang="de-DE" dirty="0" err="1" smtClean="0"/>
              <a:t>experiment</a:t>
            </a:r>
            <a:endParaRPr lang="de-DE" dirty="0" smtClean="0"/>
          </a:p>
          <a:p>
            <a:r>
              <a:rPr lang="de-DE" dirty="0" err="1" smtClean="0"/>
              <a:t>Four</a:t>
            </a:r>
            <a:r>
              <a:rPr lang="de-DE" dirty="0" smtClean="0"/>
              <a:t> </a:t>
            </a:r>
            <a:r>
              <a:rPr lang="de-DE" dirty="0" err="1" smtClean="0"/>
              <a:t>products</a:t>
            </a:r>
            <a:r>
              <a:rPr lang="de-DE" dirty="0" smtClean="0"/>
              <a:t>: </a:t>
            </a:r>
            <a:r>
              <a:rPr lang="de-DE" dirty="0" err="1" smtClean="0"/>
              <a:t>apples</a:t>
            </a:r>
            <a:r>
              <a:rPr lang="de-DE" dirty="0" smtClean="0"/>
              <a:t>, </a:t>
            </a:r>
            <a:r>
              <a:rPr lang="de-DE" dirty="0" err="1" smtClean="0"/>
              <a:t>butter</a:t>
            </a:r>
            <a:r>
              <a:rPr lang="de-DE" dirty="0" smtClean="0"/>
              <a:t>, </a:t>
            </a:r>
            <a:r>
              <a:rPr lang="de-DE" dirty="0" err="1" smtClean="0"/>
              <a:t>flour</a:t>
            </a:r>
            <a:r>
              <a:rPr lang="de-DE" dirty="0" smtClean="0"/>
              <a:t>,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steak</a:t>
            </a:r>
            <a:endParaRPr lang="de-DE" dirty="0" smtClean="0"/>
          </a:p>
          <a:p>
            <a:r>
              <a:rPr lang="de-DE" dirty="0" smtClean="0"/>
              <a:t>Design </a:t>
            </a:r>
            <a:r>
              <a:rPr lang="de-DE" dirty="0" err="1" smtClean="0"/>
              <a:t>based</a:t>
            </a:r>
            <a:r>
              <a:rPr lang="de-DE" dirty="0" smtClean="0"/>
              <a:t> on </a:t>
            </a:r>
            <a:r>
              <a:rPr lang="de-DE" dirty="0" err="1" smtClean="0"/>
              <a:t>coefficients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pretest</a:t>
            </a:r>
            <a:endParaRPr lang="de-DE" dirty="0" smtClean="0"/>
          </a:p>
          <a:p>
            <a:r>
              <a:rPr lang="de-DE" dirty="0" err="1" smtClean="0"/>
              <a:t>Four</a:t>
            </a:r>
            <a:r>
              <a:rPr lang="de-DE" dirty="0" smtClean="0"/>
              <a:t> </a:t>
            </a:r>
            <a:r>
              <a:rPr lang="de-DE" dirty="0" err="1" smtClean="0"/>
              <a:t>blocks</a:t>
            </a:r>
            <a:r>
              <a:rPr lang="de-DE" dirty="0" smtClean="0"/>
              <a:t> (</a:t>
            </a:r>
            <a:r>
              <a:rPr lang="de-DE" dirty="0" err="1" smtClean="0"/>
              <a:t>one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each</a:t>
            </a:r>
            <a:r>
              <a:rPr lang="de-DE" dirty="0" smtClean="0"/>
              <a:t> </a:t>
            </a:r>
            <a:r>
              <a:rPr lang="de-DE" dirty="0" err="1" smtClean="0"/>
              <a:t>product</a:t>
            </a:r>
            <a:r>
              <a:rPr lang="de-DE" dirty="0" smtClean="0"/>
              <a:t>) à 16 </a:t>
            </a:r>
            <a:r>
              <a:rPr lang="de-DE" dirty="0" err="1" smtClean="0"/>
              <a:t>choice</a:t>
            </a:r>
            <a:r>
              <a:rPr lang="de-DE" dirty="0" smtClean="0"/>
              <a:t> </a:t>
            </a:r>
            <a:r>
              <a:rPr lang="de-DE" dirty="0" err="1" smtClean="0"/>
              <a:t>sets</a:t>
            </a:r>
            <a:endParaRPr lang="de-DE" dirty="0" smtClean="0"/>
          </a:p>
          <a:p>
            <a:r>
              <a:rPr lang="de-DE" dirty="0" smtClean="0"/>
              <a:t>16 </a:t>
            </a:r>
            <a:r>
              <a:rPr lang="de-DE" dirty="0" err="1" smtClean="0"/>
              <a:t>choice</a:t>
            </a:r>
            <a:r>
              <a:rPr lang="de-DE" dirty="0" smtClean="0"/>
              <a:t> </a:t>
            </a:r>
            <a:r>
              <a:rPr lang="de-DE" dirty="0" err="1" smtClean="0"/>
              <a:t>sets</a:t>
            </a:r>
            <a:r>
              <a:rPr lang="de-DE" dirty="0" smtClean="0"/>
              <a:t> per </a:t>
            </a:r>
            <a:r>
              <a:rPr lang="de-DE" dirty="0" err="1" smtClean="0"/>
              <a:t>respondent</a:t>
            </a:r>
            <a:r>
              <a:rPr lang="de-DE" dirty="0" smtClean="0"/>
              <a:t> (</a:t>
            </a:r>
            <a:r>
              <a:rPr lang="de-DE" dirty="0" err="1" smtClean="0"/>
              <a:t>four</a:t>
            </a:r>
            <a:r>
              <a:rPr lang="de-DE" dirty="0" smtClean="0"/>
              <a:t> </a:t>
            </a:r>
            <a:r>
              <a:rPr lang="de-DE" dirty="0" err="1" smtClean="0"/>
              <a:t>sets</a:t>
            </a:r>
            <a:r>
              <a:rPr lang="de-DE" dirty="0" smtClean="0"/>
              <a:t> per </a:t>
            </a:r>
            <a:r>
              <a:rPr lang="de-DE" dirty="0" err="1" smtClean="0"/>
              <a:t>product</a:t>
            </a:r>
            <a:r>
              <a:rPr lang="de-DE" dirty="0" smtClean="0"/>
              <a:t>) 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6CD2C-DAFD-44D3-B123-75391574F009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232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Sociodemographic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endParaRPr lang="de-DE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89508481"/>
              </p:ext>
            </p:extLst>
          </p:nvPr>
        </p:nvGraphicFramePr>
        <p:xfrm>
          <a:off x="467544" y="1340768"/>
          <a:ext cx="4039122" cy="4791900"/>
        </p:xfrm>
        <a:graphic>
          <a:graphicData uri="http://schemas.openxmlformats.org/drawingml/2006/table">
            <a:tbl>
              <a:tblPr firstRow="1" firstCol="1" bandRow="1">
                <a:tableStyleId>{1E171933-4619-4E11-9A3F-F7608DF75F80}</a:tableStyleId>
              </a:tblPr>
              <a:tblGrid>
                <a:gridCol w="1120643"/>
                <a:gridCol w="261356"/>
                <a:gridCol w="261356"/>
                <a:gridCol w="261356"/>
                <a:gridCol w="1160337"/>
                <a:gridCol w="974074"/>
              </a:tblGrid>
              <a:tr h="1546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de-DE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32" marR="41432" marT="0" marB="0" anchor="ctr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de-DE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32" marR="41432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All</a:t>
                      </a:r>
                      <a:endParaRPr lang="de-DE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32" marR="41432" marT="0" marB="0" anchor="ctr"/>
                </a:tc>
              </a:tr>
              <a:tr h="1546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Gender</a:t>
                      </a:r>
                      <a:endParaRPr lang="de-DE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32" marR="41432" marT="0" marB="0" anchor="ctr"/>
                </a:tc>
                <a:tc gridSpan="4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N</a:t>
                      </a:r>
                      <a:endParaRPr lang="de-DE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32" marR="41432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631</a:t>
                      </a:r>
                      <a:endParaRPr lang="de-DE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32" marR="41432" marT="0" marB="0" anchor="ctr"/>
                </a:tc>
              </a:tr>
              <a:tr h="1546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de-DE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32" marR="41432" marT="0" marB="0" anchor="ctr"/>
                </a:tc>
                <a:tc gridSpan="4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Female </a:t>
                      </a:r>
                      <a:endParaRPr lang="de-DE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32" marR="41432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414</a:t>
                      </a:r>
                      <a:endParaRPr lang="de-DE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32" marR="41432" marT="0" marB="0" anchor="ctr"/>
                </a:tc>
              </a:tr>
              <a:tr h="1546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32" marR="41432" marT="0" marB="0" anchor="ctr"/>
                </a:tc>
                <a:tc gridSpan="4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Male </a:t>
                      </a:r>
                      <a:endParaRPr lang="de-DE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32" marR="41432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217</a:t>
                      </a:r>
                      <a:endParaRPr lang="de-DE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32" marR="41432" marT="0" marB="0" anchor="ctr"/>
                </a:tc>
              </a:tr>
              <a:tr h="1546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Age</a:t>
                      </a:r>
                      <a:endParaRPr lang="de-DE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32" marR="41432" marT="0" marB="0" anchor="ctr"/>
                </a:tc>
                <a:tc gridSpan="4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N</a:t>
                      </a:r>
                      <a:endParaRPr lang="de-DE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32" marR="41432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630</a:t>
                      </a:r>
                      <a:endParaRPr lang="de-DE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32" marR="41432" marT="0" marB="0" anchor="ctr"/>
                </a:tc>
              </a:tr>
              <a:tr h="1546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32" marR="41432" marT="0" marB="0" anchor="ctr"/>
                </a:tc>
                <a:tc gridSpan="4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18-30 years </a:t>
                      </a:r>
                      <a:endParaRPr lang="de-DE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32" marR="41432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122</a:t>
                      </a:r>
                      <a:endParaRPr lang="de-DE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32" marR="41432" marT="0" marB="0" anchor="ctr"/>
                </a:tc>
              </a:tr>
              <a:tr h="1546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de-DE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32" marR="41432" marT="0" marB="0" anchor="ctr"/>
                </a:tc>
                <a:tc gridSpan="4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31-45 years </a:t>
                      </a:r>
                      <a:endParaRPr lang="de-DE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32" marR="41432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198</a:t>
                      </a:r>
                      <a:endParaRPr lang="de-DE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32" marR="41432" marT="0" marB="0" anchor="ctr"/>
                </a:tc>
              </a:tr>
              <a:tr h="1546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32" marR="41432" marT="0" marB="0" anchor="ctr"/>
                </a:tc>
                <a:tc gridSpan="4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46-60 years </a:t>
                      </a:r>
                      <a:endParaRPr lang="de-DE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32" marR="41432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229</a:t>
                      </a:r>
                      <a:endParaRPr lang="de-DE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32" marR="41432" marT="0" marB="0" anchor="ctr"/>
                </a:tc>
              </a:tr>
              <a:tr h="1546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32" marR="41432" marT="0" marB="0" anchor="ctr"/>
                </a:tc>
                <a:tc gridSpan="4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&gt;60 years </a:t>
                      </a:r>
                      <a:endParaRPr lang="de-DE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32" marR="41432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88</a:t>
                      </a:r>
                      <a:endParaRPr lang="de-DE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32" marR="41432" marT="0" marB="0" anchor="ctr"/>
                </a:tc>
              </a:tr>
              <a:tr h="1546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32" marR="41432" marT="0" marB="0" anchor="ctr"/>
                </a:tc>
                <a:tc gridSpan="4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Mean age (years)</a:t>
                      </a:r>
                      <a:endParaRPr lang="de-DE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32" marR="41432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44.5</a:t>
                      </a:r>
                      <a:endParaRPr lang="de-DE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32" marR="41432" marT="0" marB="0" anchor="ctr"/>
                </a:tc>
              </a:tr>
              <a:tr h="15465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Education</a:t>
                      </a:r>
                      <a:endParaRPr lang="de-DE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32" marR="41432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N</a:t>
                      </a:r>
                      <a:endParaRPr lang="de-DE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32" marR="41432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631</a:t>
                      </a:r>
                      <a:endParaRPr lang="de-DE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32" marR="41432" marT="0" marB="0" anchor="ctr"/>
                </a:tc>
              </a:tr>
              <a:tr h="1546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32" marR="41432" marT="0" marB="0" anchor="ctr"/>
                </a:tc>
                <a:tc gridSpan="4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No formal qualification</a:t>
                      </a:r>
                      <a:endParaRPr lang="de-DE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32" marR="41432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</a:t>
                      </a:r>
                      <a:endParaRPr lang="de-DE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32" marR="41432" marT="0" marB="0" anchor="ctr"/>
                </a:tc>
              </a:tr>
              <a:tr h="1546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32" marR="41432" marT="0" marB="0" anchor="ctr"/>
                </a:tc>
                <a:tc gridSpan="4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Secondary/Intermediate</a:t>
                      </a:r>
                      <a:endParaRPr lang="de-DE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32" marR="41432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255</a:t>
                      </a:r>
                      <a:endParaRPr lang="de-DE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32" marR="41432" marT="0" marB="0" anchor="ctr"/>
                </a:tc>
              </a:tr>
              <a:tr h="144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de-DE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32" marR="41432" marT="0" marB="0" anchor="ctr"/>
                </a:tc>
                <a:tc gridSpan="4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College/University qualification</a:t>
                      </a:r>
                      <a:endParaRPr lang="de-DE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32" marR="41432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174</a:t>
                      </a:r>
                      <a:endParaRPr lang="de-DE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32" marR="41432" marT="0" marB="0" anchor="ctr"/>
                </a:tc>
              </a:tr>
              <a:tr h="1546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de-DE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32" marR="41432" marT="0" marB="0" anchor="ctr"/>
                </a:tc>
                <a:tc gridSpan="4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College/University degree</a:t>
                      </a:r>
                      <a:endParaRPr lang="de-DE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32" marR="41432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200</a:t>
                      </a:r>
                      <a:endParaRPr lang="de-DE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32" marR="41432" marT="0" marB="0" anchor="ctr"/>
                </a:tc>
              </a:tr>
              <a:tr h="154650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Household size</a:t>
                      </a:r>
                      <a:endParaRPr lang="de-DE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32" marR="41432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N</a:t>
                      </a:r>
                      <a:endParaRPr lang="de-DE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32" marR="41432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631</a:t>
                      </a:r>
                      <a:endParaRPr lang="de-DE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32" marR="41432" marT="0" marB="0" anchor="ctr"/>
                </a:tc>
              </a:tr>
              <a:tr h="15465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32" marR="41432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Mean</a:t>
                      </a:r>
                      <a:endParaRPr lang="de-DE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32" marR="41432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2.7</a:t>
                      </a:r>
                      <a:endParaRPr lang="de-DE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32" marR="41432" marT="0" marB="0" anchor="ctr"/>
                </a:tc>
              </a:tr>
              <a:tr h="309300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Household net income (monthly)</a:t>
                      </a:r>
                      <a:endParaRPr lang="de-DE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32" marR="41432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N</a:t>
                      </a:r>
                      <a:endParaRPr lang="de-DE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32" marR="414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631</a:t>
                      </a:r>
                      <a:endParaRPr lang="de-DE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32" marR="41432" marT="0" marB="0" anchor="ctr"/>
                </a:tc>
              </a:tr>
              <a:tr h="15465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32" marR="41432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&lt; 600 € </a:t>
                      </a:r>
                      <a:endParaRPr lang="de-DE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32" marR="41432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19</a:t>
                      </a:r>
                      <a:endParaRPr lang="de-DE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32" marR="41432" marT="0" marB="0" anchor="ctr"/>
                </a:tc>
              </a:tr>
              <a:tr h="15465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de-DE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32" marR="41432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600 € to &lt;1,200 €  </a:t>
                      </a:r>
                      <a:endParaRPr lang="de-DE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32" marR="41432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59</a:t>
                      </a:r>
                      <a:endParaRPr lang="de-DE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32" marR="41432" marT="0" marB="0" anchor="ctr"/>
                </a:tc>
              </a:tr>
              <a:tr h="15465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32" marR="41432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1,200 € to&lt;1,800 €  </a:t>
                      </a:r>
                      <a:endParaRPr lang="de-DE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32" marR="41432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96</a:t>
                      </a:r>
                      <a:endParaRPr lang="de-DE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32" marR="41432" marT="0" marB="0" anchor="ctr"/>
                </a:tc>
              </a:tr>
              <a:tr h="15465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32" marR="41432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1,800 € to &lt;2,400 € </a:t>
                      </a:r>
                      <a:endParaRPr lang="de-DE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32" marR="41432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91</a:t>
                      </a:r>
                      <a:endParaRPr lang="de-DE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32" marR="41432" marT="0" marB="0" anchor="ctr"/>
                </a:tc>
              </a:tr>
              <a:tr h="15465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de-DE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32" marR="41432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2,400 € to &lt;3,000 € </a:t>
                      </a:r>
                      <a:endParaRPr lang="de-DE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32" marR="41432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82</a:t>
                      </a:r>
                      <a:endParaRPr lang="de-DE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32" marR="41432" marT="0" marB="0" anchor="ctr"/>
                </a:tc>
              </a:tr>
              <a:tr h="15465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de-DE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32" marR="41432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3,000 € to &lt;3,600 € </a:t>
                      </a:r>
                      <a:endParaRPr lang="de-DE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32" marR="41432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54</a:t>
                      </a:r>
                      <a:endParaRPr lang="de-DE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32" marR="41432" marT="0" marB="0" anchor="ctr"/>
                </a:tc>
              </a:tr>
              <a:tr h="15465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de-DE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32" marR="41432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3,600 € to &lt;4,200 € </a:t>
                      </a:r>
                      <a:endParaRPr lang="de-DE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32" marR="41432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50</a:t>
                      </a:r>
                      <a:endParaRPr lang="de-DE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32" marR="41432" marT="0" marB="0" anchor="ctr"/>
                </a:tc>
              </a:tr>
              <a:tr h="15465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de-DE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32" marR="41432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4,200 € to &lt;4,800 € </a:t>
                      </a:r>
                      <a:endParaRPr lang="de-DE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32" marR="41432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29</a:t>
                      </a:r>
                      <a:endParaRPr lang="de-DE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32" marR="41432" marT="0" marB="0" anchor="ctr"/>
                </a:tc>
              </a:tr>
              <a:tr h="15465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de-DE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32" marR="41432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4,800 € to &lt;5,400 € </a:t>
                      </a:r>
                      <a:endParaRPr lang="de-DE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32" marR="41432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27</a:t>
                      </a:r>
                      <a:endParaRPr lang="de-DE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32" marR="41432" marT="0" marB="0" anchor="ctr"/>
                </a:tc>
              </a:tr>
              <a:tr h="15465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de-DE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32" marR="41432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5,400 € to &lt;6,000 € </a:t>
                      </a:r>
                      <a:endParaRPr lang="de-DE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32" marR="41432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21</a:t>
                      </a:r>
                      <a:endParaRPr lang="de-DE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32" marR="41432" marT="0" marB="0" anchor="ctr"/>
                </a:tc>
              </a:tr>
              <a:tr h="15465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de-DE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32" marR="41432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6,000 € or more </a:t>
                      </a:r>
                      <a:endParaRPr lang="de-DE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32" marR="41432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25</a:t>
                      </a:r>
                      <a:endParaRPr lang="de-DE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32" marR="41432" marT="0" marB="0" anchor="ctr"/>
                </a:tc>
              </a:tr>
              <a:tr h="15465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de-DE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32" marR="41432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No comment</a:t>
                      </a:r>
                      <a:endParaRPr lang="de-DE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32" marR="41432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78</a:t>
                      </a:r>
                      <a:endParaRPr lang="de-DE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32" marR="41432" marT="0" marB="0" anchor="ctr"/>
                </a:tc>
              </a:tr>
            </a:tbl>
          </a:graphicData>
        </a:graphic>
      </p:graphicFrame>
      <p:sp>
        <p:nvSpPr>
          <p:cNvPr id="3" name="Inhaltsplatzhalter 2"/>
          <p:cNvSpPr>
            <a:spLocks noGrp="1"/>
          </p:cNvSpPr>
          <p:nvPr>
            <p:ph sz="half" idx="2"/>
          </p:nvPr>
        </p:nvSpPr>
        <p:spPr>
          <a:xfrm>
            <a:off x="4644008" y="1268760"/>
            <a:ext cx="4038600" cy="4597971"/>
          </a:xfrm>
        </p:spPr>
        <p:txBody>
          <a:bodyPr/>
          <a:lstStyle/>
          <a:p>
            <a:pPr marL="0" indent="0">
              <a:buNone/>
            </a:pPr>
            <a:r>
              <a:rPr lang="de-DE" sz="2400" dirty="0" err="1" smtClean="0"/>
              <a:t>Compared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German </a:t>
            </a:r>
            <a:r>
              <a:rPr lang="de-DE" sz="2400" dirty="0" err="1" smtClean="0"/>
              <a:t>average</a:t>
            </a:r>
            <a:r>
              <a:rPr lang="de-DE" sz="2400" dirty="0" smtClean="0"/>
              <a:t>:</a:t>
            </a:r>
          </a:p>
          <a:p>
            <a:r>
              <a:rPr lang="de-DE" sz="2400" dirty="0" smtClean="0"/>
              <a:t>More </a:t>
            </a:r>
            <a:r>
              <a:rPr lang="de-DE" sz="2400" dirty="0" err="1" smtClean="0"/>
              <a:t>female</a:t>
            </a:r>
            <a:r>
              <a:rPr lang="de-DE" sz="2400" dirty="0" smtClean="0"/>
              <a:t> </a:t>
            </a:r>
            <a:r>
              <a:rPr lang="de-DE" sz="2400" dirty="0" err="1" smtClean="0"/>
              <a:t>than</a:t>
            </a:r>
            <a:r>
              <a:rPr lang="de-DE" sz="2400" dirty="0" smtClean="0"/>
              <a:t> male </a:t>
            </a:r>
            <a:r>
              <a:rPr lang="de-DE" sz="2400" dirty="0" err="1" smtClean="0"/>
              <a:t>shoppers</a:t>
            </a:r>
            <a:endParaRPr lang="de-DE" sz="2400" dirty="0" smtClean="0"/>
          </a:p>
          <a:p>
            <a:r>
              <a:rPr lang="de-DE" sz="2400" dirty="0" err="1" smtClean="0"/>
              <a:t>Slightly</a:t>
            </a:r>
            <a:r>
              <a:rPr lang="de-DE" sz="2400" dirty="0" smtClean="0"/>
              <a:t> </a:t>
            </a:r>
            <a:r>
              <a:rPr lang="de-DE" sz="2400" dirty="0" err="1" smtClean="0"/>
              <a:t>lower</a:t>
            </a:r>
            <a:r>
              <a:rPr lang="de-DE" sz="2400" dirty="0" smtClean="0"/>
              <a:t> </a:t>
            </a:r>
            <a:r>
              <a:rPr lang="de-DE" sz="2400" dirty="0" err="1" smtClean="0"/>
              <a:t>mean</a:t>
            </a:r>
            <a:r>
              <a:rPr lang="de-DE" sz="2400" dirty="0" smtClean="0"/>
              <a:t> </a:t>
            </a:r>
            <a:r>
              <a:rPr lang="de-DE" sz="2400" dirty="0" err="1" smtClean="0"/>
              <a:t>age</a:t>
            </a:r>
            <a:r>
              <a:rPr lang="de-DE" sz="2400" dirty="0" smtClean="0"/>
              <a:t> </a:t>
            </a:r>
          </a:p>
          <a:p>
            <a:r>
              <a:rPr lang="de-DE" sz="2400" dirty="0" err="1" smtClean="0"/>
              <a:t>Slightly</a:t>
            </a:r>
            <a:r>
              <a:rPr lang="de-DE" sz="2400" dirty="0" smtClean="0"/>
              <a:t> </a:t>
            </a:r>
            <a:r>
              <a:rPr lang="de-DE" sz="2400" dirty="0" err="1" smtClean="0"/>
              <a:t>better</a:t>
            </a:r>
            <a:r>
              <a:rPr lang="de-DE" sz="2400" dirty="0" smtClean="0"/>
              <a:t> </a:t>
            </a:r>
            <a:r>
              <a:rPr lang="de-DE" sz="2400" dirty="0" err="1" smtClean="0"/>
              <a:t>education</a:t>
            </a:r>
            <a:endParaRPr lang="de-DE" sz="2400" dirty="0" smtClean="0"/>
          </a:p>
          <a:p>
            <a:r>
              <a:rPr lang="de-DE" sz="2400" dirty="0" err="1" smtClean="0"/>
              <a:t>Similar</a:t>
            </a:r>
            <a:r>
              <a:rPr lang="de-DE" sz="2400" dirty="0" smtClean="0"/>
              <a:t> </a:t>
            </a:r>
            <a:r>
              <a:rPr lang="de-DE" sz="2400" dirty="0" err="1" smtClean="0"/>
              <a:t>income</a:t>
            </a:r>
            <a:r>
              <a:rPr lang="de-DE" sz="2400" dirty="0" smtClean="0"/>
              <a:t> </a:t>
            </a:r>
          </a:p>
          <a:p>
            <a:r>
              <a:rPr lang="de-DE" sz="2400" dirty="0" smtClean="0"/>
              <a:t>Higher </a:t>
            </a:r>
            <a:r>
              <a:rPr lang="de-DE" sz="2400" dirty="0" err="1" smtClean="0"/>
              <a:t>average</a:t>
            </a:r>
            <a:r>
              <a:rPr lang="de-DE" sz="2400" dirty="0" smtClean="0"/>
              <a:t> </a:t>
            </a:r>
            <a:r>
              <a:rPr lang="de-DE" sz="2400" dirty="0" err="1" smtClean="0"/>
              <a:t>household</a:t>
            </a:r>
            <a:r>
              <a:rPr lang="de-DE" sz="2400" dirty="0" smtClean="0"/>
              <a:t> </a:t>
            </a:r>
            <a:r>
              <a:rPr lang="de-DE" sz="2400" dirty="0" err="1" smtClean="0"/>
              <a:t>size</a:t>
            </a:r>
            <a:endParaRPr lang="de-DE" sz="2400" dirty="0" smtClean="0"/>
          </a:p>
          <a:p>
            <a:endParaRPr lang="de-DE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6CD2C-DAFD-44D3-B123-75391574F009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219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50106"/>
          </a:xfrm>
        </p:spPr>
        <p:txBody>
          <a:bodyPr/>
          <a:lstStyle/>
          <a:p>
            <a:r>
              <a:rPr lang="de-DE" dirty="0" smtClean="0"/>
              <a:t>Design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choice</a:t>
            </a:r>
            <a:r>
              <a:rPr lang="de-DE" dirty="0" smtClean="0"/>
              <a:t> </a:t>
            </a:r>
            <a:r>
              <a:rPr lang="de-DE" dirty="0" err="1" smtClean="0"/>
              <a:t>experiment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10626758"/>
              </p:ext>
            </p:extLst>
          </p:nvPr>
        </p:nvGraphicFramePr>
        <p:xfrm>
          <a:off x="539552" y="3295857"/>
          <a:ext cx="6192688" cy="2581413"/>
        </p:xfrm>
        <a:graphic>
          <a:graphicData uri="http://schemas.openxmlformats.org/drawingml/2006/table">
            <a:tbl>
              <a:tblPr firstRow="1" firstCol="1" bandRow="1">
                <a:tableStyleId>{EB344D84-9AFB-497E-A393-DC336BA19D2E}</a:tableStyleId>
              </a:tblPr>
              <a:tblGrid>
                <a:gridCol w="1722814"/>
                <a:gridCol w="1117297"/>
                <a:gridCol w="1117297"/>
                <a:gridCol w="1117297"/>
                <a:gridCol w="1117983"/>
              </a:tblGrid>
              <a:tr h="3266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Attribute level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539" marR="47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Apples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539" marR="47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Flour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539" marR="47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Butter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539" marR="47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Steak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539" marR="47539" marT="0" marB="0" anchor="ctr"/>
                </a:tc>
              </a:tr>
              <a:tr h="3266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</a:rPr>
                        <a:t>Price 1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539" marR="47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2,49</a:t>
                      </a:r>
                      <a:endParaRPr lang="de-D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539" marR="47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0,69</a:t>
                      </a:r>
                      <a:endParaRPr lang="de-D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539" marR="47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1,29</a:t>
                      </a:r>
                      <a:endParaRPr lang="de-D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539" marR="47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3,49</a:t>
                      </a:r>
                      <a:endParaRPr lang="de-D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539" marR="47539" marT="0" marB="0" anchor="ctr"/>
                </a:tc>
              </a:tr>
              <a:tr h="3266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</a:rPr>
                        <a:t>Price 2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539" marR="47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2,99</a:t>
                      </a:r>
                      <a:endParaRPr lang="de-D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539" marR="47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0,99</a:t>
                      </a:r>
                      <a:endParaRPr lang="de-D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539" marR="47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1,49</a:t>
                      </a:r>
                      <a:endParaRPr lang="de-D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539" marR="47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4,49</a:t>
                      </a:r>
                      <a:endParaRPr lang="de-D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539" marR="47539" marT="0" marB="0" anchor="ctr"/>
                </a:tc>
              </a:tr>
              <a:tr h="3266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</a:rPr>
                        <a:t>Price 3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539" marR="47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3,49</a:t>
                      </a:r>
                      <a:endParaRPr lang="de-D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539" marR="47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1,29</a:t>
                      </a:r>
                      <a:endParaRPr lang="de-D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539" marR="47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1,69</a:t>
                      </a:r>
                      <a:endParaRPr lang="de-D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539" marR="47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5,49</a:t>
                      </a:r>
                      <a:endParaRPr lang="de-D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539" marR="47539" marT="0" marB="0" anchor="ctr"/>
                </a:tc>
              </a:tr>
              <a:tr h="3266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</a:rPr>
                        <a:t>Price 4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539" marR="47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3,99</a:t>
                      </a:r>
                      <a:endParaRPr lang="de-D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539" marR="47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1,59</a:t>
                      </a:r>
                      <a:endParaRPr lang="de-D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539" marR="47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1,89</a:t>
                      </a:r>
                      <a:endParaRPr lang="de-D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539" marR="47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6,49</a:t>
                      </a:r>
                      <a:endParaRPr lang="de-D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539" marR="47539" marT="0" marB="0" anchor="ctr"/>
                </a:tc>
              </a:tr>
              <a:tr h="4114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Neighb. countries</a:t>
                      </a:r>
                      <a:endParaRPr lang="de-DE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539" marR="47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Austria</a:t>
                      </a:r>
                      <a:endParaRPr lang="de-D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539" marR="47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Italy</a:t>
                      </a:r>
                      <a:endParaRPr lang="de-D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539" marR="47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Denmark</a:t>
                      </a:r>
                      <a:endParaRPr lang="de-D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539" marR="47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France</a:t>
                      </a:r>
                      <a:endParaRPr lang="de-D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539" marR="47539" marT="0" marB="0" anchor="ctr"/>
                </a:tc>
              </a:tr>
              <a:tr h="5366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Non-EU countries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539" marR="47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Argentina</a:t>
                      </a:r>
                      <a:endParaRPr lang="de-D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539" marR="47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Kazakstan</a:t>
                      </a:r>
                      <a:endParaRPr lang="de-D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539" marR="47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New Zealand</a:t>
                      </a:r>
                      <a:endParaRPr lang="de-DE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539" marR="47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Australia</a:t>
                      </a:r>
                      <a:endParaRPr lang="de-DE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539" marR="47539" marT="0" marB="0" anchor="ctr"/>
                </a:tc>
              </a:tr>
            </a:tbl>
          </a:graphicData>
        </a:graphic>
      </p:graphicFrame>
      <p:sp>
        <p:nvSpPr>
          <p:cNvPr id="6" name="Inhaltsplatzhalter 5"/>
          <p:cNvSpPr>
            <a:spLocks noGrp="1"/>
          </p:cNvSpPr>
          <p:nvPr>
            <p:ph sz="half" idx="2"/>
          </p:nvPr>
        </p:nvSpPr>
        <p:spPr>
          <a:xfrm>
            <a:off x="517036" y="836712"/>
            <a:ext cx="7655363" cy="1853073"/>
          </a:xfrm>
        </p:spPr>
        <p:txBody>
          <a:bodyPr/>
          <a:lstStyle/>
          <a:p>
            <a:pPr marL="0" indent="0">
              <a:buNone/>
            </a:pPr>
            <a:r>
              <a:rPr lang="de-DE" sz="2000" dirty="0" smtClean="0"/>
              <a:t>Attributes: </a:t>
            </a:r>
            <a:r>
              <a:rPr lang="de-DE" sz="2000" dirty="0" err="1" smtClean="0"/>
              <a:t>origin</a:t>
            </a:r>
            <a:r>
              <a:rPr lang="de-DE" sz="2000" dirty="0" smtClean="0"/>
              <a:t>, type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production</a:t>
            </a:r>
            <a:r>
              <a:rPr lang="de-DE" sz="2000" dirty="0" smtClean="0"/>
              <a:t>, </a:t>
            </a:r>
            <a:r>
              <a:rPr lang="de-DE" sz="2000" dirty="0" err="1" smtClean="0"/>
              <a:t>price</a:t>
            </a:r>
            <a:endParaRPr lang="de-DE" sz="2000" dirty="0" smtClean="0"/>
          </a:p>
          <a:p>
            <a:pPr lvl="1"/>
            <a:r>
              <a:rPr lang="de-DE" sz="2000" dirty="0" smtClean="0"/>
              <a:t>Origin: </a:t>
            </a:r>
            <a:r>
              <a:rPr lang="de-DE" sz="2000" dirty="0" err="1" smtClean="0"/>
              <a:t>local</a:t>
            </a:r>
            <a:r>
              <a:rPr lang="de-DE" sz="2000" dirty="0" smtClean="0"/>
              <a:t>, </a:t>
            </a:r>
            <a:r>
              <a:rPr lang="de-DE" sz="2000" dirty="0" err="1" smtClean="0"/>
              <a:t>from</a:t>
            </a:r>
            <a:r>
              <a:rPr lang="de-DE" sz="2000" dirty="0" smtClean="0"/>
              <a:t> Germany, </a:t>
            </a:r>
            <a:r>
              <a:rPr lang="de-DE" sz="2000" dirty="0" err="1" smtClean="0"/>
              <a:t>from</a:t>
            </a:r>
            <a:r>
              <a:rPr lang="de-DE" sz="2000" dirty="0" smtClean="0"/>
              <a:t> a </a:t>
            </a:r>
            <a:r>
              <a:rPr lang="de-DE" sz="2000" dirty="0" err="1" smtClean="0"/>
              <a:t>neighbouring</a:t>
            </a:r>
            <a:r>
              <a:rPr lang="de-DE" sz="2000" dirty="0" smtClean="0"/>
              <a:t> </a:t>
            </a:r>
            <a:r>
              <a:rPr lang="de-DE" sz="2000" dirty="0" err="1" smtClean="0"/>
              <a:t>country</a:t>
            </a:r>
            <a:r>
              <a:rPr lang="de-DE" sz="2000" dirty="0" smtClean="0"/>
              <a:t>, </a:t>
            </a:r>
            <a:r>
              <a:rPr lang="de-DE" sz="2000" dirty="0" err="1" smtClean="0"/>
              <a:t>from</a:t>
            </a:r>
            <a:r>
              <a:rPr lang="de-DE" sz="2000" dirty="0" smtClean="0"/>
              <a:t> a non-EU </a:t>
            </a:r>
            <a:r>
              <a:rPr lang="de-DE" sz="2000" dirty="0" err="1" smtClean="0"/>
              <a:t>country</a:t>
            </a:r>
            <a:endParaRPr lang="de-DE" sz="2000" dirty="0" smtClean="0"/>
          </a:p>
          <a:p>
            <a:pPr lvl="1"/>
            <a:r>
              <a:rPr lang="de-DE" sz="2000" dirty="0" smtClean="0"/>
              <a:t>Type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production</a:t>
            </a:r>
            <a:r>
              <a:rPr lang="de-DE" sz="2000" dirty="0" smtClean="0"/>
              <a:t>: </a:t>
            </a:r>
            <a:r>
              <a:rPr lang="de-DE" sz="2000" dirty="0" err="1" smtClean="0"/>
              <a:t>organic</a:t>
            </a:r>
            <a:r>
              <a:rPr lang="de-DE" sz="2000" dirty="0" smtClean="0"/>
              <a:t>, non-</a:t>
            </a:r>
            <a:r>
              <a:rPr lang="de-DE" sz="2000" dirty="0" err="1" smtClean="0"/>
              <a:t>organic</a:t>
            </a:r>
            <a:endParaRPr lang="de-DE" sz="2000" dirty="0" smtClean="0"/>
          </a:p>
          <a:p>
            <a:pPr lvl="1"/>
            <a:r>
              <a:rPr lang="de-DE" sz="2000" dirty="0" smtClean="0"/>
              <a:t>Price: </a:t>
            </a:r>
            <a:r>
              <a:rPr lang="de-DE" sz="2000" dirty="0" err="1" smtClean="0"/>
              <a:t>four</a:t>
            </a:r>
            <a:r>
              <a:rPr lang="de-DE" sz="2000" dirty="0" smtClean="0"/>
              <a:t> </a:t>
            </a:r>
            <a:r>
              <a:rPr lang="de-DE" sz="2000" dirty="0" err="1" smtClean="0"/>
              <a:t>levels</a:t>
            </a:r>
            <a:endParaRPr lang="de-DE" sz="2000" dirty="0"/>
          </a:p>
        </p:txBody>
      </p:sp>
      <p:sp>
        <p:nvSpPr>
          <p:cNvPr id="5" name="Textfeld 4"/>
          <p:cNvSpPr txBox="1"/>
          <p:nvPr/>
        </p:nvSpPr>
        <p:spPr>
          <a:xfrm>
            <a:off x="539552" y="2852936"/>
            <a:ext cx="79928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Prices and importing countries for different products used in choice experiment</a:t>
            </a:r>
            <a:endParaRPr lang="de-DE" sz="16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6CD2C-DAFD-44D3-B123-75391574F009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922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Example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 </a:t>
            </a:r>
            <a:r>
              <a:rPr lang="de-DE" dirty="0" err="1" smtClean="0"/>
              <a:t>choice</a:t>
            </a:r>
            <a:r>
              <a:rPr lang="de-DE" dirty="0" smtClean="0"/>
              <a:t>-set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apples</a:t>
            </a:r>
            <a:r>
              <a:rPr lang="de-DE" dirty="0" smtClean="0"/>
              <a:t> (CASI)</a:t>
            </a:r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688" y="1627188"/>
            <a:ext cx="5761037" cy="360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e-DE" dirty="0" smtClean="0"/>
              <a:t>7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540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de-DE" dirty="0" err="1" smtClean="0"/>
              <a:t>Methodological</a:t>
            </a:r>
            <a:r>
              <a:rPr lang="de-DE" dirty="0" smtClean="0"/>
              <a:t> </a:t>
            </a:r>
            <a:r>
              <a:rPr lang="de-DE" dirty="0" err="1" smtClean="0"/>
              <a:t>approach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536504"/>
          </a:xfrm>
        </p:spPr>
        <p:txBody>
          <a:bodyPr/>
          <a:lstStyle/>
          <a:p>
            <a:r>
              <a:rPr lang="de-DE" dirty="0" smtClean="0"/>
              <a:t>Choice </a:t>
            </a:r>
            <a:r>
              <a:rPr lang="de-DE" dirty="0" err="1" smtClean="0"/>
              <a:t>experiment</a:t>
            </a:r>
            <a:endParaRPr lang="de-DE" dirty="0" smtClean="0"/>
          </a:p>
          <a:p>
            <a:pPr lvl="1"/>
            <a:r>
              <a:rPr lang="de-DE" dirty="0" smtClean="0"/>
              <a:t>Attribute-</a:t>
            </a:r>
            <a:r>
              <a:rPr lang="de-DE" dirty="0" err="1" smtClean="0"/>
              <a:t>based</a:t>
            </a:r>
            <a:r>
              <a:rPr lang="de-DE" dirty="0" smtClean="0"/>
              <a:t> </a:t>
            </a:r>
            <a:r>
              <a:rPr lang="de-DE" dirty="0" err="1" smtClean="0"/>
              <a:t>survey</a:t>
            </a:r>
            <a:r>
              <a:rPr lang="de-DE" dirty="0" smtClean="0"/>
              <a:t> </a:t>
            </a:r>
            <a:r>
              <a:rPr lang="de-DE" dirty="0" err="1" smtClean="0"/>
              <a:t>method</a:t>
            </a:r>
            <a:endParaRPr lang="de-DE" dirty="0" smtClean="0"/>
          </a:p>
          <a:p>
            <a:pPr lvl="1"/>
            <a:r>
              <a:rPr lang="de-DE" dirty="0" smtClean="0"/>
              <a:t>Consumer </a:t>
            </a:r>
            <a:r>
              <a:rPr lang="de-DE" dirty="0" err="1" smtClean="0"/>
              <a:t>preferences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utility</a:t>
            </a:r>
            <a:r>
              <a:rPr lang="de-DE" dirty="0" smtClean="0"/>
              <a:t> (</a:t>
            </a:r>
            <a:r>
              <a:rPr lang="de-DE" dirty="0" err="1" smtClean="0"/>
              <a:t>consumers</a:t>
            </a:r>
            <a:r>
              <a:rPr lang="de-DE" dirty="0" smtClean="0"/>
              <a:t> </a:t>
            </a:r>
            <a:r>
              <a:rPr lang="de-DE" dirty="0" err="1" smtClean="0"/>
              <a:t>choose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most</a:t>
            </a:r>
            <a:r>
              <a:rPr lang="de-DE" dirty="0" smtClean="0"/>
              <a:t> </a:t>
            </a:r>
            <a:r>
              <a:rPr lang="de-DE" dirty="0" err="1" smtClean="0"/>
              <a:t>preferred</a:t>
            </a:r>
            <a:r>
              <a:rPr lang="de-DE" dirty="0" smtClean="0"/>
              <a:t> alternative </a:t>
            </a:r>
            <a:r>
              <a:rPr lang="de-DE" dirty="0" err="1" smtClean="0"/>
              <a:t>from</a:t>
            </a:r>
            <a:r>
              <a:rPr lang="de-DE" dirty="0" smtClean="0"/>
              <a:t> a </a:t>
            </a:r>
            <a:r>
              <a:rPr lang="de-DE" dirty="0" err="1" smtClean="0"/>
              <a:t>set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hypothetical</a:t>
            </a:r>
            <a:r>
              <a:rPr lang="de-DE" dirty="0" smtClean="0"/>
              <a:t> </a:t>
            </a:r>
            <a:r>
              <a:rPr lang="de-DE" dirty="0" err="1" smtClean="0"/>
              <a:t>products</a:t>
            </a:r>
            <a:r>
              <a:rPr lang="de-DE" dirty="0" smtClean="0"/>
              <a:t>)</a:t>
            </a:r>
          </a:p>
          <a:p>
            <a:pPr lvl="1"/>
            <a:r>
              <a:rPr lang="de-DE" dirty="0" err="1" smtClean="0"/>
              <a:t>Relevance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different </a:t>
            </a:r>
            <a:r>
              <a:rPr lang="de-DE" dirty="0" err="1" smtClean="0"/>
              <a:t>product</a:t>
            </a:r>
            <a:r>
              <a:rPr lang="de-DE" dirty="0" smtClean="0"/>
              <a:t> </a:t>
            </a:r>
            <a:r>
              <a:rPr lang="de-DE" dirty="0" err="1" smtClean="0"/>
              <a:t>attributes</a:t>
            </a:r>
            <a:r>
              <a:rPr lang="de-DE" dirty="0"/>
              <a:t> </a:t>
            </a:r>
            <a:r>
              <a:rPr lang="de-DE" dirty="0" smtClean="0"/>
              <a:t>in </a:t>
            </a:r>
            <a:r>
              <a:rPr lang="de-DE" dirty="0" err="1" smtClean="0"/>
              <a:t>comparison</a:t>
            </a:r>
            <a:endParaRPr lang="de-DE" dirty="0" smtClean="0"/>
          </a:p>
          <a:p>
            <a:pPr lvl="1"/>
            <a:r>
              <a:rPr lang="de-DE" dirty="0" smtClean="0"/>
              <a:t>Choice </a:t>
            </a:r>
            <a:r>
              <a:rPr lang="de-DE" dirty="0" err="1" smtClean="0"/>
              <a:t>sets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composed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smtClean="0"/>
              <a:t>three </a:t>
            </a:r>
            <a:r>
              <a:rPr lang="de-DE" dirty="0" err="1" smtClean="0"/>
              <a:t>product</a:t>
            </a:r>
            <a:r>
              <a:rPr lang="de-DE" dirty="0" smtClean="0"/>
              <a:t> alternatives, </a:t>
            </a:r>
            <a:r>
              <a:rPr lang="de-DE" dirty="0" err="1" smtClean="0"/>
              <a:t>varying</a:t>
            </a:r>
            <a:r>
              <a:rPr lang="de-DE" dirty="0" smtClean="0"/>
              <a:t> in </a:t>
            </a:r>
            <a:r>
              <a:rPr lang="de-DE" dirty="0" err="1" smtClean="0"/>
              <a:t>three</a:t>
            </a:r>
            <a:r>
              <a:rPr lang="de-DE" dirty="0" smtClean="0"/>
              <a:t> </a:t>
            </a:r>
            <a:r>
              <a:rPr lang="de-DE" dirty="0" err="1" smtClean="0"/>
              <a:t>attributes</a:t>
            </a:r>
            <a:endParaRPr lang="de-DE" dirty="0" smtClean="0"/>
          </a:p>
          <a:p>
            <a:pPr lvl="1"/>
            <a:r>
              <a:rPr lang="de-DE" dirty="0" err="1" smtClean="0"/>
              <a:t>Including</a:t>
            </a:r>
            <a:r>
              <a:rPr lang="de-DE" dirty="0"/>
              <a:t> </a:t>
            </a:r>
            <a:r>
              <a:rPr lang="de-DE" dirty="0" smtClean="0"/>
              <a:t>a </a:t>
            </a:r>
            <a:r>
              <a:rPr lang="de-DE" dirty="0" err="1" smtClean="0"/>
              <a:t>no-buy</a:t>
            </a:r>
            <a:r>
              <a:rPr lang="de-DE" dirty="0" smtClean="0"/>
              <a:t> </a:t>
            </a:r>
            <a:r>
              <a:rPr lang="de-DE" dirty="0" err="1" smtClean="0"/>
              <a:t>option</a:t>
            </a:r>
            <a:r>
              <a:rPr lang="de-DE" dirty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a </a:t>
            </a:r>
            <a:r>
              <a:rPr lang="de-DE" dirty="0" err="1" smtClean="0"/>
              <a:t>binding</a:t>
            </a:r>
            <a:r>
              <a:rPr lang="de-DE" dirty="0" smtClean="0"/>
              <a:t> </a:t>
            </a:r>
            <a:r>
              <a:rPr lang="de-DE" dirty="0" err="1" smtClean="0"/>
              <a:t>purchase</a:t>
            </a:r>
            <a:r>
              <a:rPr lang="de-DE" dirty="0" smtClean="0"/>
              <a:t> </a:t>
            </a:r>
            <a:r>
              <a:rPr lang="de-DE" dirty="0" err="1" smtClean="0"/>
              <a:t>decision</a:t>
            </a:r>
            <a:endParaRPr lang="de-DE" dirty="0" smtClean="0"/>
          </a:p>
          <a:p>
            <a:r>
              <a:rPr lang="de-DE" dirty="0" err="1" smtClean="0"/>
              <a:t>Theoretical</a:t>
            </a:r>
            <a:r>
              <a:rPr lang="de-DE" dirty="0" smtClean="0"/>
              <a:t> </a:t>
            </a:r>
            <a:r>
              <a:rPr lang="de-DE" dirty="0" err="1" smtClean="0"/>
              <a:t>framework</a:t>
            </a:r>
            <a:endParaRPr lang="de-DE" dirty="0" smtClean="0"/>
          </a:p>
          <a:p>
            <a:pPr lvl="1"/>
            <a:r>
              <a:rPr lang="de-DE" dirty="0" err="1" smtClean="0"/>
              <a:t>Characteristics</a:t>
            </a:r>
            <a:r>
              <a:rPr lang="de-DE" dirty="0" smtClean="0"/>
              <a:t> </a:t>
            </a:r>
            <a:r>
              <a:rPr lang="de-DE" dirty="0" err="1" smtClean="0"/>
              <a:t>theory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value</a:t>
            </a:r>
            <a:r>
              <a:rPr lang="de-DE" dirty="0" smtClean="0"/>
              <a:t> (Lancaster 1966)</a:t>
            </a:r>
          </a:p>
          <a:p>
            <a:pPr lvl="1"/>
            <a:r>
              <a:rPr lang="de-DE" dirty="0" smtClean="0"/>
              <a:t>Random </a:t>
            </a:r>
            <a:r>
              <a:rPr lang="de-DE" dirty="0" err="1" smtClean="0"/>
              <a:t>utility</a:t>
            </a:r>
            <a:r>
              <a:rPr lang="de-DE" dirty="0" smtClean="0"/>
              <a:t> </a:t>
            </a:r>
            <a:r>
              <a:rPr lang="de-DE" dirty="0" err="1" smtClean="0"/>
              <a:t>theory</a:t>
            </a:r>
            <a:r>
              <a:rPr lang="de-DE" dirty="0" smtClean="0"/>
              <a:t> (</a:t>
            </a:r>
            <a:r>
              <a:rPr lang="de-DE" dirty="0" err="1" smtClean="0"/>
              <a:t>Thurstone</a:t>
            </a:r>
            <a:r>
              <a:rPr lang="de-DE" dirty="0" smtClean="0"/>
              <a:t> 1922); </a:t>
            </a:r>
            <a:r>
              <a:rPr lang="de-DE" dirty="0" err="1" smtClean="0"/>
              <a:t>basic</a:t>
            </a:r>
            <a:r>
              <a:rPr lang="de-DE" dirty="0" smtClean="0"/>
              <a:t> form: </a:t>
            </a:r>
            <a:r>
              <a:rPr lang="en-GB" dirty="0" err="1"/>
              <a:t>U</a:t>
            </a:r>
            <a:r>
              <a:rPr lang="en-GB" baseline="-25000" dirty="0" err="1"/>
              <a:t>i</a:t>
            </a:r>
            <a:r>
              <a:rPr lang="en-GB" dirty="0"/>
              <a:t>= V</a:t>
            </a:r>
            <a:r>
              <a:rPr lang="en-GB" baseline="-25000" dirty="0"/>
              <a:t>i</a:t>
            </a:r>
            <a:r>
              <a:rPr lang="en-GB" dirty="0"/>
              <a:t> + </a:t>
            </a:r>
            <a:r>
              <a:rPr lang="en-GB" dirty="0" err="1" smtClean="0"/>
              <a:t>Ɛ</a:t>
            </a:r>
            <a:r>
              <a:rPr lang="en-GB" baseline="-25000" dirty="0" err="1" smtClean="0"/>
              <a:t>i</a:t>
            </a:r>
            <a:endParaRPr lang="de-DE" dirty="0" smtClean="0"/>
          </a:p>
          <a:p>
            <a:pPr lvl="1"/>
            <a:endParaRPr lang="de-DE" dirty="0" smtClean="0"/>
          </a:p>
          <a:p>
            <a:endParaRPr lang="de-DE" dirty="0" smtClean="0"/>
          </a:p>
          <a:p>
            <a:pPr lvl="1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6CD2C-DAFD-44D3-B123-75391574F009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893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Random </a:t>
            </a:r>
            <a:r>
              <a:rPr lang="de-DE" dirty="0" err="1" smtClean="0"/>
              <a:t>parameters</a:t>
            </a:r>
            <a:r>
              <a:rPr lang="de-DE" dirty="0" smtClean="0"/>
              <a:t> </a:t>
            </a:r>
            <a:r>
              <a:rPr lang="de-DE" dirty="0" err="1" smtClean="0"/>
              <a:t>logit</a:t>
            </a:r>
            <a:r>
              <a:rPr lang="de-DE" dirty="0" smtClean="0"/>
              <a:t> </a:t>
            </a:r>
            <a:r>
              <a:rPr lang="de-DE" dirty="0" err="1" smtClean="0"/>
              <a:t>models</a:t>
            </a:r>
            <a:r>
              <a:rPr lang="de-DE" dirty="0" smtClean="0"/>
              <a:t> (RPL)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Better</a:t>
            </a:r>
            <a:r>
              <a:rPr lang="de-DE" dirty="0" smtClean="0"/>
              <a:t> </a:t>
            </a:r>
            <a:r>
              <a:rPr lang="de-DE" dirty="0" err="1" smtClean="0"/>
              <a:t>model</a:t>
            </a:r>
            <a:r>
              <a:rPr lang="de-DE" dirty="0" smtClean="0"/>
              <a:t> fit </a:t>
            </a:r>
            <a:r>
              <a:rPr lang="de-DE" dirty="0" err="1" smtClean="0"/>
              <a:t>than</a:t>
            </a:r>
            <a:r>
              <a:rPr lang="de-DE" dirty="0" smtClean="0"/>
              <a:t> </a:t>
            </a:r>
            <a:r>
              <a:rPr lang="de-DE" dirty="0" err="1" smtClean="0"/>
              <a:t>multinomial</a:t>
            </a:r>
            <a:r>
              <a:rPr lang="de-DE" dirty="0" smtClean="0"/>
              <a:t> </a:t>
            </a:r>
            <a:r>
              <a:rPr lang="de-DE" dirty="0" err="1" smtClean="0"/>
              <a:t>logit</a:t>
            </a:r>
            <a:r>
              <a:rPr lang="de-DE" dirty="0" smtClean="0"/>
              <a:t> </a:t>
            </a:r>
            <a:r>
              <a:rPr lang="de-DE" dirty="0" err="1" smtClean="0"/>
              <a:t>models</a:t>
            </a:r>
            <a:r>
              <a:rPr lang="de-DE" dirty="0" smtClean="0"/>
              <a:t> (MNL)</a:t>
            </a:r>
          </a:p>
          <a:p>
            <a:r>
              <a:rPr lang="de-DE" dirty="0" smtClean="0"/>
              <a:t>Individual </a:t>
            </a:r>
            <a:r>
              <a:rPr lang="de-DE" dirty="0" err="1" smtClean="0"/>
              <a:t>models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all </a:t>
            </a:r>
            <a:r>
              <a:rPr lang="de-DE" dirty="0" err="1" smtClean="0"/>
              <a:t>four</a:t>
            </a:r>
            <a:r>
              <a:rPr lang="de-DE" dirty="0" smtClean="0"/>
              <a:t> </a:t>
            </a:r>
            <a:r>
              <a:rPr lang="de-DE" dirty="0" err="1" smtClean="0"/>
              <a:t>products</a:t>
            </a:r>
            <a:endParaRPr lang="de-DE" dirty="0" smtClean="0"/>
          </a:p>
          <a:p>
            <a:r>
              <a:rPr lang="de-DE" dirty="0" err="1" smtClean="0"/>
              <a:t>Halton</a:t>
            </a:r>
            <a:r>
              <a:rPr lang="de-DE" dirty="0" smtClean="0"/>
              <a:t> </a:t>
            </a:r>
            <a:r>
              <a:rPr lang="de-DE" dirty="0" err="1" smtClean="0"/>
              <a:t>draws</a:t>
            </a:r>
            <a:r>
              <a:rPr lang="de-DE" dirty="0" smtClean="0"/>
              <a:t>, 1000 </a:t>
            </a:r>
            <a:r>
              <a:rPr lang="de-DE" dirty="0" err="1" smtClean="0"/>
              <a:t>pts</a:t>
            </a:r>
            <a:endParaRPr lang="de-DE" dirty="0" smtClean="0"/>
          </a:p>
          <a:p>
            <a:r>
              <a:rPr lang="de-DE" dirty="0" smtClean="0"/>
              <a:t>Fixed </a:t>
            </a:r>
            <a:r>
              <a:rPr lang="de-DE" dirty="0" err="1" smtClean="0"/>
              <a:t>parameters</a:t>
            </a:r>
            <a:r>
              <a:rPr lang="de-DE" dirty="0" smtClean="0"/>
              <a:t>, </a:t>
            </a:r>
            <a:r>
              <a:rPr lang="de-DE" dirty="0" err="1" smtClean="0"/>
              <a:t>whenever</a:t>
            </a:r>
            <a:r>
              <a:rPr lang="de-DE" dirty="0" smtClean="0"/>
              <a:t> </a:t>
            </a:r>
            <a:r>
              <a:rPr lang="de-DE" dirty="0" err="1" smtClean="0"/>
              <a:t>standard</a:t>
            </a:r>
            <a:r>
              <a:rPr lang="de-DE" dirty="0" smtClean="0"/>
              <a:t> </a:t>
            </a:r>
            <a:r>
              <a:rPr lang="de-DE" dirty="0" err="1" smtClean="0"/>
              <a:t>deviations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standard</a:t>
            </a:r>
            <a:r>
              <a:rPr lang="de-DE" dirty="0" smtClean="0"/>
              <a:t> </a:t>
            </a:r>
            <a:r>
              <a:rPr lang="de-DE" dirty="0" err="1" smtClean="0"/>
              <a:t>errors</a:t>
            </a:r>
            <a:r>
              <a:rPr lang="de-DE" dirty="0" smtClean="0"/>
              <a:t> </a:t>
            </a:r>
            <a:r>
              <a:rPr lang="de-DE" dirty="0" err="1" smtClean="0"/>
              <a:t>were</a:t>
            </a:r>
            <a:r>
              <a:rPr lang="de-DE" dirty="0" smtClean="0"/>
              <a:t> </a:t>
            </a:r>
            <a:r>
              <a:rPr lang="de-DE" dirty="0" err="1" smtClean="0"/>
              <a:t>insignificant</a:t>
            </a:r>
            <a:endParaRPr lang="de-DE" dirty="0" smtClean="0"/>
          </a:p>
          <a:p>
            <a:r>
              <a:rPr lang="de-DE" dirty="0" smtClean="0"/>
              <a:t>Price was </a:t>
            </a:r>
            <a:r>
              <a:rPr lang="de-DE" dirty="0" err="1" smtClean="0"/>
              <a:t>treated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non-</a:t>
            </a:r>
            <a:r>
              <a:rPr lang="de-DE" dirty="0" err="1" smtClean="0"/>
              <a:t>random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6CD2C-DAFD-44D3-B123-75391574F009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083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Witzenhause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DesignWitzenhausen</Template>
  <TotalTime>0</TotalTime>
  <Words>1922</Words>
  <Application>Microsoft Office PowerPoint</Application>
  <PresentationFormat>Bildschirmpräsentation (4:3)</PresentationFormat>
  <Paragraphs>809</Paragraphs>
  <Slides>23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27" baseType="lpstr">
      <vt:lpstr>Arial</vt:lpstr>
      <vt:lpstr>Calibri</vt:lpstr>
      <vt:lpstr>Times New Roman</vt:lpstr>
      <vt:lpstr>DesignWitzenhausen</vt:lpstr>
      <vt:lpstr>Local and/or organic: A study on consumer preferences for organic food and food from different origins</vt:lpstr>
      <vt:lpstr>Background</vt:lpstr>
      <vt:lpstr>Research objectives</vt:lpstr>
      <vt:lpstr>General information on study</vt:lpstr>
      <vt:lpstr>Sociodemographic data</vt:lpstr>
      <vt:lpstr>Design of choice experiment</vt:lpstr>
      <vt:lpstr>Example of a choice-set for apples (CASI)</vt:lpstr>
      <vt:lpstr>Methodological approach</vt:lpstr>
      <vt:lpstr>Random parameters logit models (RPL)</vt:lpstr>
      <vt:lpstr>RPL models</vt:lpstr>
      <vt:lpstr>Results ǀ</vt:lpstr>
      <vt:lpstr>RPL models for apples (rural versus urban)</vt:lpstr>
      <vt:lpstr>Results ‖</vt:lpstr>
      <vt:lpstr>Discussion of further models</vt:lpstr>
      <vt:lpstr>PowerPoint-Präsentation</vt:lpstr>
      <vt:lpstr>PowerPoint-Präsentation</vt:lpstr>
      <vt:lpstr>RPL models for butter (rural versus urban)</vt:lpstr>
      <vt:lpstr>RPL models for flour (rural versus urban)</vt:lpstr>
      <vt:lpstr>RPL models for steaks (rural versus urban)</vt:lpstr>
      <vt:lpstr>Interactions for apples</vt:lpstr>
      <vt:lpstr>Interactions for butter</vt:lpstr>
      <vt:lpstr>Interactions for flour</vt:lpstr>
      <vt:lpstr>Interactions for steaks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Local and/or organic: A study on consumer preferences for organic food and food from different origins</dc:title>
  <dc:creator>Corinna</dc:creator>
  <cp:lastModifiedBy>Corinna</cp:lastModifiedBy>
  <cp:revision>68</cp:revision>
  <dcterms:created xsi:type="dcterms:W3CDTF">2014-06-03T11:39:07Z</dcterms:created>
  <dcterms:modified xsi:type="dcterms:W3CDTF">2014-06-18T10:55:11Z</dcterms:modified>
</cp:coreProperties>
</file>