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56" r:id="rId5"/>
    <p:sldId id="326" r:id="rId6"/>
    <p:sldId id="322" r:id="rId7"/>
    <p:sldId id="324" r:id="rId8"/>
    <p:sldId id="327" r:id="rId9"/>
    <p:sldId id="331" r:id="rId10"/>
    <p:sldId id="329" r:id="rId11"/>
    <p:sldId id="336" r:id="rId12"/>
    <p:sldId id="328" r:id="rId13"/>
    <p:sldId id="330" r:id="rId14"/>
    <p:sldId id="332" r:id="rId15"/>
    <p:sldId id="335" r:id="rId16"/>
    <p:sldId id="334" r:id="rId17"/>
    <p:sldId id="337" r:id="rId18"/>
    <p:sldId id="277" r:id="rId19"/>
    <p:sldId id="325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C86"/>
    <a:srgbClr val="BBD9E7"/>
    <a:srgbClr val="FDDC7F"/>
    <a:srgbClr val="FE5F44"/>
    <a:srgbClr val="FCFF7D"/>
    <a:srgbClr val="8D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3979" autoAdjust="0"/>
  </p:normalViewPr>
  <p:slideViewPr>
    <p:cSldViewPr>
      <p:cViewPr varScale="1">
        <p:scale>
          <a:sx n="70" d="100"/>
          <a:sy n="70" d="100"/>
        </p:scale>
        <p:origin x="10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t>03.03.2020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CH"/>
              <a:t>FiBL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1803F63-1EE9-4115-85FD-29A1359955E3}" type="datetime1">
              <a:rPr lang="de-CH"/>
              <a:pPr/>
              <a:t>03.03.2020</a:t>
            </a:fld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CH"/>
              <a:t>www.fibl.org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EEE68-C277-4AC2-8517-FCC5D41B3684}" type="slidenum">
              <a:rPr lang="de-CH"/>
              <a:pPr/>
              <a:t>3</a:t>
            </a:fld>
            <a:endParaRPr lang="de-CH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5025"/>
            <a:ext cx="5553075" cy="41656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536" y="5278661"/>
            <a:ext cx="5631427" cy="5001109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16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999" y="4149725"/>
            <a:ext cx="7920813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 smtClean="0"/>
              <a:t>Titel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7911739" cy="210567"/>
          </a:xfrm>
        </p:spPr>
        <p:txBody>
          <a:bodyPr anchor="b"/>
          <a:lstStyle>
            <a:lvl1pPr>
              <a:defRPr sz="1200" baseline="0"/>
            </a:lvl1pPr>
          </a:lstStyle>
          <a:p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>Veranstaltungsort, Datum</a:t>
            </a:r>
            <a:endParaRPr lang="de-CH" spc="20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1074" y="6035035"/>
            <a:ext cx="7910970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pc="20" dirty="0" smtClean="0"/>
              <a:t>Name der Veranstaltung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1074" y="5453175"/>
            <a:ext cx="7911739" cy="210567"/>
          </a:xfrm>
        </p:spPr>
        <p:txBody>
          <a:bodyPr anchor="b"/>
          <a:lstStyle>
            <a:lvl1pPr>
              <a:defRPr sz="2200" baseline="0"/>
            </a:lvl1pPr>
          </a:lstStyle>
          <a:p>
            <a:r>
              <a:rPr lang="de-CH" spc="20" dirty="0" smtClean="0"/>
              <a:t>Namen (+ Kontakt)</a:t>
            </a:r>
            <a:endParaRPr lang="de-CH" spc="20" dirty="0"/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1781969" y="514800"/>
            <a:ext cx="4045468" cy="34630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/>
              <a:t>Forschungsinstitut für biologischen Landbau </a:t>
            </a:r>
            <a:r>
              <a:rPr lang="de-CH" dirty="0" err="1" smtClean="0"/>
              <a:t>FiBL</a:t>
            </a:r>
            <a:endParaRPr lang="de-CH" dirty="0" smtClean="0"/>
          </a:p>
          <a:p>
            <a:r>
              <a:rPr lang="de-CH" dirty="0" smtClean="0"/>
              <a:t>info.suisse@fibl.org, www.fibl.org</a:t>
            </a:r>
            <a:endParaRPr lang="de-CH" spc="20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80" y="1628980"/>
            <a:ext cx="7915049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9CB737FE-A48C-40EA-832B-596929CCFB29}" type="datetime4">
              <a:rPr lang="de-DE" smtClean="0"/>
              <a:t>3. März 2020</a:t>
            </a:fld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0375CA07-586F-4C59-8AD6-CAA09B265689}" type="datetime4">
              <a:rPr lang="de-DE" smtClean="0"/>
              <a:t>3. März 2020</a:t>
            </a:fld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E5AC77B-6030-4F3E-884B-7CB936D63B82}" type="datetime4">
              <a:rPr lang="de-DE" smtClean="0"/>
              <a:t>3. März 2020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8569142-9882-4361-A0C3-4A5154FEF1C0}" type="datetime4">
              <a:rPr lang="de-DE" smtClean="0"/>
              <a:t>3. März 2020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 smtClean="0"/>
              <a:t>Bildlegende</a:t>
            </a:r>
            <a:endParaRPr lang="de-CH" sz="1350" spc="20" baseline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D226596C-47AB-4ADA-8B27-CC5C3CF46E80}" type="datetime4">
              <a:rPr lang="de-DE" smtClean="0"/>
              <a:t>3. März 2020</a:t>
            </a:fld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4AF29768-0C23-4BD3-B243-BAD777F74FCD}" type="datetime4">
              <a:rPr lang="de-DE" smtClean="0"/>
              <a:t>3. März 2020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5B3B936F-3ABE-4757-8D47-D036EF747FC4}" type="datetime4">
              <a:rPr lang="de-DE" smtClean="0"/>
              <a:t>3. März 2020</a:t>
            </a:fld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 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F247FAEA-CEDC-407D-9699-B8052B33C70A}" type="datetime4">
              <a:rPr lang="de-DE" smtClean="0"/>
              <a:t>3. März 2020</a:t>
            </a:fld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ED3BB-313F-496C-8CA3-401BDCE430E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4D5117C-920E-408F-B5D1-703CBFAA4587}" type="datetime4">
              <a:rPr lang="de-DE" smtClean="0"/>
              <a:t>3. März 2020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Hier Bild einfügen</a:t>
            </a:r>
            <a:endParaRPr lang="de-CH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40480B9-23C6-4E3C-96C7-35F6661A9F94}" type="datetime4">
              <a:rPr lang="de-DE" smtClean="0"/>
              <a:t>3. März 2020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Erste Ebene 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B3823AA-4ED1-4E61-8A7C-DA37706174DA}" type="datetime4">
              <a:rPr lang="de-DE" smtClean="0"/>
              <a:t>3. März 2020</a:t>
            </a:fld>
            <a:endParaRPr lang="de-CH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BA82920-692B-44FF-950F-D790F2CC06C0}" type="datetime4">
              <a:rPr lang="de-DE" smtClean="0"/>
              <a:t>3. März 2020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2E28826-2EC2-49ED-AB12-799D1BE0CB54}" type="datetime4">
              <a:rPr lang="de-DE" smtClean="0"/>
              <a:t>3. März 2020</a:t>
            </a:fld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F0E4394-37A7-4682-A9F9-76D157B5D369}" type="datetime4">
              <a:rPr lang="de-DE" smtClean="0"/>
              <a:t>3. März 2020</a:t>
            </a:fld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EE4BC0B-6B30-4D60-9C56-09EFF5446581}" type="datetime4">
              <a:rPr lang="de-DE" smtClean="0"/>
              <a:t>3. März 2020</a:t>
            </a:fld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7" y="6219700"/>
            <a:ext cx="644849" cy="270000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9FD2506B-5CF1-49D9-A2D6-F5356993C736}" type="datetime4">
              <a:rPr lang="de-DE" smtClean="0"/>
              <a:t>3. März 2020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1930141" y="6273023"/>
            <a:ext cx="2732347" cy="307777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algn="l"/>
            <a:r>
              <a:rPr lang="de-CH" sz="1400" dirty="0" smtClean="0"/>
              <a:t>www.fibl.org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2" r:id="rId7"/>
    <p:sldLayoutId id="2147483668" r:id="rId8"/>
    <p:sldLayoutId id="2147483669" r:id="rId9"/>
    <p:sldLayoutId id="2147483670" r:id="rId10"/>
    <p:sldLayoutId id="2147483671" r:id="rId11"/>
    <p:sldLayoutId id="2147483667" r:id="rId12"/>
    <p:sldLayoutId id="2147483661" r:id="rId13"/>
    <p:sldLayoutId id="2147483660" r:id="rId14"/>
    <p:sldLayoutId id="2147483654" r:id="rId15"/>
    <p:sldLayoutId id="2147483659" r:id="rId16"/>
    <p:sldLayoutId id="2147483673" r:id="rId17"/>
    <p:sldLayoutId id="2147483675" r:id="rId18"/>
    <p:sldLayoutId id="2147483676" r:id="rId19"/>
    <p:sldLayoutId id="2147483678" r:id="rId20"/>
    <p:sldLayoutId id="2147483680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611999" y="3969006"/>
            <a:ext cx="8370050" cy="1079295"/>
          </a:xfrm>
        </p:spPr>
        <p:txBody>
          <a:bodyPr/>
          <a:lstStyle/>
          <a:p>
            <a:r>
              <a:rPr lang="en-US" dirty="0"/>
              <a:t>Utilization of duckweed as fish meal replacement in common carp (</a:t>
            </a:r>
            <a:r>
              <a:rPr lang="en-US" i="1" dirty="0"/>
              <a:t>Cyprinus carpio</a:t>
            </a:r>
            <a:r>
              <a:rPr lang="en-US" dirty="0" smtClean="0"/>
              <a:t>)</a:t>
            </a:r>
          </a:p>
          <a:p>
            <a:r>
              <a:rPr lang="de-DE" dirty="0" smtClean="0"/>
              <a:t>(Verwertung von Wasserlinsen als Fischmehlersatz durch Karpfen (</a:t>
            </a:r>
            <a:r>
              <a:rPr lang="de-DE" i="1" dirty="0" smtClean="0"/>
              <a:t>Cyprinus carpio</a:t>
            </a:r>
            <a:r>
              <a:rPr lang="de-DE" dirty="0" smtClean="0"/>
              <a:t>))</a:t>
            </a:r>
            <a:endParaRPr lang="de-DE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CH" dirty="0" smtClean="0"/>
              <a:t>03.03.2020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>
          <a:xfrm>
            <a:off x="611999" y="5769026"/>
            <a:ext cx="7911739" cy="210567"/>
          </a:xfrm>
        </p:spPr>
        <p:txBody>
          <a:bodyPr/>
          <a:lstStyle/>
          <a:p>
            <a:r>
              <a:rPr lang="de-CH" sz="1400" dirty="0"/>
              <a:t>*</a:t>
            </a:r>
            <a:r>
              <a:rPr lang="de-CH" sz="1400" b="1" dirty="0"/>
              <a:t>Stadtlander T.</a:t>
            </a:r>
            <a:r>
              <a:rPr lang="de-CH" sz="1400" dirty="0"/>
              <a:t>,  Surber J., Pietsch C., Tschudi F., Sigrist M., Seitz A., Kreuzer M., Leiber F.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912026" y="6564755"/>
            <a:ext cx="2316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timo.stadtlander@fibl.org</a:t>
            </a:r>
            <a:endParaRPr lang="de-DE" sz="1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31" y="188964"/>
            <a:ext cx="1781969" cy="9831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10" y="347072"/>
            <a:ext cx="1710019" cy="6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07130A-017D-4A97-80D7-1690E5258BC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/>
          <a:lstStyle>
            <a:defPPr>
              <a:defRPr lang="de-DE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ＭＳ Ｐゴシック" charset="-128"/>
                <a:cs typeface="ＭＳ Ｐゴシック" charset="-128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sz="2000" dirty="0" smtClean="0">
                <a:solidFill>
                  <a:schemeClr val="tx1">
                    <a:alpha val="25000"/>
                  </a:schemeClr>
                </a:solidFill>
              </a:rPr>
              <a:t>Material &amp; </a:t>
            </a:r>
            <a:r>
              <a:rPr lang="de-DE" sz="2000" dirty="0" err="1" smtClean="0">
                <a:solidFill>
                  <a:schemeClr val="tx1">
                    <a:alpha val="25000"/>
                  </a:schemeClr>
                </a:solidFill>
              </a:rPr>
              <a:t>Methods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24" y="548968"/>
            <a:ext cx="3600040" cy="270003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05" y="3684214"/>
            <a:ext cx="3619759" cy="271481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1538979"/>
            <a:ext cx="5049203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Recirculation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(200 </a:t>
            </a:r>
            <a:r>
              <a:rPr lang="de-DE" dirty="0"/>
              <a:t>L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r>
              <a:rPr lang="de-DE" dirty="0" smtClean="0"/>
              <a:t>/</a:t>
            </a:r>
            <a:r>
              <a:rPr lang="de-DE" dirty="0" err="1" smtClean="0"/>
              <a:t>day</a:t>
            </a:r>
            <a:r>
              <a:rPr lang="de-DE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28 </a:t>
            </a:r>
            <a:r>
              <a:rPr lang="de-DE" dirty="0" err="1" smtClean="0"/>
              <a:t>aquaria</a:t>
            </a:r>
            <a:r>
              <a:rPr lang="de-DE" dirty="0" smtClean="0"/>
              <a:t> á 10 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7 </a:t>
            </a:r>
            <a:r>
              <a:rPr lang="de-DE" dirty="0" err="1"/>
              <a:t>treatments</a:t>
            </a:r>
            <a:r>
              <a:rPr lang="de-DE" dirty="0"/>
              <a:t> á 4 </a:t>
            </a:r>
            <a:r>
              <a:rPr lang="de-DE" dirty="0" err="1"/>
              <a:t>replicates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20 </a:t>
            </a:r>
            <a:r>
              <a:rPr lang="de-DE" dirty="0" err="1" smtClean="0"/>
              <a:t>fish</a:t>
            </a:r>
            <a:r>
              <a:rPr lang="de-DE" dirty="0" smtClean="0"/>
              <a:t> per </a:t>
            </a:r>
            <a:r>
              <a:rPr lang="de-DE" dirty="0" err="1" smtClean="0"/>
              <a:t>aquarium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5% of </a:t>
            </a:r>
            <a:r>
              <a:rPr lang="de-DE" dirty="0" err="1" smtClean="0"/>
              <a:t>body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/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feed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Hand </a:t>
            </a:r>
            <a:r>
              <a:rPr lang="de-DE" dirty="0" err="1" smtClean="0"/>
              <a:t>feeding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1/</a:t>
            </a:r>
            <a:r>
              <a:rPr lang="de-DE" dirty="0" err="1" smtClean="0"/>
              <a:t>week</a:t>
            </a:r>
            <a:r>
              <a:rPr lang="de-DE" dirty="0" smtClean="0"/>
              <a:t> </a:t>
            </a:r>
            <a:r>
              <a:rPr lang="de-DE" dirty="0" err="1" smtClean="0"/>
              <a:t>group-weighing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2 </a:t>
            </a:r>
            <a:r>
              <a:rPr lang="de-DE" dirty="0" err="1" smtClean="0"/>
              <a:t>weeks</a:t>
            </a:r>
            <a:r>
              <a:rPr lang="de-DE" dirty="0" smtClean="0"/>
              <a:t> </a:t>
            </a:r>
            <a:r>
              <a:rPr lang="de-DE" dirty="0" err="1" smtClean="0"/>
              <a:t>adaptation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6</a:t>
            </a:r>
            <a:r>
              <a:rPr lang="de-DE" dirty="0" smtClean="0"/>
              <a:t> </a:t>
            </a:r>
            <a:r>
              <a:rPr lang="de-DE" dirty="0" err="1" smtClean="0"/>
              <a:t>weeks</a:t>
            </a:r>
            <a:r>
              <a:rPr lang="de-DE" dirty="0" smtClean="0"/>
              <a:t> experimental </a:t>
            </a:r>
            <a:r>
              <a:rPr lang="de-DE" dirty="0" err="1" smtClean="0"/>
              <a:t>feeding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642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07130A-017D-4A97-80D7-1690E5258BC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/>
          <a:lstStyle>
            <a:defPPr>
              <a:defRPr lang="de-DE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ＭＳ Ｐゴシック" charset="-128"/>
                <a:cs typeface="ＭＳ Ｐゴシック" charset="-128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sz="2000" dirty="0" err="1" smtClean="0">
                <a:solidFill>
                  <a:schemeClr val="tx1">
                    <a:alpha val="25000"/>
                  </a:schemeClr>
                </a:solidFill>
              </a:rPr>
              <a:t>Results</a:t>
            </a:r>
            <a:endParaRPr lang="de-DE" sz="20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545511"/>
              </p:ext>
            </p:extLst>
          </p:nvPr>
        </p:nvGraphicFramePr>
        <p:xfrm>
          <a:off x="746637" y="1448978"/>
          <a:ext cx="7650725" cy="3652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8650"/>
                <a:gridCol w="932068"/>
                <a:gridCol w="934601"/>
                <a:gridCol w="934601"/>
                <a:gridCol w="934601"/>
                <a:gridCol w="932068"/>
                <a:gridCol w="932068"/>
                <a:gridCol w="93206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Control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DWD15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DWD30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DWD45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DWF15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DWF30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DWF45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Dry matter 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93.4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94.2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95.1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95.5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94.6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95.8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97.0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Crude protein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48.0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47.7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46.7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48.0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47.2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46.4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46.1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Crude lipids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12.6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12.6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13.0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14.1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Crude ash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13.6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14.0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15.1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12.9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12.9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Crude fibre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6.5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5.6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10.2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6.7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10.8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Gross energy (kj g</a:t>
                      </a:r>
                      <a:r>
                        <a:rPr lang="en-GB" sz="1600" baseline="30000">
                          <a:effectLst/>
                        </a:rPr>
                        <a:t>-1</a:t>
                      </a:r>
                      <a:r>
                        <a:rPr lang="en-GB" sz="1600">
                          <a:effectLst/>
                        </a:rPr>
                        <a:t> DM)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20.2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20.5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20.7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20.8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NFE</a:t>
                      </a:r>
                      <a:r>
                        <a:rPr lang="en-GB" sz="1600" baseline="30000" dirty="0" smtClean="0">
                          <a:effectLst/>
                        </a:rPr>
                        <a:t>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21.0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17.0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11.5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16.0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46637" y="979640"/>
            <a:ext cx="597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Proximate</a:t>
            </a:r>
            <a:r>
              <a:rPr lang="de-DE" b="1" dirty="0" smtClean="0"/>
              <a:t> </a:t>
            </a:r>
            <a:r>
              <a:rPr lang="de-DE" b="1" dirty="0" err="1" smtClean="0"/>
              <a:t>composition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different experimental </a:t>
            </a:r>
            <a:r>
              <a:rPr lang="de-DE" dirty="0" err="1" smtClean="0"/>
              <a:t>diets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9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07130A-017D-4A97-80D7-1690E5258BC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/>
          <a:lstStyle>
            <a:defPPr>
              <a:defRPr lang="de-DE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ＭＳ Ｐゴシック" charset="-128"/>
                <a:cs typeface="ＭＳ Ｐゴシック" charset="-128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sz="2000" dirty="0" err="1" smtClean="0">
                <a:solidFill>
                  <a:schemeClr val="tx1">
                    <a:alpha val="25000"/>
                  </a:schemeClr>
                </a:solidFill>
              </a:rPr>
              <a:t>Results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3" y="1072598"/>
            <a:ext cx="7632034" cy="48109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Geschweifte Klammer links 3"/>
          <p:cNvSpPr/>
          <p:nvPr/>
        </p:nvSpPr>
        <p:spPr>
          <a:xfrm rot="5400000">
            <a:off x="2693612" y="2247355"/>
            <a:ext cx="156735" cy="1440016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267925" y="2158522"/>
            <a:ext cx="1053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adaptation</a:t>
            </a:r>
            <a:endParaRPr lang="de-DE" sz="1600" dirty="0"/>
          </a:p>
        </p:txBody>
      </p:sp>
      <p:sp>
        <p:nvSpPr>
          <p:cNvPr id="9" name="Pfeil nach unten 8"/>
          <p:cNvSpPr/>
          <p:nvPr/>
        </p:nvSpPr>
        <p:spPr>
          <a:xfrm flipV="1">
            <a:off x="3388537" y="3584746"/>
            <a:ext cx="135001" cy="504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341708" y="4144196"/>
            <a:ext cx="2363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s</a:t>
            </a:r>
            <a:r>
              <a:rPr lang="de-DE" sz="1600" dirty="0" err="1" smtClean="0"/>
              <a:t>tart</a:t>
            </a:r>
            <a:r>
              <a:rPr lang="de-DE" sz="1600" dirty="0" smtClean="0"/>
              <a:t> experimental </a:t>
            </a:r>
            <a:r>
              <a:rPr lang="de-DE" sz="1600" dirty="0" err="1" smtClean="0"/>
              <a:t>feeding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5859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07130A-017D-4A97-80D7-1690E5258BC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/>
          <a:lstStyle>
            <a:defPPr>
              <a:defRPr lang="de-DE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ＭＳ Ｐゴシック" charset="-128"/>
                <a:cs typeface="ＭＳ Ｐゴシック" charset="-128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sz="2000" dirty="0" err="1" smtClean="0">
                <a:solidFill>
                  <a:schemeClr val="tx1">
                    <a:alpha val="25000"/>
                  </a:schemeClr>
                </a:solidFill>
              </a:rPr>
              <a:t>Results</a:t>
            </a:r>
            <a:endParaRPr lang="de-DE" sz="20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39704"/>
              </p:ext>
            </p:extLst>
          </p:nvPr>
        </p:nvGraphicFramePr>
        <p:xfrm>
          <a:off x="161951" y="1154053"/>
          <a:ext cx="8820098" cy="4633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687"/>
                <a:gridCol w="1094969"/>
                <a:gridCol w="1096916"/>
                <a:gridCol w="1097889"/>
                <a:gridCol w="1097889"/>
                <a:gridCol w="1096916"/>
                <a:gridCol w="1096916"/>
                <a:gridCol w="1096916"/>
              </a:tblGrid>
              <a:tr h="248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Fish fed with</a:t>
                      </a:r>
                      <a:endParaRPr lang="de-D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8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Control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DWD15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DWD30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DWD45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DWF15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DWF30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DWF45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3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Initial group weight (g)</a:t>
                      </a:r>
                      <a:endParaRPr lang="de-D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15.4 ± 1.26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15.6 ± 0.77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15.9 ± 1.05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16.2 ± 1.33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15.6 ± 0.93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15.5 ± 0.63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16.0 ± 0.89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Final group weight (g)</a:t>
                      </a:r>
                      <a:endParaRPr lang="de-D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35.0 ± </a:t>
                      </a:r>
                      <a:r>
                        <a:rPr lang="en-GB" sz="1400" baseline="0" dirty="0">
                          <a:effectLst/>
                        </a:rPr>
                        <a:t>4.32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35.7 ± 2.19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36.1 ± 3.82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36.2 ± 3.87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35.4 ± 1.07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32.1 ± 0.95</a:t>
                      </a:r>
                      <a:r>
                        <a:rPr lang="en-GB" sz="1400" baseline="30000" dirty="0">
                          <a:effectLst/>
                        </a:rPr>
                        <a:t>ab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27.8 ± 1.52</a:t>
                      </a:r>
                      <a:r>
                        <a:rPr lang="en-GB" sz="1400" b="1" baseline="3000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de-DE" sz="1400" b="1" baseline="30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9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Weight gain (g)</a:t>
                      </a:r>
                      <a:endParaRPr lang="de-D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19.7 ± 3.16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20.1 ± 1.53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20.3 ± 2.92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20.0 ± 2.56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19.8 ± 1.22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16.6 ± 0.50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11.8 ± 1.18</a:t>
                      </a:r>
                      <a:r>
                        <a:rPr lang="en-GB" sz="1400" b="1" baseline="3000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de-DE" sz="1400" b="1" baseline="30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0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Percent weight gain (%)</a:t>
                      </a:r>
                      <a:endParaRPr lang="de-D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128 ± 11.6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129 ± 6.35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128 ± 12.4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123 ± 6.17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127 ± 12.9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107 </a:t>
                      </a:r>
                      <a:r>
                        <a:rPr lang="en-GB" sz="1400" dirty="0">
                          <a:effectLst/>
                        </a:rPr>
                        <a:t>± 4.28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74 ± 8.08</a:t>
                      </a:r>
                      <a:r>
                        <a:rPr lang="en-GB" sz="1400" b="1" baseline="3000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de-DE" sz="1400" b="1" baseline="30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9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SGR (% day</a:t>
                      </a:r>
                      <a:r>
                        <a:rPr lang="en-GB" sz="1400" b="0" baseline="30000" dirty="0">
                          <a:effectLst/>
                        </a:rPr>
                        <a:t>-1</a:t>
                      </a:r>
                      <a:r>
                        <a:rPr lang="en-GB" sz="1400" b="0" dirty="0">
                          <a:effectLst/>
                        </a:rPr>
                        <a:t>)</a:t>
                      </a:r>
                      <a:endParaRPr lang="de-D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1.68 ± 0.10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1.69 ± 0.06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1.68 ± 0.11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1.63 ± 0.06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1.67 ± 0.12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1.49 ± 0.04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1.13 ± 0.10</a:t>
                      </a:r>
                      <a:r>
                        <a:rPr lang="en-GB" sz="1400" b="1" baseline="3000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de-DE" sz="1400" b="1" baseline="30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9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FCR (g g</a:t>
                      </a:r>
                      <a:r>
                        <a:rPr lang="en-GB" sz="1400" b="0" baseline="30000" dirty="0">
                          <a:effectLst/>
                        </a:rPr>
                        <a:t>-1</a:t>
                      </a:r>
                      <a:r>
                        <a:rPr lang="en-GB" sz="1400" b="0" dirty="0">
                          <a:effectLst/>
                        </a:rPr>
                        <a:t>)</a:t>
                      </a:r>
                      <a:endParaRPr lang="de-D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3.56 ± 0.24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3.47 ± 0.16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3.55 ± 0.24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3.67 ± 0.15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3.54 ± 0.25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3.97 ± 0.10</a:t>
                      </a:r>
                      <a:r>
                        <a:rPr lang="en-GB" sz="1400" baseline="30000" dirty="0">
                          <a:effectLst/>
                        </a:rPr>
                        <a:t>a</a:t>
                      </a:r>
                      <a:endParaRPr lang="de-DE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5.20 ± 0.44</a:t>
                      </a:r>
                      <a:r>
                        <a:rPr lang="en-GB" sz="1400" b="1" baseline="3000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de-DE" sz="1400" b="1" baseline="30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958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PPV (%)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8.23 ± 0.55</a:t>
                      </a:r>
                      <a:r>
                        <a:rPr lang="en-GB" sz="14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de-DE" sz="1400" b="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8.24 ± 0.35</a:t>
                      </a:r>
                      <a:r>
                        <a:rPr lang="en-GB" sz="14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de-DE" sz="1400" b="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8.49 ± 0.55</a:t>
                      </a:r>
                      <a:r>
                        <a:rPr lang="en-GB" sz="14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de-DE" sz="1400" b="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8.09 ± 0.32</a:t>
                      </a:r>
                      <a:r>
                        <a:rPr lang="en-GB" sz="14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de-DE" sz="1400" b="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8.31 ± 0.56</a:t>
                      </a:r>
                      <a:r>
                        <a:rPr lang="en-GB" sz="14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de-DE" sz="1400" b="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7.58 ± 0.18</a:t>
                      </a:r>
                      <a:r>
                        <a:rPr lang="en-GB" sz="14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de-DE" sz="1400" b="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5.91 ± 0.46</a:t>
                      </a:r>
                      <a:r>
                        <a:rPr lang="en-GB" sz="1400" b="1" kern="12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de-DE" sz="1400" b="1" kern="1200" baseline="300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71950" y="624594"/>
            <a:ext cx="862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Growth and </a:t>
            </a:r>
            <a:r>
              <a:rPr lang="de-DE" b="1" dirty="0" err="1" smtClean="0"/>
              <a:t>feed</a:t>
            </a:r>
            <a:r>
              <a:rPr lang="de-DE" b="1" dirty="0" smtClean="0"/>
              <a:t> </a:t>
            </a:r>
            <a:r>
              <a:rPr lang="de-DE" b="1" dirty="0" err="1" smtClean="0"/>
              <a:t>conversion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62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07130A-017D-4A97-80D7-1690E5258BC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/>
          <a:lstStyle>
            <a:defPPr>
              <a:defRPr lang="de-DE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ＭＳ Ｐゴシック" charset="-128"/>
                <a:cs typeface="ＭＳ Ｐゴシック" charset="-128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sz="2000" dirty="0" err="1" smtClean="0">
                <a:solidFill>
                  <a:schemeClr val="tx1">
                    <a:alpha val="25000"/>
                  </a:schemeClr>
                </a:solidFill>
              </a:rPr>
              <a:t>Conclusion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431954" y="2046903"/>
            <a:ext cx="80100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Dried</a:t>
            </a:r>
            <a:r>
              <a:rPr lang="de-DE" sz="2000" dirty="0" smtClean="0"/>
              <a:t> </a:t>
            </a:r>
            <a:r>
              <a:rPr lang="de-DE" sz="2000" dirty="0" err="1" smtClean="0"/>
              <a:t>duckweed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used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replace</a:t>
            </a:r>
            <a:r>
              <a:rPr lang="de-DE" sz="2000" dirty="0" smtClean="0"/>
              <a:t> </a:t>
            </a: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45% of </a:t>
            </a:r>
            <a:r>
              <a:rPr lang="de-DE" sz="2000" dirty="0" err="1" smtClean="0"/>
              <a:t>fish</a:t>
            </a:r>
            <a:r>
              <a:rPr lang="de-DE" sz="2000" dirty="0" smtClean="0"/>
              <a:t> </a:t>
            </a:r>
            <a:r>
              <a:rPr lang="de-DE" sz="2000" dirty="0" err="1" smtClean="0"/>
              <a:t>meal</a:t>
            </a:r>
            <a:r>
              <a:rPr lang="de-DE" sz="2000" dirty="0" smtClean="0"/>
              <a:t> </a:t>
            </a:r>
            <a:r>
              <a:rPr lang="de-DE" sz="2000" dirty="0" err="1" smtClean="0"/>
              <a:t>protein</a:t>
            </a:r>
            <a:r>
              <a:rPr lang="de-DE" sz="2000" dirty="0" smtClean="0"/>
              <a:t> in a high </a:t>
            </a:r>
            <a:r>
              <a:rPr lang="de-DE" sz="2000" dirty="0" err="1" smtClean="0"/>
              <a:t>fish</a:t>
            </a:r>
            <a:r>
              <a:rPr lang="de-DE" sz="2000" dirty="0" smtClean="0"/>
              <a:t> </a:t>
            </a:r>
            <a:r>
              <a:rPr lang="de-DE" sz="2000" dirty="0" err="1" smtClean="0"/>
              <a:t>meal</a:t>
            </a:r>
            <a:r>
              <a:rPr lang="de-DE" sz="2000" dirty="0" smtClean="0"/>
              <a:t> </a:t>
            </a:r>
            <a:r>
              <a:rPr lang="de-DE" sz="2000" dirty="0" err="1" smtClean="0"/>
              <a:t>diet</a:t>
            </a:r>
            <a:r>
              <a:rPr lang="de-DE" sz="2000" dirty="0" smtClean="0"/>
              <a:t> (40%) </a:t>
            </a:r>
            <a:r>
              <a:rPr lang="de-DE" sz="2000" dirty="0" err="1" smtClean="0"/>
              <a:t>without</a:t>
            </a:r>
            <a:r>
              <a:rPr lang="de-DE" sz="2000" dirty="0" smtClean="0"/>
              <a:t> negative </a:t>
            </a:r>
            <a:r>
              <a:rPr lang="de-DE" sz="2000" dirty="0" err="1" smtClean="0"/>
              <a:t>impacts</a:t>
            </a:r>
            <a:r>
              <a:rPr lang="de-DE" sz="2000" dirty="0" smtClean="0"/>
              <a:t> on </a:t>
            </a:r>
            <a:r>
              <a:rPr lang="de-DE" sz="2000" dirty="0" err="1" smtClean="0"/>
              <a:t>growth</a:t>
            </a:r>
            <a:r>
              <a:rPr lang="de-DE" sz="2000" dirty="0"/>
              <a:t> </a:t>
            </a:r>
            <a:r>
              <a:rPr lang="de-DE" sz="2000" dirty="0" smtClean="0"/>
              <a:t>and </a:t>
            </a:r>
            <a:r>
              <a:rPr lang="de-DE" sz="2000" dirty="0" err="1" smtClean="0"/>
              <a:t>feed</a:t>
            </a:r>
            <a:r>
              <a:rPr lang="de-DE" sz="2000" dirty="0" smtClean="0"/>
              <a:t> </a:t>
            </a:r>
            <a:r>
              <a:rPr lang="de-DE" sz="2000" dirty="0" err="1" smtClean="0"/>
              <a:t>conversion</a:t>
            </a:r>
            <a:r>
              <a:rPr lang="de-DE" sz="2000" dirty="0" smtClean="0"/>
              <a:t> in </a:t>
            </a:r>
            <a:r>
              <a:rPr lang="de-DE" sz="2000" dirty="0" err="1" smtClean="0"/>
              <a:t>common</a:t>
            </a:r>
            <a:r>
              <a:rPr lang="de-DE" sz="2000" dirty="0" smtClean="0"/>
              <a:t> </a:t>
            </a:r>
            <a:r>
              <a:rPr lang="de-DE" sz="2000" dirty="0" err="1" smtClean="0"/>
              <a:t>carp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Fermented</a:t>
            </a:r>
            <a:r>
              <a:rPr lang="de-DE" sz="2000" dirty="0" smtClean="0"/>
              <a:t> </a:t>
            </a:r>
            <a:r>
              <a:rPr lang="de-DE" sz="2000" dirty="0" err="1" smtClean="0"/>
              <a:t>duckweed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used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replace</a:t>
            </a:r>
            <a:r>
              <a:rPr lang="de-DE" sz="2000" dirty="0" smtClean="0"/>
              <a:t> </a:t>
            </a: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30% of </a:t>
            </a:r>
            <a:r>
              <a:rPr lang="de-DE" sz="2000" dirty="0" err="1" smtClean="0"/>
              <a:t>fish</a:t>
            </a:r>
            <a:r>
              <a:rPr lang="de-DE" sz="2000" dirty="0" smtClean="0"/>
              <a:t> </a:t>
            </a:r>
            <a:r>
              <a:rPr lang="de-DE" sz="2000" dirty="0" err="1" smtClean="0"/>
              <a:t>meal</a:t>
            </a:r>
            <a:r>
              <a:rPr lang="de-DE" sz="2000" dirty="0" smtClean="0"/>
              <a:t> </a:t>
            </a:r>
            <a:r>
              <a:rPr lang="de-DE" sz="2000" dirty="0" err="1" smtClean="0"/>
              <a:t>protein</a:t>
            </a:r>
            <a:r>
              <a:rPr lang="de-DE" sz="2000" dirty="0" smtClean="0"/>
              <a:t> </a:t>
            </a:r>
            <a:r>
              <a:rPr lang="de-DE" sz="2000" dirty="0" err="1" smtClean="0"/>
              <a:t>without</a:t>
            </a:r>
            <a:r>
              <a:rPr lang="de-DE" sz="2000" dirty="0" smtClean="0"/>
              <a:t> negative </a:t>
            </a:r>
            <a:r>
              <a:rPr lang="de-DE" sz="2000" dirty="0" err="1" smtClean="0"/>
              <a:t>effects</a:t>
            </a:r>
            <a:r>
              <a:rPr lang="de-DE" sz="2000" dirty="0" smtClean="0"/>
              <a:t> on </a:t>
            </a:r>
            <a:r>
              <a:rPr lang="de-DE" sz="2000" dirty="0" err="1" smtClean="0"/>
              <a:t>growth</a:t>
            </a:r>
            <a:r>
              <a:rPr lang="de-DE" sz="2000" dirty="0" smtClean="0"/>
              <a:t> and </a:t>
            </a:r>
            <a:r>
              <a:rPr lang="de-DE" sz="2000" dirty="0" err="1" smtClean="0"/>
              <a:t>feed</a:t>
            </a:r>
            <a:r>
              <a:rPr lang="de-DE" sz="2000" dirty="0" smtClean="0"/>
              <a:t> </a:t>
            </a:r>
            <a:r>
              <a:rPr lang="de-DE" sz="2000" dirty="0" err="1" smtClean="0"/>
              <a:t>conversion</a:t>
            </a:r>
            <a:r>
              <a:rPr lang="de-DE" sz="2000" dirty="0" smtClean="0"/>
              <a:t> in </a:t>
            </a:r>
            <a:r>
              <a:rPr lang="de-DE" sz="2000" dirty="0" err="1" smtClean="0"/>
              <a:t>common</a:t>
            </a:r>
            <a:r>
              <a:rPr lang="de-DE" sz="2000" dirty="0" smtClean="0"/>
              <a:t> </a:t>
            </a:r>
            <a:r>
              <a:rPr lang="de-DE" sz="2000" dirty="0" err="1" smtClean="0"/>
              <a:t>carp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Reasons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differing</a:t>
            </a:r>
            <a:r>
              <a:rPr lang="de-DE" sz="2000" dirty="0" smtClean="0"/>
              <a:t> </a:t>
            </a:r>
            <a:r>
              <a:rPr lang="de-DE" sz="2000" dirty="0" err="1" smtClean="0"/>
              <a:t>effects</a:t>
            </a:r>
            <a:r>
              <a:rPr lang="de-DE" sz="2000" dirty="0" smtClean="0"/>
              <a:t> </a:t>
            </a:r>
            <a:r>
              <a:rPr lang="de-DE" sz="2000" dirty="0" err="1" smtClean="0"/>
              <a:t>remain</a:t>
            </a:r>
            <a:r>
              <a:rPr lang="de-DE" sz="2000" dirty="0" smtClean="0"/>
              <a:t> </a:t>
            </a:r>
            <a:r>
              <a:rPr lang="de-DE" sz="2000" dirty="0" err="1" smtClean="0"/>
              <a:t>unknown</a:t>
            </a:r>
            <a:r>
              <a:rPr lang="de-DE" sz="2000" dirty="0" smtClean="0"/>
              <a:t> so </a:t>
            </a:r>
            <a:r>
              <a:rPr lang="de-DE" sz="2000" dirty="0" err="1" smtClean="0"/>
              <a:t>far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9806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56" y="148156"/>
            <a:ext cx="7974499" cy="5980874"/>
          </a:xfrm>
          <a:prstGeom prst="rect">
            <a:avLst/>
          </a:prstGeom>
        </p:spPr>
      </p:pic>
      <p:sp>
        <p:nvSpPr>
          <p:cNvPr id="3174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417EFC-02E1-4B8E-AFA9-81D08AE701B6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4" name="Textfeld 3"/>
          <p:cNvSpPr txBox="1"/>
          <p:nvPr/>
        </p:nvSpPr>
        <p:spPr>
          <a:xfrm>
            <a:off x="1715498" y="4959017"/>
            <a:ext cx="5767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err="1" smtClean="0">
                <a:solidFill>
                  <a:schemeClr val="bg1"/>
                </a:solidFill>
              </a:rPr>
              <a:t>Thank</a:t>
            </a:r>
            <a:r>
              <a:rPr lang="de-CH" sz="3600" dirty="0" smtClean="0">
                <a:solidFill>
                  <a:schemeClr val="bg1"/>
                </a:solidFill>
              </a:rPr>
              <a:t> </a:t>
            </a:r>
            <a:r>
              <a:rPr lang="de-CH" sz="3600" dirty="0" err="1" smtClean="0">
                <a:solidFill>
                  <a:schemeClr val="bg1"/>
                </a:solidFill>
              </a:rPr>
              <a:t>you</a:t>
            </a:r>
            <a:r>
              <a:rPr lang="de-CH" sz="3600" dirty="0" smtClean="0">
                <a:solidFill>
                  <a:schemeClr val="bg1"/>
                </a:solidFill>
              </a:rPr>
              <a:t> </a:t>
            </a:r>
            <a:r>
              <a:rPr lang="de-CH" sz="3600" dirty="0" err="1" smtClean="0">
                <a:solidFill>
                  <a:schemeClr val="bg1"/>
                </a:solidFill>
              </a:rPr>
              <a:t>for</a:t>
            </a:r>
            <a:r>
              <a:rPr lang="de-CH" sz="3600" dirty="0" smtClean="0">
                <a:solidFill>
                  <a:schemeClr val="bg1"/>
                </a:solidFill>
              </a:rPr>
              <a:t> </a:t>
            </a:r>
            <a:r>
              <a:rPr lang="de-CH" sz="3600" dirty="0" err="1" smtClean="0">
                <a:solidFill>
                  <a:schemeClr val="bg1"/>
                </a:solidFill>
              </a:rPr>
              <a:t>your</a:t>
            </a:r>
            <a:r>
              <a:rPr lang="de-CH" sz="3600" dirty="0" smtClean="0">
                <a:solidFill>
                  <a:schemeClr val="bg1"/>
                </a:solidFill>
              </a:rPr>
              <a:t> </a:t>
            </a:r>
            <a:r>
              <a:rPr lang="de-CH" sz="3600" dirty="0" err="1" smtClean="0">
                <a:solidFill>
                  <a:schemeClr val="bg1"/>
                </a:solidFill>
              </a:rPr>
              <a:t>attention</a:t>
            </a:r>
            <a:r>
              <a:rPr lang="de-CH" sz="3600" dirty="0" smtClean="0">
                <a:solidFill>
                  <a:schemeClr val="bg1"/>
                </a:solidFill>
              </a:rPr>
              <a:t>!</a:t>
            </a:r>
            <a:endParaRPr lang="de-CH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07130A-017D-4A97-80D7-1690E5258BC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51" y="1718981"/>
            <a:ext cx="7726987" cy="391483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254103" y="5633816"/>
            <a:ext cx="1294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0" dirty="0" err="1" smtClean="0"/>
              <a:t>Leng</a:t>
            </a:r>
            <a:r>
              <a:rPr lang="de-CH" sz="1200" b="0" dirty="0" smtClean="0"/>
              <a:t> et al. (1995)</a:t>
            </a:r>
            <a:endParaRPr lang="de-CH" sz="1200" b="0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/>
          <a:lstStyle>
            <a:defPPr>
              <a:defRPr lang="de-DE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ＭＳ Ｐゴシック" charset="-128"/>
                <a:cs typeface="ＭＳ Ｐゴシック" charset="-128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sz="2000" dirty="0" smtClean="0">
                <a:solidFill>
                  <a:schemeClr val="tx1">
                    <a:alpha val="25000"/>
                  </a:schemeClr>
                </a:solidFill>
              </a:rPr>
              <a:t>Introduction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2771980" y="690213"/>
            <a:ext cx="3246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High </a:t>
            </a:r>
            <a:r>
              <a:rPr lang="de-DE" sz="2000" b="1" dirty="0" err="1" smtClean="0"/>
              <a:t>biomass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production</a:t>
            </a:r>
            <a:r>
              <a:rPr lang="de-DE" sz="2000" b="1" dirty="0" smtClean="0"/>
              <a:t>: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5812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07130A-017D-4A97-80D7-1690E5258BC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003" y="2168986"/>
            <a:ext cx="4230047" cy="2820031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44492" y="5169249"/>
            <a:ext cx="4188079" cy="1332300"/>
          </a:xfrm>
          <a:prstGeom prst="rect">
            <a:avLst/>
          </a:prstGeom>
        </p:spPr>
        <p:txBody>
          <a:bodyPr/>
          <a:lstStyle>
            <a:lvl1pPr marL="361950" indent="-3619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 pitchFamily="34" charset="0"/>
              <a:buChar char="›"/>
              <a:defRPr sz="24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 pitchFamily="34" charset="0"/>
              <a:buChar char="›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 pitchFamily="34" charset="0"/>
              <a:buChar char="›"/>
              <a:defRPr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 pitchFamily="34" charset="0"/>
              <a:buChar char="›"/>
              <a:defRPr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 pitchFamily="34" charset="0"/>
              <a:buChar char="›"/>
              <a:defRPr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9446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3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3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3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3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GB" sz="1800" b="0" dirty="0" smtClean="0"/>
              <a:t>Import of protein-rich feedstuffs leads to:</a:t>
            </a:r>
          </a:p>
          <a:p>
            <a:pPr marL="0" indent="0" algn="ctr">
              <a:buNone/>
            </a:pPr>
            <a:r>
              <a:rPr lang="en-GB" sz="1800" b="0" dirty="0" smtClean="0"/>
              <a:t>animal wastes</a:t>
            </a:r>
          </a:p>
          <a:p>
            <a:pPr marL="0" indent="0" algn="ctr">
              <a:buNone/>
            </a:pPr>
            <a:r>
              <a:rPr lang="en-GB" sz="1800" b="0" dirty="0" smtClean="0"/>
              <a:t>(frequently in excess of surrounding agricultural area)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/>
          <a:lstStyle>
            <a:defPPr>
              <a:defRPr lang="de-DE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ＭＳ Ｐゴシック" charset="-128"/>
                <a:cs typeface="ＭＳ Ｐゴシック" charset="-128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sz="2000" dirty="0" smtClean="0">
                <a:solidFill>
                  <a:schemeClr val="tx1">
                    <a:alpha val="25000"/>
                  </a:schemeClr>
                </a:solidFill>
              </a:rPr>
              <a:t>Introduction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1" y="1342653"/>
            <a:ext cx="4500050" cy="396746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151962" y="5359175"/>
            <a:ext cx="297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„Planetary </a:t>
            </a:r>
            <a:r>
              <a:rPr lang="de-DE" dirty="0" err="1" smtClean="0"/>
              <a:t>Boundaries</a:t>
            </a:r>
            <a:r>
              <a:rPr lang="de-DE" dirty="0" smtClean="0"/>
              <a:t>“ </a:t>
            </a:r>
            <a:r>
              <a:rPr lang="de-DE" sz="1400" dirty="0" smtClean="0"/>
              <a:t>(Rockström et al. 2009)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163080" y="945993"/>
            <a:ext cx="44909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N-</a:t>
            </a:r>
            <a:r>
              <a:rPr lang="de-DE" b="1" dirty="0" err="1"/>
              <a:t>f</a:t>
            </a:r>
            <a:r>
              <a:rPr lang="de-DE" b="1" dirty="0" err="1" smtClean="0"/>
              <a:t>ertilizer</a:t>
            </a:r>
            <a:r>
              <a:rPr lang="de-DE" b="1" dirty="0" smtClean="0"/>
              <a:t>: ~110 </a:t>
            </a:r>
            <a:r>
              <a:rPr lang="de-DE" b="1" dirty="0" err="1" smtClean="0"/>
              <a:t>mio.</a:t>
            </a:r>
            <a:r>
              <a:rPr lang="de-DE" b="1" dirty="0" smtClean="0"/>
              <a:t> t. N yr</a:t>
            </a:r>
            <a:r>
              <a:rPr lang="de-DE" b="1" baseline="30000" dirty="0" smtClean="0"/>
              <a:t>-1</a:t>
            </a:r>
            <a:r>
              <a:rPr lang="de-DE" b="1" dirty="0" smtClean="0"/>
              <a:t> </a:t>
            </a:r>
            <a:r>
              <a:rPr lang="de-DE" sz="1200" dirty="0" smtClean="0"/>
              <a:t>(</a:t>
            </a:r>
            <a:r>
              <a:rPr lang="de-DE" sz="1200" dirty="0" err="1" smtClean="0"/>
              <a:t>Lu</a:t>
            </a:r>
            <a:r>
              <a:rPr lang="de-DE" sz="1200" dirty="0" smtClean="0"/>
              <a:t> &amp; Tian 2017)</a:t>
            </a:r>
          </a:p>
          <a:p>
            <a:r>
              <a:rPr lang="de-DE" sz="1600" dirty="0" smtClean="0"/>
              <a:t>(Rockström et al. = 121 </a:t>
            </a:r>
            <a:r>
              <a:rPr lang="de-DE" sz="1600" dirty="0" err="1" smtClean="0"/>
              <a:t>mio.</a:t>
            </a:r>
            <a:r>
              <a:rPr lang="de-DE" sz="1600" dirty="0" smtClean="0"/>
              <a:t> t.)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607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0ED3BB-313F-496C-8CA3-401BDCE430E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4" y="620155"/>
            <a:ext cx="3483369" cy="43290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04" y="894639"/>
            <a:ext cx="3760623" cy="3780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feld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/>
          <a:lstStyle>
            <a:defPPr>
              <a:defRPr lang="de-DE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ＭＳ Ｐゴシック" charset="-128"/>
                <a:cs typeface="ＭＳ Ｐゴシック" charset="-128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sz="2000" dirty="0" smtClean="0">
                <a:solidFill>
                  <a:schemeClr val="tx1">
                    <a:alpha val="25000"/>
                  </a:schemeClr>
                </a:solidFill>
              </a:rPr>
              <a:t>Introduction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3550246" y="5229020"/>
            <a:ext cx="2825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</a:t>
            </a:r>
            <a:r>
              <a:rPr lang="de-DE" baseline="-25000" dirty="0" smtClean="0"/>
              <a:t>3</a:t>
            </a:r>
            <a:r>
              <a:rPr lang="de-DE" dirty="0" smtClean="0"/>
              <a:t>- </a:t>
            </a:r>
            <a:r>
              <a:rPr lang="de-DE" dirty="0" err="1" smtClean="0"/>
              <a:t>limits</a:t>
            </a:r>
            <a:r>
              <a:rPr lang="de-DE" dirty="0" smtClean="0"/>
              <a:t> in </a:t>
            </a:r>
            <a:r>
              <a:rPr lang="de-DE" dirty="0" err="1" smtClean="0"/>
              <a:t>groundwater</a:t>
            </a:r>
            <a:r>
              <a:rPr lang="de-DE" dirty="0" smtClean="0"/>
              <a:t>:</a:t>
            </a:r>
            <a:endParaRPr lang="de-DE" dirty="0" smtClean="0"/>
          </a:p>
          <a:p>
            <a:r>
              <a:rPr lang="de-DE" dirty="0" smtClean="0"/>
              <a:t>Germany: 50 mg/l</a:t>
            </a:r>
          </a:p>
          <a:p>
            <a:r>
              <a:rPr lang="de-DE" dirty="0" err="1" smtClean="0"/>
              <a:t>Switzerland</a:t>
            </a:r>
            <a:r>
              <a:rPr lang="de-DE" dirty="0" smtClean="0"/>
              <a:t>: 25 mg/l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90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1952" y="683584"/>
            <a:ext cx="7776863" cy="1836330"/>
          </a:xfrm>
          <a:prstGeom prst="rect">
            <a:avLst/>
          </a:prstGeom>
        </p:spPr>
        <p:txBody>
          <a:bodyPr/>
          <a:lstStyle>
            <a:lvl1pPr marL="361950" indent="-3619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 pitchFamily="34" charset="0"/>
              <a:buChar char="›"/>
              <a:defRPr sz="24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 pitchFamily="34" charset="0"/>
              <a:buChar char="›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 pitchFamily="34" charset="0"/>
              <a:buChar char="›"/>
              <a:defRPr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 pitchFamily="34" charset="0"/>
              <a:buChar char="›"/>
              <a:defRPr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 pitchFamily="34" charset="0"/>
              <a:buChar char="›"/>
              <a:defRPr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9446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2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2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2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2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de-CH" sz="1800" b="0" dirty="0" err="1" smtClean="0"/>
              <a:t>Duckweed</a:t>
            </a:r>
            <a:r>
              <a:rPr lang="de-CH" sz="1800" b="0" dirty="0" smtClean="0"/>
              <a:t>: 5 Genera, ~35-40 </a:t>
            </a:r>
            <a:r>
              <a:rPr lang="de-CH" sz="1800" b="0" dirty="0" err="1" smtClean="0"/>
              <a:t>species</a:t>
            </a:r>
            <a:r>
              <a:rPr lang="de-CH" sz="1800" b="0" dirty="0" smtClean="0"/>
              <a:t> in </a:t>
            </a:r>
            <a:r>
              <a:rPr lang="de-CH" sz="1800" b="0" dirty="0" err="1" smtClean="0"/>
              <a:t>family</a:t>
            </a:r>
            <a:r>
              <a:rPr lang="de-CH" sz="1800" b="0" dirty="0" smtClean="0"/>
              <a:t> Lemnaceae </a:t>
            </a:r>
            <a:r>
              <a:rPr lang="de-CH" sz="1200" b="0" dirty="0" smtClean="0"/>
              <a:t>(</a:t>
            </a:r>
            <a:r>
              <a:rPr lang="de-CH" sz="1200" b="0" dirty="0"/>
              <a:t>Les et al. 2002</a:t>
            </a:r>
            <a:r>
              <a:rPr lang="de-CH" sz="1200" b="0" dirty="0" smtClean="0"/>
              <a:t>)</a:t>
            </a:r>
            <a:endParaRPr lang="de-CH" sz="18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sz="1200" b="0" i="1" dirty="0" err="1" smtClean="0"/>
              <a:t>Lemna</a:t>
            </a:r>
            <a:r>
              <a:rPr lang="de-CH" sz="1200" b="0" dirty="0" smtClean="0"/>
              <a:t> 		14 </a:t>
            </a:r>
            <a:r>
              <a:rPr lang="de-CH" sz="1200" b="0" dirty="0" err="1" smtClean="0"/>
              <a:t>species</a:t>
            </a:r>
            <a:r>
              <a:rPr lang="de-CH" sz="1200" b="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sz="1200" b="0" i="1" dirty="0" smtClean="0"/>
              <a:t>Spirodela</a:t>
            </a:r>
            <a:r>
              <a:rPr lang="de-CH" sz="1200" b="0" dirty="0" smtClean="0"/>
              <a:t>  	2 </a:t>
            </a:r>
            <a:r>
              <a:rPr lang="de-CH" sz="1200" b="0" dirty="0" err="1" smtClean="0"/>
              <a:t>species</a:t>
            </a:r>
            <a:endParaRPr lang="de-CH" sz="12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sz="1200" b="0" i="1" dirty="0" smtClean="0"/>
              <a:t>Landoltia</a:t>
            </a:r>
            <a:r>
              <a:rPr lang="de-CH" sz="1200" b="0" dirty="0" smtClean="0"/>
              <a:t>  	1 </a:t>
            </a:r>
            <a:r>
              <a:rPr lang="de-CH" sz="1200" b="0" dirty="0" err="1" smtClean="0"/>
              <a:t>species</a:t>
            </a:r>
            <a:endParaRPr lang="de-CH" sz="12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sz="1200" b="0" i="1" dirty="0" err="1" smtClean="0"/>
              <a:t>Wolffia</a:t>
            </a:r>
            <a:r>
              <a:rPr lang="de-CH" sz="1200" b="0" dirty="0" smtClean="0"/>
              <a:t> 	 	11 </a:t>
            </a:r>
            <a:r>
              <a:rPr lang="de-CH" sz="1200" b="0" dirty="0" err="1" smtClean="0"/>
              <a:t>species</a:t>
            </a:r>
            <a:endParaRPr lang="de-CH" sz="12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sz="1200" b="0" i="1" dirty="0" err="1" smtClean="0"/>
              <a:t>Wolfiella</a:t>
            </a:r>
            <a:r>
              <a:rPr lang="de-CH" sz="1200" b="0" dirty="0" smtClean="0"/>
              <a:t>  	10 </a:t>
            </a:r>
            <a:r>
              <a:rPr lang="de-CH" sz="1200" b="0" dirty="0" err="1" smtClean="0"/>
              <a:t>species</a:t>
            </a:r>
            <a:endParaRPr lang="de-CH" sz="2000" b="0" dirty="0"/>
          </a:p>
          <a:p>
            <a:endParaRPr lang="de-CH" sz="2000" b="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07130A-017D-4A97-80D7-1690E5258BC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/>
          <a:lstStyle>
            <a:defPPr>
              <a:defRPr lang="de-DE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ＭＳ Ｐゴシック" charset="-128"/>
                <a:cs typeface="ＭＳ Ｐゴシック" charset="-128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sz="2000" dirty="0" smtClean="0">
                <a:solidFill>
                  <a:schemeClr val="tx1">
                    <a:alpha val="25000"/>
                  </a:schemeClr>
                </a:solidFill>
              </a:rPr>
              <a:t>Introduction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6" y="2348988"/>
            <a:ext cx="4211996" cy="315899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14" y="1435696"/>
            <a:ext cx="2586945" cy="459901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581989" y="5719416"/>
            <a:ext cx="183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Spirodela polyrhiza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0207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07130A-017D-4A97-80D7-1690E5258BC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31954" y="4329010"/>
            <a:ext cx="8595045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Soy</a:t>
            </a:r>
            <a:r>
              <a:rPr lang="de-CH" dirty="0" smtClean="0"/>
              <a:t> </a:t>
            </a:r>
            <a:r>
              <a:rPr lang="de-CH" dirty="0" err="1" smtClean="0"/>
              <a:t>yield</a:t>
            </a:r>
            <a:r>
              <a:rPr lang="de-CH" dirty="0" smtClean="0"/>
              <a:t>: </a:t>
            </a:r>
            <a:r>
              <a:rPr lang="de-CH" b="1" dirty="0" smtClean="0"/>
              <a:t>2.33 t</a:t>
            </a:r>
            <a:r>
              <a:rPr lang="de-CH" dirty="0" smtClean="0"/>
              <a:t> DM ha</a:t>
            </a:r>
            <a:r>
              <a:rPr lang="de-CH" baseline="30000" dirty="0" smtClean="0"/>
              <a:t>-1</a:t>
            </a:r>
            <a:r>
              <a:rPr lang="de-CH" dirty="0" smtClean="0"/>
              <a:t> a</a:t>
            </a:r>
            <a:r>
              <a:rPr lang="de-CH" baseline="30000" dirty="0" smtClean="0"/>
              <a:t>-1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b="1" dirty="0" smtClean="0"/>
              <a:t>38% CP </a:t>
            </a:r>
            <a:r>
              <a:rPr lang="de-CH" dirty="0" smtClean="0">
                <a:sym typeface="Wingdings" panose="05000000000000000000" pitchFamily="2" charset="2"/>
              </a:rPr>
              <a:t> </a:t>
            </a:r>
            <a:r>
              <a:rPr lang="de-CH" b="1" dirty="0" smtClean="0">
                <a:sym typeface="Wingdings" panose="05000000000000000000" pitchFamily="2" charset="2"/>
              </a:rPr>
              <a:t>0.89 t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soy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protein</a:t>
            </a:r>
            <a:r>
              <a:rPr lang="de-CH" dirty="0" smtClean="0">
                <a:sym typeface="Wingdings" panose="05000000000000000000" pitchFamily="2" charset="2"/>
              </a:rPr>
              <a:t> ha</a:t>
            </a:r>
            <a:r>
              <a:rPr lang="de-CH" baseline="30000" dirty="0" smtClean="0">
                <a:sym typeface="Wingdings" panose="05000000000000000000" pitchFamily="2" charset="2"/>
              </a:rPr>
              <a:t>-1</a:t>
            </a:r>
            <a:r>
              <a:rPr lang="de-CH" dirty="0" smtClean="0">
                <a:sym typeface="Wingdings" panose="05000000000000000000" pitchFamily="2" charset="2"/>
              </a:rPr>
              <a:t> a</a:t>
            </a:r>
            <a:r>
              <a:rPr lang="de-CH" baseline="30000" dirty="0" smtClean="0">
                <a:sym typeface="Wingdings" panose="05000000000000000000" pitchFamily="2" charset="2"/>
              </a:rPr>
              <a:t>-1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</a:p>
          <a:p>
            <a:endParaRPr lang="de-CH" sz="1000" dirty="0" smtClean="0">
              <a:sym typeface="Wingdings" panose="05000000000000000000" pitchFamily="2" charset="2"/>
            </a:endParaRPr>
          </a:p>
          <a:p>
            <a:r>
              <a:rPr lang="de-CH" dirty="0" err="1" smtClean="0">
                <a:sym typeface="Wingdings" panose="05000000000000000000" pitchFamily="2" charset="2"/>
              </a:rPr>
              <a:t>Duckweed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harvest</a:t>
            </a:r>
            <a:r>
              <a:rPr lang="de-CH" dirty="0" smtClean="0">
                <a:sym typeface="Wingdings" panose="05000000000000000000" pitchFamily="2" charset="2"/>
              </a:rPr>
              <a:t>: </a:t>
            </a:r>
            <a:r>
              <a:rPr lang="de-CH" b="1" dirty="0" smtClean="0">
                <a:sym typeface="Wingdings" panose="05000000000000000000" pitchFamily="2" charset="2"/>
              </a:rPr>
              <a:t>27.3 t</a:t>
            </a:r>
            <a:r>
              <a:rPr lang="de-CH" dirty="0" smtClean="0">
                <a:sym typeface="Wingdings" panose="05000000000000000000" pitchFamily="2" charset="2"/>
              </a:rPr>
              <a:t> DM ha</a:t>
            </a:r>
            <a:r>
              <a:rPr lang="de-CH" baseline="30000" dirty="0" smtClean="0">
                <a:sym typeface="Wingdings" panose="05000000000000000000" pitchFamily="2" charset="2"/>
              </a:rPr>
              <a:t>-1</a:t>
            </a:r>
            <a:r>
              <a:rPr lang="de-CH" dirty="0" smtClean="0">
                <a:sym typeface="Wingdings" panose="05000000000000000000" pitchFamily="2" charset="2"/>
              </a:rPr>
              <a:t> a</a:t>
            </a:r>
            <a:r>
              <a:rPr lang="de-CH" baseline="30000" dirty="0" smtClean="0">
                <a:sym typeface="Wingdings" panose="05000000000000000000" pitchFamily="2" charset="2"/>
              </a:rPr>
              <a:t>-1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and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b="1" dirty="0" smtClean="0">
                <a:sym typeface="Wingdings" panose="05000000000000000000" pitchFamily="2" charset="2"/>
              </a:rPr>
              <a:t>26.5% CP </a:t>
            </a:r>
            <a:r>
              <a:rPr lang="de-CH" dirty="0" smtClean="0">
                <a:sym typeface="Wingdings" panose="05000000000000000000" pitchFamily="2" charset="2"/>
              </a:rPr>
              <a:t> </a:t>
            </a:r>
            <a:r>
              <a:rPr lang="de-CH" b="1" dirty="0" smtClean="0">
                <a:sym typeface="Wingdings" panose="05000000000000000000" pitchFamily="2" charset="2"/>
              </a:rPr>
              <a:t>7.23 t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duckweed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protein</a:t>
            </a:r>
            <a:r>
              <a:rPr lang="de-CH" dirty="0" smtClean="0">
                <a:sym typeface="Wingdings" panose="05000000000000000000" pitchFamily="2" charset="2"/>
              </a:rPr>
              <a:t> ha</a:t>
            </a:r>
            <a:r>
              <a:rPr lang="de-CH" baseline="30000" dirty="0" smtClean="0">
                <a:sym typeface="Wingdings" panose="05000000000000000000" pitchFamily="2" charset="2"/>
              </a:rPr>
              <a:t>-1</a:t>
            </a:r>
            <a:r>
              <a:rPr lang="de-CH" dirty="0" smtClean="0">
                <a:sym typeface="Wingdings" panose="05000000000000000000" pitchFamily="2" charset="2"/>
              </a:rPr>
              <a:t> a</a:t>
            </a:r>
            <a:r>
              <a:rPr lang="de-CH" baseline="30000" dirty="0" smtClean="0">
                <a:sym typeface="Wingdings" panose="05000000000000000000" pitchFamily="2" charset="2"/>
              </a:rPr>
              <a:t>-1</a:t>
            </a:r>
          </a:p>
          <a:p>
            <a:r>
              <a:rPr lang="de-CH" sz="1400" dirty="0"/>
              <a:t>(</a:t>
            </a:r>
            <a:r>
              <a:rPr lang="de-CH" sz="1400" dirty="0" err="1"/>
              <a:t>Xu</a:t>
            </a:r>
            <a:r>
              <a:rPr lang="de-CH" sz="1400" dirty="0"/>
              <a:t> et al. </a:t>
            </a:r>
            <a:r>
              <a:rPr lang="de-CH" sz="1400" dirty="0" smtClean="0"/>
              <a:t>2012</a:t>
            </a:r>
            <a:r>
              <a:rPr lang="de-CH" sz="1400" dirty="0"/>
              <a:t>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/>
          <a:lstStyle>
            <a:defPPr>
              <a:defRPr lang="de-DE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ＭＳ Ｐゴシック" charset="-128"/>
                <a:cs typeface="ＭＳ Ｐゴシック" charset="-128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sz="2000" dirty="0" smtClean="0">
                <a:solidFill>
                  <a:schemeClr val="tx1">
                    <a:alpha val="25000"/>
                  </a:schemeClr>
                </a:solidFill>
              </a:rPr>
              <a:t>Introduction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431953" y="1088974"/>
            <a:ext cx="819009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Duckweed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highly</a:t>
            </a:r>
            <a:r>
              <a:rPr lang="de-DE" dirty="0" smtClean="0"/>
              <a:t> </a:t>
            </a:r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assimilate</a:t>
            </a:r>
            <a:r>
              <a:rPr lang="de-DE" dirty="0" smtClean="0"/>
              <a:t> NH</a:t>
            </a:r>
            <a:r>
              <a:rPr lang="de-DE" baseline="-25000" dirty="0" smtClean="0"/>
              <a:t>4</a:t>
            </a:r>
            <a:r>
              <a:rPr lang="de-DE" dirty="0" smtClean="0"/>
              <a:t> and PO</a:t>
            </a:r>
            <a:r>
              <a:rPr lang="de-DE" baseline="-25000" dirty="0" smtClean="0"/>
              <a:t>4</a:t>
            </a:r>
            <a:r>
              <a:rPr lang="de-DE" dirty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diluted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slurry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substrate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Duckweed</a:t>
            </a:r>
            <a:r>
              <a:rPr lang="de-DE" dirty="0" smtClean="0"/>
              <a:t> </a:t>
            </a:r>
            <a:r>
              <a:rPr lang="de-DE" dirty="0" err="1" smtClean="0"/>
              <a:t>produces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high </a:t>
            </a:r>
            <a:r>
              <a:rPr lang="de-DE" dirty="0" err="1" smtClean="0"/>
              <a:t>biomasses</a:t>
            </a:r>
            <a:r>
              <a:rPr lang="de-DE" dirty="0"/>
              <a:t> </a:t>
            </a:r>
            <a:r>
              <a:rPr lang="de-DE" sz="1200" dirty="0" smtClean="0"/>
              <a:t>(Leng et al 1995)</a:t>
            </a:r>
            <a:r>
              <a:rPr lang="de-DE" dirty="0" smtClean="0"/>
              <a:t>:</a:t>
            </a:r>
          </a:p>
          <a:p>
            <a:endParaRPr lang="de-DE" sz="1100" dirty="0" smtClean="0"/>
          </a:p>
          <a:p>
            <a:r>
              <a:rPr lang="de-DE" dirty="0" smtClean="0"/>
              <a:t>Sub-optimum </a:t>
            </a:r>
            <a:r>
              <a:rPr lang="de-DE" dirty="0" err="1" smtClean="0"/>
              <a:t>conditions</a:t>
            </a:r>
            <a:r>
              <a:rPr lang="de-DE" dirty="0" smtClean="0"/>
              <a:t>: ~10-20 t DM/ha/</a:t>
            </a:r>
            <a:r>
              <a:rPr lang="de-DE" dirty="0" err="1" smtClean="0"/>
              <a:t>yr</a:t>
            </a:r>
            <a:endParaRPr lang="de-DE" dirty="0" smtClean="0"/>
          </a:p>
          <a:p>
            <a:r>
              <a:rPr lang="de-DE" dirty="0" smtClean="0"/>
              <a:t>Optimum </a:t>
            </a:r>
            <a:r>
              <a:rPr lang="de-DE" dirty="0" err="1" smtClean="0"/>
              <a:t>conditions</a:t>
            </a:r>
            <a:r>
              <a:rPr lang="de-DE" dirty="0" smtClean="0"/>
              <a:t>: 20-70 t DM/ha/</a:t>
            </a:r>
            <a:r>
              <a:rPr lang="de-DE" dirty="0" err="1" smtClean="0"/>
              <a:t>yr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Duckweed</a:t>
            </a:r>
            <a:r>
              <a:rPr lang="de-DE" dirty="0" smtClean="0"/>
              <a:t> </a:t>
            </a:r>
            <a:r>
              <a:rPr lang="de-DE" b="1" dirty="0" smtClean="0"/>
              <a:t>CP </a:t>
            </a:r>
            <a:r>
              <a:rPr lang="de-DE" b="1" dirty="0" err="1" smtClean="0"/>
              <a:t>positively</a:t>
            </a:r>
            <a:r>
              <a:rPr lang="de-DE" b="1" dirty="0" smtClean="0"/>
              <a:t> </a:t>
            </a:r>
            <a:r>
              <a:rPr lang="de-DE" b="1" dirty="0" err="1" smtClean="0"/>
              <a:t>correlated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N </a:t>
            </a:r>
            <a:r>
              <a:rPr lang="de-DE" dirty="0" smtClean="0"/>
              <a:t>(</a:t>
            </a:r>
            <a:r>
              <a:rPr lang="de-DE" dirty="0" err="1" smtClean="0"/>
              <a:t>preferrably</a:t>
            </a:r>
            <a:r>
              <a:rPr lang="de-DE" dirty="0" smtClean="0"/>
              <a:t> NH</a:t>
            </a:r>
            <a:r>
              <a:rPr lang="de-DE" baseline="-25000" dirty="0" smtClean="0"/>
              <a:t>4</a:t>
            </a:r>
            <a:r>
              <a:rPr lang="de-DE" dirty="0" smtClean="0"/>
              <a:t>-N) and </a:t>
            </a:r>
            <a:r>
              <a:rPr lang="de-DE" dirty="0" err="1" smtClean="0"/>
              <a:t>between</a:t>
            </a:r>
            <a:r>
              <a:rPr lang="de-DE" dirty="0" smtClean="0"/>
              <a:t> 20% and 40% of DM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44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07130A-017D-4A97-80D7-1690E5258BC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/>
          <a:lstStyle>
            <a:defPPr>
              <a:defRPr lang="de-DE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ＭＳ Ｐゴシック" charset="-128"/>
                <a:cs typeface="ＭＳ Ｐゴシック" charset="-128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sz="2000" dirty="0" smtClean="0">
                <a:solidFill>
                  <a:schemeClr val="tx1">
                    <a:alpha val="25000"/>
                  </a:schemeClr>
                </a:solidFill>
              </a:rPr>
              <a:t>Introduction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17" y="1538979"/>
            <a:ext cx="2720961" cy="11700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17" y="4149008"/>
            <a:ext cx="2720961" cy="194354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31954" y="1178975"/>
            <a:ext cx="527311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Cyprinidae</a:t>
            </a:r>
            <a:r>
              <a:rPr lang="de-DE" dirty="0" smtClean="0"/>
              <a:t> (</a:t>
            </a:r>
            <a:r>
              <a:rPr lang="de-DE" dirty="0" err="1" smtClean="0"/>
              <a:t>carp</a:t>
            </a:r>
            <a:r>
              <a:rPr lang="de-DE" dirty="0" smtClean="0"/>
              <a:t>-like </a:t>
            </a:r>
            <a:r>
              <a:rPr lang="de-DE" dirty="0" err="1" smtClean="0"/>
              <a:t>fish</a:t>
            </a:r>
            <a:r>
              <a:rPr lang="de-DE" dirty="0" smtClean="0"/>
              <a:t>):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Globally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farmed</a:t>
            </a:r>
            <a:r>
              <a:rPr lang="de-DE" dirty="0" smtClean="0"/>
              <a:t> </a:t>
            </a:r>
            <a:r>
              <a:rPr lang="de-DE" dirty="0" err="1" smtClean="0"/>
              <a:t>fishes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2017 = 28 </a:t>
            </a:r>
            <a:r>
              <a:rPr lang="de-DE" dirty="0" err="1" smtClean="0"/>
              <a:t>mio.</a:t>
            </a:r>
            <a:r>
              <a:rPr lang="de-DE" dirty="0" smtClean="0"/>
              <a:t> t. </a:t>
            </a:r>
            <a:r>
              <a:rPr lang="de-DE" dirty="0" err="1" smtClean="0"/>
              <a:t>cyprinidae</a:t>
            </a:r>
            <a:r>
              <a:rPr lang="de-DE" dirty="0" smtClean="0"/>
              <a:t>, 53.4 </a:t>
            </a:r>
            <a:r>
              <a:rPr lang="de-DE" dirty="0" err="1" smtClean="0"/>
              <a:t>mio.</a:t>
            </a:r>
            <a:r>
              <a:rPr lang="de-DE" dirty="0" smtClean="0"/>
              <a:t> t. total </a:t>
            </a:r>
            <a:r>
              <a:rPr lang="de-DE" dirty="0" err="1" smtClean="0"/>
              <a:t>pisces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Herbivorous</a:t>
            </a:r>
            <a:r>
              <a:rPr lang="de-DE" dirty="0" smtClean="0"/>
              <a:t> and </a:t>
            </a:r>
            <a:r>
              <a:rPr lang="de-DE" dirty="0" err="1" smtClean="0"/>
              <a:t>omnivorous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Trophic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2 and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Main </a:t>
            </a:r>
            <a:r>
              <a:rPr lang="de-DE" dirty="0" err="1" smtClean="0"/>
              <a:t>species</a:t>
            </a:r>
            <a:r>
              <a:rPr lang="de-DE" dirty="0" smtClean="0"/>
              <a:t>:</a:t>
            </a:r>
          </a:p>
          <a:p>
            <a:r>
              <a:rPr lang="de-DE" dirty="0" smtClean="0"/>
              <a:t>	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carp</a:t>
            </a:r>
            <a:r>
              <a:rPr lang="de-DE" dirty="0" smtClean="0"/>
              <a:t> (</a:t>
            </a:r>
            <a:r>
              <a:rPr lang="de-DE" i="1" dirty="0" smtClean="0"/>
              <a:t>Cyprinus carpio</a:t>
            </a:r>
            <a:r>
              <a:rPr lang="de-DE" dirty="0" smtClean="0"/>
              <a:t>)</a:t>
            </a:r>
          </a:p>
          <a:p>
            <a:r>
              <a:rPr lang="de-DE" dirty="0" smtClean="0"/>
              <a:t>	</a:t>
            </a:r>
            <a:r>
              <a:rPr lang="de-DE" dirty="0" err="1" smtClean="0"/>
              <a:t>grass</a:t>
            </a:r>
            <a:r>
              <a:rPr lang="de-DE" dirty="0" smtClean="0"/>
              <a:t> </a:t>
            </a:r>
            <a:r>
              <a:rPr lang="de-DE" dirty="0" err="1" smtClean="0"/>
              <a:t>carp</a:t>
            </a:r>
            <a:r>
              <a:rPr lang="de-DE" dirty="0" smtClean="0"/>
              <a:t> (</a:t>
            </a:r>
            <a:r>
              <a:rPr lang="de-DE" i="1" dirty="0" err="1" smtClean="0"/>
              <a:t>Ctenopharyngodon</a:t>
            </a:r>
            <a:r>
              <a:rPr lang="de-DE" i="1" dirty="0" smtClean="0"/>
              <a:t> </a:t>
            </a:r>
            <a:r>
              <a:rPr lang="de-DE" i="1" dirty="0" err="1" smtClean="0"/>
              <a:t>idella</a:t>
            </a:r>
            <a:r>
              <a:rPr lang="de-DE" dirty="0" smtClean="0"/>
              <a:t>)</a:t>
            </a:r>
          </a:p>
          <a:p>
            <a:r>
              <a:rPr lang="de-DE" dirty="0" smtClean="0"/>
              <a:t>	</a:t>
            </a:r>
            <a:r>
              <a:rPr lang="de-DE" dirty="0" err="1" smtClean="0"/>
              <a:t>silver</a:t>
            </a:r>
            <a:r>
              <a:rPr lang="de-DE" dirty="0" smtClean="0"/>
              <a:t> </a:t>
            </a:r>
            <a:r>
              <a:rPr lang="de-DE" dirty="0" err="1" smtClean="0"/>
              <a:t>carp</a:t>
            </a:r>
            <a:r>
              <a:rPr lang="de-DE" dirty="0" smtClean="0"/>
              <a:t> (</a:t>
            </a:r>
            <a:r>
              <a:rPr lang="de-DE" i="1" dirty="0" err="1" smtClean="0"/>
              <a:t>Hypophthalmychthys</a:t>
            </a:r>
            <a:r>
              <a:rPr lang="de-DE" i="1" dirty="0" smtClean="0"/>
              <a:t> </a:t>
            </a:r>
            <a:r>
              <a:rPr lang="de-DE" i="1" dirty="0" err="1" smtClean="0"/>
              <a:t>molitrix</a:t>
            </a:r>
            <a:r>
              <a:rPr lang="de-DE" dirty="0" smtClean="0"/>
              <a:t>)</a:t>
            </a:r>
          </a:p>
          <a:p>
            <a:r>
              <a:rPr lang="de-DE" dirty="0" smtClean="0"/>
              <a:t>	</a:t>
            </a:r>
            <a:r>
              <a:rPr lang="de-DE" dirty="0" err="1" smtClean="0"/>
              <a:t>bighead</a:t>
            </a:r>
            <a:r>
              <a:rPr lang="de-DE" dirty="0" smtClean="0"/>
              <a:t> </a:t>
            </a:r>
            <a:r>
              <a:rPr lang="de-DE" dirty="0" err="1" smtClean="0"/>
              <a:t>carp</a:t>
            </a:r>
            <a:r>
              <a:rPr lang="de-DE" dirty="0" smtClean="0"/>
              <a:t> (</a:t>
            </a:r>
            <a:r>
              <a:rPr lang="de-DE" i="1" dirty="0" err="1" smtClean="0"/>
              <a:t>Hypophthalmychthys</a:t>
            </a:r>
            <a:r>
              <a:rPr lang="de-DE" i="1" dirty="0" smtClean="0"/>
              <a:t> </a:t>
            </a:r>
            <a:r>
              <a:rPr lang="de-DE" i="1" dirty="0" err="1" smtClean="0"/>
              <a:t>nobilis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23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07130A-017D-4A97-80D7-1690E5258BC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/>
          <a:lstStyle>
            <a:defPPr>
              <a:defRPr lang="de-DE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ＭＳ Ｐゴシック" charset="-128"/>
                <a:cs typeface="ＭＳ Ｐゴシック" charset="-128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sz="2000" dirty="0" smtClean="0">
                <a:solidFill>
                  <a:schemeClr val="tx1">
                    <a:alpha val="25000"/>
                  </a:schemeClr>
                </a:solidFill>
              </a:rPr>
              <a:t>Material &amp; </a:t>
            </a:r>
            <a:r>
              <a:rPr lang="de-DE" sz="2000" dirty="0" err="1" smtClean="0">
                <a:solidFill>
                  <a:schemeClr val="tx1">
                    <a:alpha val="25000"/>
                  </a:schemeClr>
                </a:solidFill>
              </a:rPr>
              <a:t>Methods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5" y="709785"/>
            <a:ext cx="3971806" cy="223414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9526" y="1197940"/>
            <a:ext cx="2231566" cy="125525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5" y="4044948"/>
            <a:ext cx="3308880" cy="186124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69" y="4044947"/>
            <a:ext cx="3308880" cy="1861245"/>
          </a:xfrm>
          <a:prstGeom prst="rect">
            <a:avLst/>
          </a:prstGeom>
        </p:spPr>
      </p:pic>
      <p:sp>
        <p:nvSpPr>
          <p:cNvPr id="12" name="Pfeil nach rechts 11"/>
          <p:cNvSpPr/>
          <p:nvPr/>
        </p:nvSpPr>
        <p:spPr>
          <a:xfrm>
            <a:off x="4705400" y="1665121"/>
            <a:ext cx="1141152" cy="450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4057886">
            <a:off x="7091516" y="3408615"/>
            <a:ext cx="598278" cy="212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9271760">
            <a:off x="4269585" y="3284220"/>
            <a:ext cx="1355581" cy="212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431954" y="3649724"/>
            <a:ext cx="2526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Duckweed</a:t>
            </a:r>
            <a:r>
              <a:rPr lang="de-DE" dirty="0" smtClean="0"/>
              <a:t> </a:t>
            </a:r>
            <a:r>
              <a:rPr lang="de-DE" dirty="0" err="1" smtClean="0"/>
              <a:t>dried</a:t>
            </a:r>
            <a:r>
              <a:rPr lang="de-DE" dirty="0" smtClean="0"/>
              <a:t> (DWD)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5353562" y="5932083"/>
            <a:ext cx="294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Duckweed</a:t>
            </a:r>
            <a:r>
              <a:rPr lang="de-DE" dirty="0" smtClean="0"/>
              <a:t> </a:t>
            </a:r>
            <a:r>
              <a:rPr lang="de-DE" dirty="0" err="1" smtClean="0"/>
              <a:t>fermented</a:t>
            </a:r>
            <a:r>
              <a:rPr lang="de-DE" dirty="0" smtClean="0"/>
              <a:t> (DWF)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736881" y="1415086"/>
            <a:ext cx="86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harvest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69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07130A-017D-4A97-80D7-1690E5258BC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/>
          <a:lstStyle>
            <a:defPPr>
              <a:defRPr lang="de-DE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ＭＳ Ｐゴシック" charset="-128"/>
                <a:cs typeface="ＭＳ Ｐゴシック" charset="-128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sz="2000" dirty="0" smtClean="0">
                <a:solidFill>
                  <a:schemeClr val="tx1">
                    <a:alpha val="25000"/>
                  </a:schemeClr>
                </a:solidFill>
              </a:rPr>
              <a:t>Material &amp; </a:t>
            </a:r>
            <a:r>
              <a:rPr lang="de-DE" sz="2000" dirty="0" err="1" smtClean="0">
                <a:solidFill>
                  <a:schemeClr val="tx1">
                    <a:alpha val="25000"/>
                  </a:schemeClr>
                </a:solidFill>
              </a:rPr>
              <a:t>Methods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406117"/>
              </p:ext>
            </p:extLst>
          </p:nvPr>
        </p:nvGraphicFramePr>
        <p:xfrm>
          <a:off x="129014" y="1628570"/>
          <a:ext cx="8910096" cy="2609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6471"/>
                <a:gridCol w="1080012"/>
                <a:gridCol w="1080012"/>
                <a:gridCol w="1080012"/>
                <a:gridCol w="1080012"/>
                <a:gridCol w="990011"/>
                <a:gridCol w="990011"/>
                <a:gridCol w="94355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smtClean="0">
                          <a:effectLst/>
                        </a:rPr>
                        <a:t>g/kg DM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Control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DWD15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DWD30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DWD45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DWF15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DWF30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DWF45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Fish </a:t>
                      </a:r>
                      <a:r>
                        <a:rPr lang="en-GB" sz="1600" dirty="0" smtClean="0">
                          <a:effectLst/>
                        </a:rPr>
                        <a:t>meal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400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340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280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220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340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280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220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PBM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252.6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252.6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252.6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252.6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252.6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252.6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252.6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DWD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115.7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231.4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347.0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DWF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131.5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262.9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394.4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Sunflower oil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59.5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60.5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61.6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62.6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60.0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60.4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60.8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Potato starch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185.0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140.0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95.0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50.0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130.0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70.0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15.0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α-cellulose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82.9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71.2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59.5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47.8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66.0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54.1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37.2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Vitamin and mineral </a:t>
                      </a:r>
                      <a:r>
                        <a:rPr lang="en-GB" sz="1600" dirty="0" smtClean="0">
                          <a:effectLst/>
                        </a:rPr>
                        <a:t>premix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20.0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20.0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29014" y="4511806"/>
            <a:ext cx="44221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PBM = </a:t>
            </a:r>
            <a:r>
              <a:rPr lang="de-DE" sz="1600" dirty="0" err="1" smtClean="0"/>
              <a:t>poultry</a:t>
            </a:r>
            <a:r>
              <a:rPr lang="de-DE" sz="1600" dirty="0" smtClean="0"/>
              <a:t> </a:t>
            </a:r>
            <a:r>
              <a:rPr lang="de-DE" sz="1600" dirty="0" err="1" smtClean="0"/>
              <a:t>by-product</a:t>
            </a:r>
            <a:r>
              <a:rPr lang="de-DE" sz="1600" dirty="0" smtClean="0"/>
              <a:t> </a:t>
            </a:r>
            <a:r>
              <a:rPr lang="de-DE" sz="1600" dirty="0" err="1" smtClean="0"/>
              <a:t>meal</a:t>
            </a:r>
            <a:endParaRPr lang="de-DE" sz="1600" dirty="0" smtClean="0"/>
          </a:p>
          <a:p>
            <a:r>
              <a:rPr lang="de-DE" sz="1600" dirty="0" smtClean="0"/>
              <a:t>DWD = </a:t>
            </a:r>
            <a:r>
              <a:rPr lang="de-DE" sz="1600" dirty="0" err="1" smtClean="0"/>
              <a:t>dried</a:t>
            </a:r>
            <a:r>
              <a:rPr lang="de-DE" sz="1600" dirty="0" smtClean="0"/>
              <a:t> </a:t>
            </a:r>
            <a:r>
              <a:rPr lang="de-DE" sz="1600" dirty="0" err="1" smtClean="0"/>
              <a:t>duckweed</a:t>
            </a:r>
            <a:endParaRPr lang="de-DE" sz="1600" dirty="0" smtClean="0"/>
          </a:p>
          <a:p>
            <a:r>
              <a:rPr lang="de-DE" sz="1600" dirty="0" smtClean="0"/>
              <a:t>DWF = </a:t>
            </a:r>
            <a:r>
              <a:rPr lang="de-DE" sz="1600" dirty="0" err="1" smtClean="0"/>
              <a:t>fermented</a:t>
            </a:r>
            <a:r>
              <a:rPr lang="de-DE" sz="1600" dirty="0" smtClean="0"/>
              <a:t> </a:t>
            </a:r>
            <a:r>
              <a:rPr lang="de-DE" sz="1600" dirty="0" err="1" smtClean="0"/>
              <a:t>duckweed</a:t>
            </a:r>
            <a:endParaRPr lang="de-DE" sz="1600" dirty="0" smtClean="0"/>
          </a:p>
          <a:p>
            <a:r>
              <a:rPr lang="de-DE" sz="1600" dirty="0" smtClean="0"/>
              <a:t>15, 30 and 45 = % of </a:t>
            </a:r>
            <a:r>
              <a:rPr lang="de-DE" sz="1600" dirty="0" err="1" smtClean="0"/>
              <a:t>fish</a:t>
            </a:r>
            <a:r>
              <a:rPr lang="de-DE" sz="1600" dirty="0" smtClean="0"/>
              <a:t> </a:t>
            </a:r>
            <a:r>
              <a:rPr lang="de-DE" sz="1600" dirty="0" err="1" smtClean="0"/>
              <a:t>meal</a:t>
            </a:r>
            <a:r>
              <a:rPr lang="de-DE" sz="1600" dirty="0" smtClean="0"/>
              <a:t> </a:t>
            </a:r>
            <a:r>
              <a:rPr lang="de-DE" sz="1600" dirty="0" err="1" smtClean="0"/>
              <a:t>protein</a:t>
            </a:r>
            <a:r>
              <a:rPr lang="de-DE" sz="1600" dirty="0" smtClean="0"/>
              <a:t> </a:t>
            </a:r>
            <a:r>
              <a:rPr lang="de-DE" sz="1600" dirty="0" err="1" smtClean="0"/>
              <a:t>replacement</a:t>
            </a:r>
            <a:endParaRPr 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1511966" y="813350"/>
            <a:ext cx="5626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High </a:t>
            </a:r>
            <a:r>
              <a:rPr lang="de-DE" b="1" dirty="0" err="1" smtClean="0"/>
              <a:t>fish</a:t>
            </a:r>
            <a:r>
              <a:rPr lang="de-DE" b="1" dirty="0" smtClean="0"/>
              <a:t> </a:t>
            </a:r>
            <a:r>
              <a:rPr lang="de-DE" b="1" dirty="0" err="1" smtClean="0"/>
              <a:t>meal</a:t>
            </a:r>
            <a:r>
              <a:rPr lang="de-DE" dirty="0" smtClean="0"/>
              <a:t> (40%) experimental </a:t>
            </a:r>
            <a:r>
              <a:rPr lang="de-DE" dirty="0" err="1" smtClean="0"/>
              <a:t>diets</a:t>
            </a:r>
            <a:endParaRPr lang="de-DE" dirty="0"/>
          </a:p>
          <a:p>
            <a:r>
              <a:rPr lang="de-DE" dirty="0" smtClean="0"/>
              <a:t>(~</a:t>
            </a:r>
            <a:r>
              <a:rPr lang="de-DE" dirty="0" smtClean="0"/>
              <a:t>470 </a:t>
            </a:r>
            <a:r>
              <a:rPr lang="de-DE" dirty="0" smtClean="0"/>
              <a:t>g/kg DM </a:t>
            </a:r>
            <a:r>
              <a:rPr lang="de-DE" dirty="0" err="1" smtClean="0"/>
              <a:t>crude</a:t>
            </a:r>
            <a:r>
              <a:rPr lang="de-DE" dirty="0" smtClean="0"/>
              <a:t> </a:t>
            </a:r>
            <a:r>
              <a:rPr lang="de-DE" dirty="0" err="1" smtClean="0"/>
              <a:t>protein</a:t>
            </a:r>
            <a:r>
              <a:rPr lang="de-DE" dirty="0" smtClean="0"/>
              <a:t>, ~125 g/kg DM </a:t>
            </a:r>
            <a:r>
              <a:rPr lang="de-DE" dirty="0" err="1" smtClean="0"/>
              <a:t>crude</a:t>
            </a:r>
            <a:r>
              <a:rPr lang="de-DE" dirty="0" smtClean="0"/>
              <a:t> </a:t>
            </a:r>
            <a:r>
              <a:rPr lang="de-DE" dirty="0" err="1" smtClean="0"/>
              <a:t>lipids</a:t>
            </a:r>
            <a:r>
              <a:rPr lang="de-DE" dirty="0" smtClean="0"/>
              <a:t>):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8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07130A-017D-4A97-80D7-1690E5258BC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/>
          <a:lstStyle>
            <a:defPPr>
              <a:defRPr lang="de-DE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ＭＳ Ｐゴシック" charset="-128"/>
                <a:cs typeface="ＭＳ Ｐゴシック" charset="-128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sz="2000" dirty="0" smtClean="0">
                <a:solidFill>
                  <a:schemeClr val="tx1">
                    <a:alpha val="25000"/>
                  </a:schemeClr>
                </a:solidFill>
              </a:rPr>
              <a:t>Material &amp; </a:t>
            </a:r>
            <a:r>
              <a:rPr lang="de-DE" sz="2000" dirty="0" err="1" smtClean="0">
                <a:solidFill>
                  <a:schemeClr val="tx1">
                    <a:alpha val="25000"/>
                  </a:schemeClr>
                </a:solidFill>
              </a:rPr>
              <a:t>Methods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3" y="818971"/>
            <a:ext cx="4320048" cy="324003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2299" y="1427598"/>
            <a:ext cx="4869016" cy="365176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41953" y="4059007"/>
            <a:ext cx="45000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Feed </a:t>
            </a:r>
            <a:r>
              <a:rPr lang="de-DE" dirty="0" err="1" smtClean="0"/>
              <a:t>extruded</a:t>
            </a:r>
            <a:r>
              <a:rPr lang="de-DE" dirty="0" smtClean="0"/>
              <a:t> in single-</a:t>
            </a:r>
            <a:r>
              <a:rPr lang="de-DE" dirty="0" err="1" smtClean="0"/>
              <a:t>screw</a:t>
            </a:r>
            <a:r>
              <a:rPr lang="de-DE" dirty="0" smtClean="0"/>
              <a:t> </a:t>
            </a:r>
            <a:r>
              <a:rPr lang="de-DE" dirty="0" err="1" smtClean="0"/>
              <a:t>extruder</a:t>
            </a:r>
            <a:r>
              <a:rPr lang="de-DE" dirty="0" smtClean="0"/>
              <a:t> at </a:t>
            </a:r>
            <a:r>
              <a:rPr lang="en-GB" dirty="0" smtClean="0"/>
              <a:t>ETH Zurich (Laboratory </a:t>
            </a:r>
            <a:r>
              <a:rPr lang="en-GB" dirty="0"/>
              <a:t>of Food and </a:t>
            </a:r>
            <a:r>
              <a:rPr lang="en-GB" dirty="0" smtClean="0"/>
              <a:t>Materials)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Afterwards</a:t>
            </a:r>
            <a:r>
              <a:rPr lang="de-DE" dirty="0" smtClean="0"/>
              <a:t> </a:t>
            </a:r>
            <a:r>
              <a:rPr lang="de-DE" dirty="0" err="1" smtClean="0"/>
              <a:t>crumbled</a:t>
            </a:r>
            <a:r>
              <a:rPr lang="de-DE" dirty="0" smtClean="0"/>
              <a:t> and </a:t>
            </a:r>
            <a:r>
              <a:rPr lang="de-DE" dirty="0" err="1" smtClean="0"/>
              <a:t>sieved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0.8-1.2 mm </a:t>
            </a:r>
            <a:r>
              <a:rPr lang="de-DE" dirty="0" err="1" smtClean="0"/>
              <a:t>fraction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feeding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1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BL_farb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C8E"/>
      </a:accent1>
      <a:accent2>
        <a:srgbClr val="5998A1"/>
      </a:accent2>
      <a:accent3>
        <a:srgbClr val="F5A74C"/>
      </a:accent3>
      <a:accent4>
        <a:srgbClr val="AEA74C"/>
      </a:accent4>
      <a:accent5>
        <a:srgbClr val="45B5A0"/>
      </a:accent5>
      <a:accent6>
        <a:srgbClr val="64827E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CE18F8DE21746B13E196ECDFF44C0" ma:contentTypeVersion="5" ma:contentTypeDescription="Create a new document." ma:contentTypeScope="" ma:versionID="07f4112c0cc06fef842c0b17ca85a02f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6ba44c34f892142cc0a0dbbf99c5ad0f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 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1F0389-DCC4-4552-AF62-62FC06389D97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926ccd4c-651f-4ccc-af87-3950eef9fdad"/>
    <ds:schemaRef ds:uri="http://schemas.openxmlformats.org/package/2006/metadata/core-properties"/>
    <ds:schemaRef ds:uri="dd18740c-b141-4d05-9751-e9f3dcf7e76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2E53B8-1BA8-4532-9066-20E1565AFD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Microsoft Office PowerPoint</Application>
  <PresentationFormat>Bildschirmpräsentation (4:3)</PresentationFormat>
  <Paragraphs>316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Arial Black</vt:lpstr>
      <vt:lpstr>Calibri</vt:lpstr>
      <vt:lpstr>Gill Sans MT</vt:lpstr>
      <vt:lpstr>Symbol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 für PowerPoint-Präsentationen</dc:title>
  <dc:creator>Bissig Simone</dc:creator>
  <cp:lastModifiedBy>Stadtlander Timo</cp:lastModifiedBy>
  <cp:revision>308</cp:revision>
  <dcterms:created xsi:type="dcterms:W3CDTF">2017-07-05T11:54:42Z</dcterms:created>
  <dcterms:modified xsi:type="dcterms:W3CDTF">2020-03-03T12:29:33Z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