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
  </p:notesMasterIdLst>
  <p:sldIdLst>
    <p:sldId id="256" r:id="rId2"/>
  </p:sldIdLst>
  <p:sldSz cx="32404050" cy="432054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E7E7"/>
    <a:srgbClr val="FF99FF"/>
    <a:srgbClr val="CCFFCC"/>
    <a:srgbClr val="CCFF66"/>
    <a:srgbClr val="33CCFF"/>
    <a:srgbClr val="FFFF99"/>
    <a:srgbClr val="339933"/>
    <a:srgbClr val="FF7C80"/>
    <a:srgbClr val="7BD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1338" y="600"/>
      </p:cViewPr>
      <p:guideLst>
        <p:guide orient="horz" pos="13608"/>
        <p:guide pos="102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765020-27FE-4795-826F-2D3367E67716}" type="datetimeFigureOut">
              <a:rPr lang="tr-TR" smtClean="0"/>
              <a:t>22.08.2016</a:t>
            </a:fld>
            <a:endParaRPr lang="tr-TR"/>
          </a:p>
        </p:txBody>
      </p:sp>
      <p:sp>
        <p:nvSpPr>
          <p:cNvPr id="4" name="Slayt Görüntüsü Yer Tutucusu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584D19-B14E-4494-8B2B-E471B06CB26E}" type="slidenum">
              <a:rPr lang="tr-TR" smtClean="0"/>
              <a:t>‹#›</a:t>
            </a:fld>
            <a:endParaRPr lang="tr-TR"/>
          </a:p>
        </p:txBody>
      </p:sp>
    </p:spTree>
    <p:extLst>
      <p:ext uri="{BB962C8B-B14F-4D97-AF65-F5344CB8AC3E}">
        <p14:creationId xmlns:p14="http://schemas.microsoft.com/office/powerpoint/2010/main" val="17104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143125" y="685800"/>
            <a:ext cx="257175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7584D19-B14E-4494-8B2B-E471B06CB26E}" type="slidenum">
              <a:rPr lang="tr-TR" smtClean="0"/>
              <a:t>1</a:t>
            </a:fld>
            <a:endParaRPr lang="tr-TR"/>
          </a:p>
        </p:txBody>
      </p:sp>
    </p:spTree>
    <p:extLst>
      <p:ext uri="{BB962C8B-B14F-4D97-AF65-F5344CB8AC3E}">
        <p14:creationId xmlns:p14="http://schemas.microsoft.com/office/powerpoint/2010/main" val="89145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3780474" y="8857929"/>
            <a:ext cx="21872730" cy="14184948"/>
          </a:xfrm>
        </p:spPr>
        <p:txBody>
          <a:bodyPr lIns="0" rIns="0" anchor="t">
            <a:noAutofit/>
          </a:bodyPr>
          <a:lstStyle>
            <a:lvl1pPr>
              <a:defRPr sz="31200"/>
            </a:lvl1pPr>
          </a:lstStyle>
          <a:p>
            <a:r>
              <a:rPr lang="tr-TR" smtClean="0"/>
              <a:t>Asıl başlık stili için tıklatın</a:t>
            </a:r>
            <a:endParaRPr lang="en-US" dirty="0"/>
          </a:p>
        </p:txBody>
      </p:sp>
      <p:sp>
        <p:nvSpPr>
          <p:cNvPr id="3" name="Subtitle 2"/>
          <p:cNvSpPr>
            <a:spLocks noGrp="1"/>
          </p:cNvSpPr>
          <p:nvPr>
            <p:ph type="subTitle" idx="1"/>
          </p:nvPr>
        </p:nvSpPr>
        <p:spPr>
          <a:xfrm>
            <a:off x="3780472" y="24606943"/>
            <a:ext cx="21872734" cy="7077017"/>
          </a:xfrm>
        </p:spPr>
        <p:txBody>
          <a:bodyPr>
            <a:normAutofit/>
          </a:bodyPr>
          <a:lstStyle>
            <a:lvl1pPr marL="0" indent="0" algn="l">
              <a:buNone/>
              <a:defRPr sz="9500">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BBC450C5-01BB-4183-BA75-644F119816F6}" type="datetimeFigureOut">
              <a:rPr lang="tr-TR" smtClean="0"/>
              <a:t>22.08.2016</a:t>
            </a:fld>
            <a:endParaRPr lang="tr-TR"/>
          </a:p>
        </p:txBody>
      </p:sp>
      <p:sp>
        <p:nvSpPr>
          <p:cNvPr id="8" name="Slide Number Placeholder 7"/>
          <p:cNvSpPr>
            <a:spLocks noGrp="1"/>
          </p:cNvSpPr>
          <p:nvPr>
            <p:ph type="sldNum" sz="quarter" idx="11"/>
          </p:nvPr>
        </p:nvSpPr>
        <p:spPr/>
        <p:txBody>
          <a:bodyPr/>
          <a:lstStyle/>
          <a:p>
            <a:fld id="{CEDCA515-E46D-49DC-BEE7-7D9B1BCCF566}"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241530" y="9793224"/>
            <a:ext cx="14962804" cy="2448307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BC450C5-01BB-4183-BA75-644F119816F6}" type="datetimeFigureOut">
              <a:rPr lang="tr-TR" smtClean="0"/>
              <a:t>22.08.2016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DCA515-E46D-49DC-BEE7-7D9B1BCCF56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1274" y="9793224"/>
            <a:ext cx="7355719" cy="2448306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248731" y="9793224"/>
            <a:ext cx="14970671" cy="24483060"/>
          </a:xfrm>
        </p:spPr>
        <p:txBody>
          <a:bodyPr vert="eaVert"/>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BC450C5-01BB-4183-BA75-644F119816F6}" type="datetimeFigureOut">
              <a:rPr lang="tr-TR" smtClean="0"/>
              <a:t>22.08.2016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EDCA515-E46D-49DC-BEE7-7D9B1BCCF56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12248731" y="9735617"/>
            <a:ext cx="14970671" cy="244830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Date Placeholder 8"/>
          <p:cNvSpPr>
            <a:spLocks noGrp="1"/>
          </p:cNvSpPr>
          <p:nvPr>
            <p:ph type="dt" sz="half" idx="14"/>
          </p:nvPr>
        </p:nvSpPr>
        <p:spPr/>
        <p:txBody>
          <a:bodyPr/>
          <a:lstStyle/>
          <a:p>
            <a:fld id="{BBC450C5-01BB-4183-BA75-644F119816F6}" type="datetimeFigureOut">
              <a:rPr lang="tr-TR" smtClean="0"/>
              <a:t>22.08.2016</a:t>
            </a:fld>
            <a:endParaRPr lang="tr-TR"/>
          </a:p>
        </p:txBody>
      </p:sp>
      <p:sp>
        <p:nvSpPr>
          <p:cNvPr id="10" name="Slide Number Placeholder 9"/>
          <p:cNvSpPr>
            <a:spLocks noGrp="1"/>
          </p:cNvSpPr>
          <p:nvPr>
            <p:ph type="sldNum" sz="quarter" idx="15"/>
          </p:nvPr>
        </p:nvSpPr>
        <p:spPr/>
        <p:txBody>
          <a:bodyPr/>
          <a:lstStyle/>
          <a:p>
            <a:fld id="{CEDCA515-E46D-49DC-BEE7-7D9B1BCCF566}" type="slidenum">
              <a:rPr lang="tr-TR" smtClean="0"/>
              <a:t>‹#›</a:t>
            </a:fld>
            <a:endParaRPr lang="tr-TR"/>
          </a:p>
        </p:txBody>
      </p:sp>
      <p:sp>
        <p:nvSpPr>
          <p:cNvPr id="11" name="Footer Placeholder 10"/>
          <p:cNvSpPr>
            <a:spLocks noGrp="1"/>
          </p:cNvSpPr>
          <p:nvPr>
            <p:ph type="ftr" sz="quarter" idx="16"/>
          </p:nvPr>
        </p:nvSpPr>
        <p:spPr/>
        <p:txBody>
          <a:bodyPr/>
          <a:lstStyle/>
          <a:p>
            <a:endParaRPr lang="tr-TR"/>
          </a:p>
        </p:txBody>
      </p:sp>
      <p:sp>
        <p:nvSpPr>
          <p:cNvPr id="12" name="Title 11"/>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791274" y="9274759"/>
            <a:ext cx="21872734" cy="13422478"/>
          </a:xfrm>
        </p:spPr>
        <p:txBody>
          <a:bodyPr anchor="t">
            <a:noAutofit/>
          </a:bodyPr>
          <a:lstStyle>
            <a:lvl1pPr algn="l">
              <a:defRPr sz="22700" b="1"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3791274" y="24483060"/>
            <a:ext cx="21872734" cy="5760720"/>
          </a:xfrm>
        </p:spPr>
        <p:txBody>
          <a:bodyPr anchor="t">
            <a:normAutofit/>
          </a:bodyPr>
          <a:lstStyle>
            <a:lvl1pPr marL="0" indent="0">
              <a:buNone/>
              <a:defRPr sz="8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BC450C5-01BB-4183-BA75-644F119816F6}" type="datetimeFigureOut">
              <a:rPr lang="tr-TR" smtClean="0"/>
              <a:t>22.08.2016</a:t>
            </a:fld>
            <a:endParaRPr lang="tr-TR"/>
          </a:p>
        </p:txBody>
      </p:sp>
      <p:sp>
        <p:nvSpPr>
          <p:cNvPr id="8" name="Slide Number Placeholder 7"/>
          <p:cNvSpPr>
            <a:spLocks noGrp="1"/>
          </p:cNvSpPr>
          <p:nvPr>
            <p:ph type="sldNum" sz="quarter" idx="11"/>
          </p:nvPr>
        </p:nvSpPr>
        <p:spPr/>
        <p:txBody>
          <a:bodyPr/>
          <a:lstStyle/>
          <a:p>
            <a:fld id="{CEDCA515-E46D-49DC-BEE7-7D9B1BCCF566}" type="slidenum">
              <a:rPr lang="tr-TR" smtClean="0"/>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749820" y="3840480"/>
            <a:ext cx="12815352" cy="6720840"/>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5900799" y="12069912"/>
            <a:ext cx="12923936" cy="18152984"/>
          </a:xfrm>
        </p:spPr>
        <p:txBody>
          <a:bodyPr>
            <a:normAutofit/>
          </a:bodyPr>
          <a:lstStyle>
            <a:lvl1pPr>
              <a:defRPr sz="8500"/>
            </a:lvl1pPr>
            <a:lvl2pPr>
              <a:defRPr sz="8500"/>
            </a:lvl2pPr>
            <a:lvl3pPr>
              <a:defRPr sz="8500"/>
            </a:lvl3pPr>
            <a:lvl4pPr>
              <a:defRPr sz="8500"/>
            </a:lvl4pPr>
            <a:lvl5pPr>
              <a:defRPr sz="8500"/>
            </a:lvl5pPr>
            <a:lvl6pPr>
              <a:defRPr sz="8500"/>
            </a:lvl6pPr>
            <a:lvl7pPr>
              <a:defRPr sz="8500"/>
            </a:lvl7pPr>
            <a:lvl8pPr>
              <a:defRPr sz="8500"/>
            </a:lvl8pPr>
            <a:lvl9pPr>
              <a:defRPr sz="8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1760374" y="12070051"/>
            <a:ext cx="12896808" cy="18152807"/>
          </a:xfrm>
        </p:spPr>
        <p:txBody>
          <a:bodyPr>
            <a:normAutofit/>
          </a:bodyPr>
          <a:lstStyle>
            <a:lvl1pPr>
              <a:defRPr sz="8500"/>
            </a:lvl1pPr>
            <a:lvl2pPr>
              <a:defRPr sz="8500"/>
            </a:lvl2pPr>
            <a:lvl3pPr>
              <a:defRPr sz="8500"/>
            </a:lvl3pPr>
            <a:lvl4pPr>
              <a:defRPr sz="8500"/>
            </a:lvl4pPr>
            <a:lvl5pPr>
              <a:defRPr sz="8500"/>
            </a:lvl5pPr>
            <a:lvl6pPr>
              <a:defRPr sz="8500"/>
            </a:lvl6pPr>
            <a:lvl7pPr>
              <a:defRPr sz="8500"/>
            </a:lvl7pPr>
            <a:lvl8pPr>
              <a:defRPr sz="8500"/>
            </a:lvl8pPr>
            <a:lvl9pPr>
              <a:defRPr sz="8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9" name="Date Placeholder 8"/>
          <p:cNvSpPr>
            <a:spLocks noGrp="1"/>
          </p:cNvSpPr>
          <p:nvPr>
            <p:ph type="dt" sz="half" idx="10"/>
          </p:nvPr>
        </p:nvSpPr>
        <p:spPr/>
        <p:txBody>
          <a:bodyPr/>
          <a:lstStyle/>
          <a:p>
            <a:fld id="{BBC450C5-01BB-4183-BA75-644F119816F6}" type="datetimeFigureOut">
              <a:rPr lang="tr-TR" smtClean="0"/>
              <a:t>22.08.2016</a:t>
            </a:fld>
            <a:endParaRPr lang="tr-TR"/>
          </a:p>
        </p:txBody>
      </p:sp>
      <p:sp>
        <p:nvSpPr>
          <p:cNvPr id="10" name="Slide Number Placeholder 9"/>
          <p:cNvSpPr>
            <a:spLocks noGrp="1"/>
          </p:cNvSpPr>
          <p:nvPr>
            <p:ph type="sldNum" sz="quarter" idx="11"/>
          </p:nvPr>
        </p:nvSpPr>
        <p:spPr/>
        <p:txBody>
          <a:bodyPr/>
          <a:lstStyle/>
          <a:p>
            <a:fld id="{CEDCA515-E46D-49DC-BEE7-7D9B1BCCF566}" type="slidenum">
              <a:rPr lang="tr-TR" smtClean="0"/>
              <a:t>‹#›</a:t>
            </a:fld>
            <a:endParaRPr lang="tr-TR"/>
          </a:p>
        </p:txBody>
      </p:sp>
      <p:sp>
        <p:nvSpPr>
          <p:cNvPr id="11" name="Footer Placeholder 10"/>
          <p:cNvSpPr>
            <a:spLocks noGrp="1"/>
          </p:cNvSpPr>
          <p:nvPr>
            <p:ph type="ftr" sz="quarter" idx="12"/>
          </p:nvPr>
        </p:nvSpPr>
        <p:spPr>
          <a:xfrm>
            <a:off x="1749819" y="40045008"/>
            <a:ext cx="18081460" cy="2300288"/>
          </a:xfrm>
        </p:spPr>
        <p:txBody>
          <a:bodyPr/>
          <a:lstStyle/>
          <a:p>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749819" y="3840483"/>
            <a:ext cx="12813257" cy="6720834"/>
          </a:xfrm>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55223" y="12071512"/>
            <a:ext cx="12894112" cy="4070506"/>
          </a:xfrm>
        </p:spPr>
        <p:txBody>
          <a:bodyPr anchor="t">
            <a:normAutofit/>
          </a:bodyPr>
          <a:lstStyle>
            <a:lvl1pPr marL="0" indent="0">
              <a:buNone/>
              <a:defRPr sz="8500" b="0"/>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tr-TR" smtClean="0"/>
              <a:t>Asıl metin stillerini düzenlemek için tıklatın</a:t>
            </a:r>
          </a:p>
        </p:txBody>
      </p:sp>
      <p:sp>
        <p:nvSpPr>
          <p:cNvPr id="4" name="Content Placeholder 3"/>
          <p:cNvSpPr>
            <a:spLocks noGrp="1"/>
          </p:cNvSpPr>
          <p:nvPr>
            <p:ph sz="half" idx="2"/>
          </p:nvPr>
        </p:nvSpPr>
        <p:spPr>
          <a:xfrm>
            <a:off x="1755219" y="18022262"/>
            <a:ext cx="12894112" cy="18162264"/>
          </a:xfrm>
        </p:spPr>
        <p:txBody>
          <a:bodyPr>
            <a:normAutofit/>
          </a:bodyPr>
          <a:lstStyle>
            <a:lvl1pPr>
              <a:defRPr sz="8500"/>
            </a:lvl1pPr>
            <a:lvl2pPr>
              <a:defRPr sz="8500"/>
            </a:lvl2pPr>
            <a:lvl3pPr>
              <a:defRPr sz="8500"/>
            </a:lvl3pPr>
            <a:lvl4pPr>
              <a:defRPr sz="8500"/>
            </a:lvl4pPr>
            <a:lvl5pPr>
              <a:defRPr sz="8500"/>
            </a:lvl5pPr>
            <a:lvl6pPr>
              <a:defRPr sz="7600"/>
            </a:lvl6pPr>
            <a:lvl7pPr>
              <a:defRPr sz="7600"/>
            </a:lvl7pPr>
            <a:lvl8pPr>
              <a:defRPr sz="7600"/>
            </a:lvl8pPr>
            <a:lvl9pPr>
              <a:defRPr sz="7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15920742" y="12071512"/>
            <a:ext cx="12972871" cy="4070506"/>
          </a:xfrm>
        </p:spPr>
        <p:txBody>
          <a:bodyPr anchor="t">
            <a:normAutofit/>
          </a:bodyPr>
          <a:lstStyle>
            <a:lvl1pPr marL="0" indent="0">
              <a:buNone/>
              <a:defRPr sz="8500" b="0"/>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15920743" y="18022259"/>
            <a:ext cx="12939117" cy="18162270"/>
          </a:xfrm>
        </p:spPr>
        <p:txBody>
          <a:bodyPr>
            <a:normAutofit/>
          </a:bodyPr>
          <a:lstStyle>
            <a:lvl1pPr>
              <a:defRPr sz="8500"/>
            </a:lvl1pPr>
            <a:lvl2pPr>
              <a:defRPr sz="8500"/>
            </a:lvl2pPr>
            <a:lvl3pPr>
              <a:defRPr sz="8500"/>
            </a:lvl3pPr>
            <a:lvl4pPr>
              <a:defRPr sz="8500"/>
            </a:lvl4pPr>
            <a:lvl5pPr>
              <a:defRPr sz="8500"/>
            </a:lvl5pPr>
            <a:lvl6pPr>
              <a:defRPr sz="7600"/>
            </a:lvl6pPr>
            <a:lvl7pPr>
              <a:defRPr sz="7600"/>
            </a:lvl7pPr>
            <a:lvl8pPr>
              <a:defRPr sz="7600"/>
            </a:lvl8pPr>
            <a:lvl9pPr>
              <a:defRPr sz="7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 name="Date Placeholder 9"/>
          <p:cNvSpPr>
            <a:spLocks noGrp="1"/>
          </p:cNvSpPr>
          <p:nvPr>
            <p:ph type="dt" sz="half" idx="10"/>
          </p:nvPr>
        </p:nvSpPr>
        <p:spPr/>
        <p:txBody>
          <a:bodyPr/>
          <a:lstStyle/>
          <a:p>
            <a:fld id="{BBC450C5-01BB-4183-BA75-644F119816F6}" type="datetimeFigureOut">
              <a:rPr lang="tr-TR" smtClean="0"/>
              <a:t>22.08.2016</a:t>
            </a:fld>
            <a:endParaRPr lang="tr-TR"/>
          </a:p>
        </p:txBody>
      </p:sp>
      <p:sp>
        <p:nvSpPr>
          <p:cNvPr id="11" name="Slide Number Placeholder 10"/>
          <p:cNvSpPr>
            <a:spLocks noGrp="1"/>
          </p:cNvSpPr>
          <p:nvPr>
            <p:ph type="sldNum" sz="quarter" idx="11"/>
          </p:nvPr>
        </p:nvSpPr>
        <p:spPr/>
        <p:txBody>
          <a:bodyPr/>
          <a:lstStyle/>
          <a:p>
            <a:fld id="{CEDCA515-E46D-49DC-BEE7-7D9B1BCCF566}" type="slidenum">
              <a:rPr lang="tr-TR" smtClean="0"/>
              <a:t>‹#›</a:t>
            </a:fld>
            <a:endParaRPr lang="tr-TR"/>
          </a:p>
        </p:txBody>
      </p:sp>
      <p:sp>
        <p:nvSpPr>
          <p:cNvPr id="12" name="Footer Placeholder 11"/>
          <p:cNvSpPr>
            <a:spLocks noGrp="1"/>
          </p:cNvSpPr>
          <p:nvPr>
            <p:ph type="ftr" sz="quarter" idx="12"/>
          </p:nvPr>
        </p:nvSpPr>
        <p:spPr>
          <a:xfrm>
            <a:off x="1749819" y="40045008"/>
            <a:ext cx="18081460" cy="2300288"/>
          </a:xfrm>
        </p:spPr>
        <p:txBody>
          <a:bodyPr/>
          <a:lstStyle/>
          <a:p>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5383173" y="9774724"/>
            <a:ext cx="6480810" cy="2300288"/>
          </a:xfrm>
        </p:spPr>
        <p:txBody>
          <a:bodyPr/>
          <a:lstStyle/>
          <a:p>
            <a:fld id="{BBC450C5-01BB-4183-BA75-644F119816F6}" type="datetimeFigureOut">
              <a:rPr lang="tr-TR" smtClean="0"/>
              <a:t>22.08.2016</a:t>
            </a:fld>
            <a:endParaRPr lang="tr-TR"/>
          </a:p>
        </p:txBody>
      </p:sp>
      <p:sp>
        <p:nvSpPr>
          <p:cNvPr id="5" name="Title 4"/>
          <p:cNvSpPr>
            <a:spLocks noGrp="1"/>
          </p:cNvSpPr>
          <p:nvPr>
            <p:ph type="title"/>
          </p:nvPr>
        </p:nvSpPr>
        <p:spPr/>
        <p:txBody>
          <a:bodyPr/>
          <a:lstStyle/>
          <a:p>
            <a:r>
              <a:rPr lang="tr-TR" smtClean="0"/>
              <a:t>Asıl başlık stili için tıklatın</a:t>
            </a:r>
            <a:endParaRPr lang="en-US" dirty="0"/>
          </a:p>
        </p:txBody>
      </p:sp>
      <p:sp>
        <p:nvSpPr>
          <p:cNvPr id="4" name="Slide Number Placeholder 3"/>
          <p:cNvSpPr>
            <a:spLocks noGrp="1"/>
          </p:cNvSpPr>
          <p:nvPr>
            <p:ph type="sldNum" sz="quarter" idx="11"/>
          </p:nvPr>
        </p:nvSpPr>
        <p:spPr/>
        <p:txBody>
          <a:bodyPr/>
          <a:lstStyle/>
          <a:p>
            <a:fld id="{CEDCA515-E46D-49DC-BEE7-7D9B1BCCF566}" type="slidenum">
              <a:rPr lang="tr-TR" smtClean="0"/>
              <a:t>‹#›</a:t>
            </a:fld>
            <a:endParaRPr lang="tr-TR"/>
          </a:p>
        </p:txBody>
      </p:sp>
      <p:sp>
        <p:nvSpPr>
          <p:cNvPr id="6" name="Footer Placeholder 5"/>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450C5-01BB-4183-BA75-644F119816F6}" type="datetimeFigureOut">
              <a:rPr lang="tr-TR" smtClean="0"/>
              <a:t>22.08.2016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EDCA515-E46D-49DC-BEE7-7D9B1BCCF56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9490" y="12101522"/>
            <a:ext cx="12950369" cy="18202269"/>
          </a:xfrm>
        </p:spPr>
        <p:txBody>
          <a:bodyPr>
            <a:normAutofit/>
          </a:bodyPr>
          <a:lstStyle>
            <a:lvl1pPr>
              <a:defRPr sz="8500"/>
            </a:lvl1pPr>
            <a:lvl2pPr>
              <a:defRPr sz="8500"/>
            </a:lvl2pPr>
            <a:lvl3pPr>
              <a:defRPr sz="8500"/>
            </a:lvl3pPr>
            <a:lvl4pPr>
              <a:defRPr sz="8500"/>
            </a:lvl4pPr>
            <a:lvl5pPr>
              <a:defRPr sz="8500"/>
            </a:lvl5pPr>
            <a:lvl6pPr>
              <a:defRPr sz="9500"/>
            </a:lvl6pPr>
            <a:lvl7pPr>
              <a:defRPr sz="9500"/>
            </a:lvl7pPr>
            <a:lvl8pPr>
              <a:defRPr sz="9500"/>
            </a:lvl8pPr>
            <a:lvl9pPr>
              <a:defRPr sz="9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a:xfrm>
            <a:off x="1749821" y="3820478"/>
            <a:ext cx="12860357" cy="6560820"/>
          </a:xfrm>
        </p:spPr>
        <p:txBody>
          <a:bodyPr anchor="t">
            <a:normAutofit/>
          </a:bodyPr>
          <a:lstStyle>
            <a:lvl1pPr algn="l">
              <a:defRPr sz="85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755221" y="12101515"/>
            <a:ext cx="12860357" cy="11421428"/>
          </a:xfrm>
        </p:spPr>
        <p:txBody>
          <a:bodyPr>
            <a:normAutofit/>
          </a:bodyPr>
          <a:lstStyle>
            <a:lvl1pPr marL="0" indent="0">
              <a:buNone/>
              <a:defRPr sz="85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BBC450C5-01BB-4183-BA75-644F119816F6}" type="datetimeFigureOut">
              <a:rPr lang="tr-TR" smtClean="0"/>
              <a:t>22.08.2016</a:t>
            </a:fld>
            <a:endParaRPr lang="tr-TR"/>
          </a:p>
        </p:txBody>
      </p:sp>
      <p:sp>
        <p:nvSpPr>
          <p:cNvPr id="9" name="Slide Number Placeholder 8"/>
          <p:cNvSpPr>
            <a:spLocks noGrp="1"/>
          </p:cNvSpPr>
          <p:nvPr>
            <p:ph type="sldNum" sz="quarter" idx="11"/>
          </p:nvPr>
        </p:nvSpPr>
        <p:spPr/>
        <p:txBody>
          <a:bodyPr/>
          <a:lstStyle/>
          <a:p>
            <a:fld id="{CEDCA515-E46D-49DC-BEE7-7D9B1BCCF566}" type="slidenum">
              <a:rPr lang="tr-TR" smtClean="0"/>
              <a:t>‹#›</a:t>
            </a:fld>
            <a:endParaRPr lang="tr-TR"/>
          </a:p>
        </p:txBody>
      </p:sp>
      <p:sp>
        <p:nvSpPr>
          <p:cNvPr id="10" name="Footer Placeholder 9"/>
          <p:cNvSpPr>
            <a:spLocks noGrp="1"/>
          </p:cNvSpPr>
          <p:nvPr>
            <p:ph type="ftr" sz="quarter" idx="12"/>
          </p:nvPr>
        </p:nvSpPr>
        <p:spPr>
          <a:xfrm>
            <a:off x="1749819" y="40045008"/>
            <a:ext cx="18081460" cy="2300288"/>
          </a:xfrm>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49819" y="3780470"/>
            <a:ext cx="7352792" cy="12481566"/>
          </a:xfrm>
          <a:ln>
            <a:noFill/>
          </a:ln>
        </p:spPr>
        <p:txBody>
          <a:bodyPr anchor="t">
            <a:normAutofit/>
          </a:bodyPr>
          <a:lstStyle>
            <a:lvl1pPr algn="l">
              <a:defRPr sz="85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0503188" y="10401297"/>
            <a:ext cx="19943116" cy="2659082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503186" y="3870490"/>
            <a:ext cx="13259784" cy="5730713"/>
          </a:xfrm>
        </p:spPr>
        <p:txBody>
          <a:bodyPr>
            <a:normAutofit/>
          </a:bodyPr>
          <a:lstStyle>
            <a:lvl1pPr marL="0" indent="0">
              <a:buNone/>
              <a:defRPr sz="85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BBC450C5-01BB-4183-BA75-644F119816F6}" type="datetimeFigureOut">
              <a:rPr lang="tr-TR" smtClean="0"/>
              <a:t>22.08.2016</a:t>
            </a:fld>
            <a:endParaRPr lang="tr-TR"/>
          </a:p>
        </p:txBody>
      </p:sp>
      <p:sp>
        <p:nvSpPr>
          <p:cNvPr id="9" name="Slide Number Placeholder 8"/>
          <p:cNvSpPr>
            <a:spLocks noGrp="1"/>
          </p:cNvSpPr>
          <p:nvPr>
            <p:ph type="sldNum" sz="quarter" idx="11"/>
          </p:nvPr>
        </p:nvSpPr>
        <p:spPr/>
        <p:txBody>
          <a:bodyPr/>
          <a:lstStyle/>
          <a:p>
            <a:fld id="{CEDCA515-E46D-49DC-BEE7-7D9B1BCCF566}" type="slidenum">
              <a:rPr lang="tr-TR" smtClean="0"/>
              <a:t>‹#›</a:t>
            </a:fld>
            <a:endParaRPr lang="tr-TR"/>
          </a:p>
        </p:txBody>
      </p:sp>
      <p:sp>
        <p:nvSpPr>
          <p:cNvPr id="10" name="Footer Placeholder 9"/>
          <p:cNvSpPr>
            <a:spLocks noGrp="1"/>
          </p:cNvSpPr>
          <p:nvPr>
            <p:ph type="ftr" sz="quarter" idx="12"/>
          </p:nvPr>
        </p:nvSpPr>
        <p:spPr>
          <a:xfrm>
            <a:off x="1749819" y="40045008"/>
            <a:ext cx="18081460" cy="2300288"/>
          </a:xfrm>
        </p:spPr>
        <p:txBody>
          <a:bodyPr/>
          <a:lstStyle/>
          <a:p>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1274" y="9793224"/>
            <a:ext cx="7347427" cy="12470636"/>
          </a:xfrm>
          <a:prstGeom prst="rect">
            <a:avLst/>
          </a:prstGeom>
        </p:spPr>
        <p:txBody>
          <a:bodyPr vert="horz" lIns="432054" tIns="216027" rIns="432054" bIns="216027"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241530" y="9746327"/>
            <a:ext cx="14962804" cy="24483073"/>
          </a:xfrm>
          <a:prstGeom prst="rect">
            <a:avLst/>
          </a:prstGeom>
        </p:spPr>
        <p:txBody>
          <a:bodyPr vert="horz" lIns="432054" tIns="216027" rIns="432054" bIns="216027"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5383173" y="1193651"/>
            <a:ext cx="6480810" cy="2300288"/>
          </a:xfrm>
          <a:prstGeom prst="rect">
            <a:avLst/>
          </a:prstGeom>
        </p:spPr>
        <p:txBody>
          <a:bodyPr vert="horz" lIns="432054" tIns="216027" rIns="432054" bIns="216027" rtlCol="0" anchor="t"/>
          <a:lstStyle>
            <a:lvl1pPr algn="l">
              <a:defRPr sz="5700">
                <a:solidFill>
                  <a:schemeClr val="tx1">
                    <a:tint val="75000"/>
                  </a:schemeClr>
                </a:solidFill>
              </a:defRPr>
            </a:lvl1pPr>
          </a:lstStyle>
          <a:p>
            <a:fld id="{BBC450C5-01BB-4183-BA75-644F119816F6}" type="datetimeFigureOut">
              <a:rPr lang="tr-TR" smtClean="0"/>
              <a:t>22.08.2016</a:t>
            </a:fld>
            <a:endParaRPr lang="tr-TR"/>
          </a:p>
        </p:txBody>
      </p:sp>
      <p:sp>
        <p:nvSpPr>
          <p:cNvPr id="5" name="Footer Placeholder 4"/>
          <p:cNvSpPr>
            <a:spLocks noGrp="1"/>
          </p:cNvSpPr>
          <p:nvPr>
            <p:ph type="ftr" sz="quarter" idx="3"/>
          </p:nvPr>
        </p:nvSpPr>
        <p:spPr>
          <a:xfrm>
            <a:off x="3791274" y="40045008"/>
            <a:ext cx="18081460" cy="2300288"/>
          </a:xfrm>
          <a:prstGeom prst="rect">
            <a:avLst/>
          </a:prstGeom>
        </p:spPr>
        <p:txBody>
          <a:bodyPr vert="horz" lIns="432054" tIns="216027" rIns="432054" bIns="216027" rtlCol="0" anchor="t"/>
          <a:lstStyle>
            <a:lvl1pPr algn="l">
              <a:defRPr sz="5700">
                <a:solidFill>
                  <a:schemeClr val="tx1"/>
                </a:solidFill>
              </a:defRPr>
            </a:lvl1pPr>
          </a:lstStyle>
          <a:p>
            <a:endParaRPr lang="tr-TR"/>
          </a:p>
        </p:txBody>
      </p:sp>
      <p:sp>
        <p:nvSpPr>
          <p:cNvPr id="6" name="Slide Number Placeholder 5"/>
          <p:cNvSpPr>
            <a:spLocks noGrp="1"/>
          </p:cNvSpPr>
          <p:nvPr>
            <p:ph type="sldNum" sz="quarter" idx="4"/>
          </p:nvPr>
        </p:nvSpPr>
        <p:spPr>
          <a:xfrm>
            <a:off x="25372371" y="40045008"/>
            <a:ext cx="4031668" cy="2300288"/>
          </a:xfrm>
          <a:prstGeom prst="rect">
            <a:avLst/>
          </a:prstGeom>
        </p:spPr>
        <p:txBody>
          <a:bodyPr vert="horz" lIns="432054" tIns="216027" rIns="432054" bIns="216027" rtlCol="0" anchor="t"/>
          <a:lstStyle>
            <a:lvl1pPr algn="l">
              <a:defRPr sz="5700">
                <a:solidFill>
                  <a:schemeClr val="tx1">
                    <a:tint val="75000"/>
                  </a:schemeClr>
                </a:solidFill>
              </a:defRPr>
            </a:lvl1pPr>
          </a:lstStyle>
          <a:p>
            <a:fld id="{CEDCA515-E46D-49DC-BEE7-7D9B1BCCF566}" type="slidenum">
              <a:rPr lang="tr-TR" smtClean="0"/>
              <a:t>‹#›</a:t>
            </a:fld>
            <a:endParaRPr lang="tr-T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l" defTabSz="4320540" rtl="0" eaLnBrk="1" latinLnBrk="0" hangingPunct="1">
        <a:spcBef>
          <a:spcPct val="0"/>
        </a:spcBef>
        <a:buNone/>
        <a:defRPr sz="85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96162" indent="-1296162" algn="l" defTabSz="4320540" rtl="0" eaLnBrk="1" latinLnBrk="0" hangingPunct="1">
        <a:spcBef>
          <a:spcPct val="20000"/>
        </a:spcBef>
        <a:buFont typeface="Arial" pitchFamily="34" charset="0"/>
        <a:buChar char="•"/>
        <a:defRPr sz="8500" i="1" kern="1200">
          <a:solidFill>
            <a:schemeClr val="tx1"/>
          </a:solidFill>
          <a:latin typeface="+mn-lt"/>
          <a:ea typeface="+mn-ea"/>
          <a:cs typeface="+mn-cs"/>
        </a:defRPr>
      </a:lvl1pPr>
      <a:lvl2pPr marL="3510439" indent="-1350169" algn="l" defTabSz="4320540" rtl="0" eaLnBrk="1" latinLnBrk="0" hangingPunct="1">
        <a:spcBef>
          <a:spcPct val="20000"/>
        </a:spcBef>
        <a:buFont typeface="Arial" pitchFamily="34" charset="0"/>
        <a:buChar char="–"/>
        <a:defRPr sz="8500" i="1" kern="1200">
          <a:solidFill>
            <a:schemeClr val="tx1"/>
          </a:solidFill>
          <a:latin typeface="+mn-lt"/>
          <a:ea typeface="+mn-ea"/>
          <a:cs typeface="+mn-cs"/>
        </a:defRPr>
      </a:lvl2pPr>
      <a:lvl3pPr marL="5400675" indent="-1080135" algn="l" defTabSz="4320540" rtl="0" eaLnBrk="1" latinLnBrk="0" hangingPunct="1">
        <a:spcBef>
          <a:spcPct val="20000"/>
        </a:spcBef>
        <a:buFont typeface="Arial" pitchFamily="34" charset="0"/>
        <a:buChar char="•"/>
        <a:defRPr sz="8500" i="1" kern="1200">
          <a:solidFill>
            <a:schemeClr val="tx1"/>
          </a:solidFill>
          <a:latin typeface="+mn-lt"/>
          <a:ea typeface="+mn-ea"/>
          <a:cs typeface="+mn-cs"/>
        </a:defRPr>
      </a:lvl3pPr>
      <a:lvl4pPr marL="7560945" indent="-1080135" algn="l" defTabSz="4320540" rtl="0" eaLnBrk="1" latinLnBrk="0" hangingPunct="1">
        <a:spcBef>
          <a:spcPct val="20000"/>
        </a:spcBef>
        <a:buFont typeface="Arial" pitchFamily="34" charset="0"/>
        <a:buChar char="–"/>
        <a:defRPr sz="8500" i="1" kern="1200">
          <a:solidFill>
            <a:schemeClr val="tx1"/>
          </a:solidFill>
          <a:latin typeface="+mn-lt"/>
          <a:ea typeface="+mn-ea"/>
          <a:cs typeface="+mn-cs"/>
        </a:defRPr>
      </a:lvl4pPr>
      <a:lvl5pPr marL="9721215" indent="-1080135" algn="l" defTabSz="4320540" rtl="0" eaLnBrk="1" latinLnBrk="0" hangingPunct="1">
        <a:spcBef>
          <a:spcPct val="20000"/>
        </a:spcBef>
        <a:buFont typeface="Arial" pitchFamily="34" charset="0"/>
        <a:buChar char="»"/>
        <a:defRPr sz="8500" i="1"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8500" i="1"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8500" i="1"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8500" i="1"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8500" kern="1200">
          <a:solidFill>
            <a:schemeClr val="tx1"/>
          </a:solidFill>
          <a:latin typeface="+mn-lt"/>
          <a:ea typeface="+mn-ea"/>
          <a:cs typeface="+mn-cs"/>
        </a:defRPr>
      </a:lvl9pPr>
    </p:bodyStyle>
    <p:otherStyle>
      <a:defPPr>
        <a:defRPr lang="en-U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85000"/>
          </a:schemeClr>
        </a:solidFill>
        <a:effectLst/>
      </p:bgPr>
    </p:bg>
    <p:spTree>
      <p:nvGrpSpPr>
        <p:cNvPr id="1" name=""/>
        <p:cNvGrpSpPr/>
        <p:nvPr/>
      </p:nvGrpSpPr>
      <p:grpSpPr>
        <a:xfrm>
          <a:off x="0" y="0"/>
          <a:ext cx="0" cy="0"/>
          <a:chOff x="0" y="0"/>
          <a:chExt cx="0" cy="0"/>
        </a:xfrm>
      </p:grpSpPr>
      <p:sp>
        <p:nvSpPr>
          <p:cNvPr id="5" name="Metin kutusu 4"/>
          <p:cNvSpPr txBox="1"/>
          <p:nvPr/>
        </p:nvSpPr>
        <p:spPr>
          <a:xfrm>
            <a:off x="147801" y="-71708"/>
            <a:ext cx="32040000" cy="7135301"/>
          </a:xfrm>
          <a:prstGeom prst="ellipse">
            <a:avLst/>
          </a:prstGeom>
          <a:solidFill>
            <a:srgbClr val="CC0099"/>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lnSpc>
                <a:spcPct val="150000"/>
              </a:lnSpc>
            </a:pPr>
            <a:r>
              <a:rPr lang="en-US" sz="3400" i="1" dirty="0">
                <a:solidFill>
                  <a:srgbClr val="FFFF00"/>
                </a:solidFill>
                <a:latin typeface="Times New Roman" panose="02020603050405020304" pitchFamily="18" charset="0"/>
                <a:cs typeface="Times New Roman" panose="02020603050405020304" pitchFamily="18" charset="0"/>
              </a:rPr>
              <a:t>World Cotton Research Conference — </a:t>
            </a:r>
            <a:r>
              <a:rPr lang="en-US" sz="3400" i="1" dirty="0" smtClean="0">
                <a:solidFill>
                  <a:srgbClr val="FFFF00"/>
                </a:solidFill>
                <a:latin typeface="Times New Roman" panose="02020603050405020304" pitchFamily="18" charset="0"/>
                <a:cs typeface="Times New Roman" panose="02020603050405020304" pitchFamily="18" charset="0"/>
              </a:rPr>
              <a:t>6</a:t>
            </a:r>
            <a:r>
              <a:rPr lang="tr-TR" sz="3400" i="1" dirty="0" smtClean="0">
                <a:solidFill>
                  <a:srgbClr val="FFFF00"/>
                </a:solidFill>
                <a:latin typeface="Times New Roman" panose="02020603050405020304" pitchFamily="18" charset="0"/>
                <a:cs typeface="Times New Roman" panose="02020603050405020304" pitchFamily="18" charset="0"/>
              </a:rPr>
              <a:t>,   </a:t>
            </a:r>
            <a:r>
              <a:rPr lang="en-US" sz="3400" i="1" dirty="0" smtClean="0">
                <a:solidFill>
                  <a:srgbClr val="FFFF00"/>
                </a:solidFill>
                <a:latin typeface="Times New Roman" panose="02020603050405020304" pitchFamily="18" charset="0"/>
                <a:cs typeface="Times New Roman" panose="02020603050405020304" pitchFamily="18" charset="0"/>
              </a:rPr>
              <a:t>02 </a:t>
            </a:r>
            <a:r>
              <a:rPr lang="en-US" sz="3400" i="1" dirty="0">
                <a:solidFill>
                  <a:srgbClr val="FFFF00"/>
                </a:solidFill>
                <a:latin typeface="Times New Roman" panose="02020603050405020304" pitchFamily="18" charset="0"/>
                <a:cs typeface="Times New Roman" panose="02020603050405020304" pitchFamily="18" charset="0"/>
              </a:rPr>
              <a:t>- 06 May, 2016 </a:t>
            </a:r>
            <a:r>
              <a:rPr lang="en-US" sz="3400" i="1" dirty="0" err="1">
                <a:solidFill>
                  <a:srgbClr val="FFFF00"/>
                </a:solidFill>
                <a:latin typeface="Times New Roman" panose="02020603050405020304" pitchFamily="18" charset="0"/>
                <a:cs typeface="Times New Roman" panose="02020603050405020304" pitchFamily="18" charset="0"/>
              </a:rPr>
              <a:t>Goiás</a:t>
            </a:r>
            <a:r>
              <a:rPr lang="en-US" sz="3400" i="1" dirty="0">
                <a:solidFill>
                  <a:srgbClr val="FFFF00"/>
                </a:solidFill>
                <a:latin typeface="Times New Roman" panose="02020603050405020304" pitchFamily="18" charset="0"/>
                <a:cs typeface="Times New Roman" panose="02020603050405020304" pitchFamily="18" charset="0"/>
              </a:rPr>
              <a:t>, </a:t>
            </a:r>
            <a:r>
              <a:rPr lang="en-US" sz="3400" i="1" dirty="0" smtClean="0">
                <a:solidFill>
                  <a:srgbClr val="FFFF00"/>
                </a:solidFill>
                <a:latin typeface="Times New Roman" panose="02020603050405020304" pitchFamily="18" charset="0"/>
                <a:cs typeface="Times New Roman" panose="02020603050405020304" pitchFamily="18" charset="0"/>
              </a:rPr>
              <a:t>Brazil</a:t>
            </a:r>
            <a:endParaRPr lang="tr-TR" sz="3400" i="1" dirty="0" smtClean="0">
              <a:solidFill>
                <a:srgbClr val="FFFF00"/>
              </a:solidFill>
              <a:latin typeface="Times New Roman" panose="02020603050405020304" pitchFamily="18" charset="0"/>
              <a:cs typeface="Times New Roman" panose="02020603050405020304" pitchFamily="18" charset="0"/>
            </a:endParaRPr>
          </a:p>
          <a:p>
            <a:pPr algn="ctr">
              <a:lnSpc>
                <a:spcPct val="150000"/>
              </a:lnSpc>
            </a:pPr>
            <a:r>
              <a:rPr lang="en-US" sz="5400" dirty="0" smtClean="0">
                <a:solidFill>
                  <a:srgbClr val="FFFF00"/>
                </a:solidFill>
                <a:latin typeface="Times New Roman" panose="02020603050405020304" pitchFamily="18" charset="0"/>
                <a:cs typeface="Times New Roman" panose="02020603050405020304" pitchFamily="18" charset="0"/>
              </a:rPr>
              <a:t>IMPORTANCE </a:t>
            </a:r>
            <a:r>
              <a:rPr lang="en-US" sz="5400" dirty="0">
                <a:solidFill>
                  <a:srgbClr val="FFFF00"/>
                </a:solidFill>
                <a:latin typeface="Times New Roman" panose="02020603050405020304" pitchFamily="18" charset="0"/>
                <a:cs typeface="Times New Roman" panose="02020603050405020304" pitchFamily="18" charset="0"/>
              </a:rPr>
              <a:t>OF ORGANIC CO</a:t>
            </a:r>
            <a:r>
              <a:rPr lang="en-US" sz="5400" b="1" dirty="0">
                <a:solidFill>
                  <a:srgbClr val="FFFF00"/>
                </a:solidFill>
                <a:latin typeface="Times New Roman" panose="02020603050405020304" pitchFamily="18" charset="0"/>
                <a:cs typeface="Times New Roman" panose="02020603050405020304" pitchFamily="18" charset="0"/>
              </a:rPr>
              <a:t>TTON FOR </a:t>
            </a:r>
            <a:r>
              <a:rPr lang="en-US" sz="5400" b="1" dirty="0" smtClean="0">
                <a:solidFill>
                  <a:srgbClr val="FFFF00"/>
                </a:solidFill>
                <a:latin typeface="Times New Roman" panose="02020603050405020304" pitchFamily="18" charset="0"/>
                <a:cs typeface="Times New Roman" panose="02020603050405020304" pitchFamily="18" charset="0"/>
              </a:rPr>
              <a:t>TURKEY</a:t>
            </a:r>
            <a:endParaRPr lang="tr-TR" sz="5400" b="1" dirty="0" smtClean="0">
              <a:solidFill>
                <a:srgbClr val="FFFF00"/>
              </a:solidFill>
              <a:latin typeface="Times New Roman" panose="02020603050405020304" pitchFamily="18" charset="0"/>
              <a:cs typeface="Times New Roman" panose="02020603050405020304" pitchFamily="18" charset="0"/>
            </a:endParaRPr>
          </a:p>
          <a:p>
            <a:pPr lvl="0" algn="ctr" fontAlgn="base">
              <a:lnSpc>
                <a:spcPct val="115000"/>
              </a:lnSpc>
              <a:spcBef>
                <a:spcPct val="0"/>
              </a:spcBef>
              <a:spcAft>
                <a:spcPts val="1800"/>
              </a:spcAft>
            </a:pPr>
            <a:r>
              <a:rPr lang="tr-TR" sz="3600" b="1" dirty="0" smtClean="0">
                <a:solidFill>
                  <a:srgbClr val="FFFF00"/>
                </a:solidFill>
                <a:latin typeface="Times New Roman" panose="02020603050405020304" pitchFamily="18" charset="0"/>
                <a:ea typeface="Calibri"/>
                <a:cs typeface="Times New Roman" panose="02020603050405020304" pitchFamily="18" charset="0"/>
              </a:rPr>
              <a:t>Ülfet ERDAL</a:t>
            </a:r>
            <a:r>
              <a:rPr lang="en-US" sz="3600" b="1" baseline="30000" dirty="0" smtClean="0">
                <a:solidFill>
                  <a:srgbClr val="FFFF00"/>
                </a:solidFill>
                <a:latin typeface="Times New Roman" panose="02020603050405020304" pitchFamily="18" charset="0"/>
                <a:ea typeface="Calibri"/>
                <a:cs typeface="Times New Roman" panose="02020603050405020304" pitchFamily="18" charset="0"/>
              </a:rPr>
              <a:t>1</a:t>
            </a:r>
            <a:r>
              <a:rPr lang="en-US" sz="3600" b="1" dirty="0" smtClean="0">
                <a:solidFill>
                  <a:srgbClr val="FFFF00"/>
                </a:solidFill>
                <a:latin typeface="Times New Roman" panose="02020603050405020304" pitchFamily="18" charset="0"/>
                <a:ea typeface="Calibri"/>
                <a:cs typeface="Times New Roman" panose="02020603050405020304" pitchFamily="18" charset="0"/>
              </a:rPr>
              <a:t>, Meltem BAYRAKTAR</a:t>
            </a:r>
            <a:r>
              <a:rPr lang="en-US" sz="3600" b="1" baseline="30000" dirty="0" smtClean="0">
                <a:solidFill>
                  <a:srgbClr val="FFFF00"/>
                </a:solidFill>
                <a:latin typeface="Times New Roman" panose="02020603050405020304" pitchFamily="18" charset="0"/>
                <a:ea typeface="Calibri"/>
                <a:cs typeface="Times New Roman" panose="02020603050405020304" pitchFamily="18" charset="0"/>
              </a:rPr>
              <a:t>2</a:t>
            </a:r>
            <a:r>
              <a:rPr lang="en-US" sz="3600" b="1" dirty="0" smtClean="0">
                <a:solidFill>
                  <a:srgbClr val="FFFF00"/>
                </a:solidFill>
                <a:latin typeface="Times New Roman" panose="02020603050405020304" pitchFamily="18" charset="0"/>
                <a:ea typeface="Calibri"/>
                <a:cs typeface="Times New Roman" panose="02020603050405020304" pitchFamily="18" charset="0"/>
              </a:rPr>
              <a:t>, </a:t>
            </a:r>
            <a:r>
              <a:rPr lang="en-US" sz="3600" b="1" u="sng" dirty="0" smtClean="0">
                <a:solidFill>
                  <a:srgbClr val="FFFF00"/>
                </a:solidFill>
                <a:latin typeface="Times New Roman" panose="02020603050405020304" pitchFamily="18" charset="0"/>
                <a:ea typeface="Calibri"/>
                <a:cs typeface="Times New Roman" panose="02020603050405020304" pitchFamily="18" charset="0"/>
              </a:rPr>
              <a:t>Aynur GUREL</a:t>
            </a:r>
            <a:r>
              <a:rPr lang="tr-TR" sz="3600" b="1" baseline="30000" dirty="0">
                <a:solidFill>
                  <a:srgbClr val="FFFF00"/>
                </a:solidFill>
                <a:latin typeface="Times New Roman" panose="02020603050405020304" pitchFamily="18" charset="0"/>
                <a:ea typeface="Calibri"/>
                <a:cs typeface="Times New Roman" panose="02020603050405020304" pitchFamily="18" charset="0"/>
              </a:rPr>
              <a:t>3</a:t>
            </a:r>
            <a:endParaRPr lang="tr-TR" sz="3600" b="1" baseline="30000" dirty="0" smtClean="0">
              <a:solidFill>
                <a:srgbClr val="FFFF00"/>
              </a:solidFill>
              <a:latin typeface="Times New Roman" panose="02020603050405020304" pitchFamily="18" charset="0"/>
              <a:ea typeface="Calibri"/>
              <a:cs typeface="Times New Roman" panose="02020603050405020304" pitchFamily="18" charset="0"/>
            </a:endParaRPr>
          </a:p>
          <a:p>
            <a:pPr algn="ctr" fontAlgn="base">
              <a:spcBef>
                <a:spcPct val="0"/>
              </a:spcBef>
              <a:spcAft>
                <a:spcPts val="1000"/>
              </a:spcAft>
            </a:pPr>
            <a:endParaRPr lang="tr-TR" b="1" baseline="30000" dirty="0" smtClean="0">
              <a:solidFill>
                <a:srgbClr val="FFFF00"/>
              </a:solidFill>
              <a:latin typeface="Times New Roman"/>
              <a:ea typeface="Times New Roman"/>
            </a:endParaRPr>
          </a:p>
          <a:p>
            <a:pPr algn="ctr" fontAlgn="base">
              <a:spcBef>
                <a:spcPct val="0"/>
              </a:spcBef>
              <a:spcAft>
                <a:spcPts val="1000"/>
              </a:spcAft>
            </a:pPr>
            <a:r>
              <a:rPr lang="en-US" sz="2400" b="1" baseline="30000" dirty="0" smtClean="0">
                <a:solidFill>
                  <a:srgbClr val="FFFF00"/>
                </a:solidFill>
                <a:latin typeface="Times New Roman"/>
                <a:ea typeface="Times New Roman"/>
              </a:rPr>
              <a:t>1 </a:t>
            </a:r>
            <a:r>
              <a:rPr lang="en-US" sz="2400" b="1" dirty="0">
                <a:solidFill>
                  <a:srgbClr val="FFFF00"/>
                </a:solidFill>
                <a:latin typeface="Times New Roman"/>
                <a:ea typeface="Times New Roman"/>
              </a:rPr>
              <a:t>International Agricultural Research and Training Center, </a:t>
            </a:r>
            <a:r>
              <a:rPr lang="en-US" sz="2400" b="1" dirty="0" err="1">
                <a:solidFill>
                  <a:srgbClr val="FFFF00"/>
                </a:solidFill>
                <a:latin typeface="Times New Roman"/>
                <a:ea typeface="Times New Roman"/>
              </a:rPr>
              <a:t>Menemen</a:t>
            </a:r>
            <a:r>
              <a:rPr lang="en-US" sz="2400" b="1" dirty="0">
                <a:solidFill>
                  <a:srgbClr val="FFFF00"/>
                </a:solidFill>
                <a:latin typeface="Times New Roman"/>
                <a:ea typeface="Times New Roman"/>
              </a:rPr>
              <a:t>-Izmir/Turkey</a:t>
            </a:r>
            <a:endParaRPr lang="tr-TR" sz="2400" b="1" dirty="0">
              <a:solidFill>
                <a:srgbClr val="FFFF00"/>
              </a:solidFill>
              <a:latin typeface="Times New Roman"/>
              <a:ea typeface="Times New Roman"/>
            </a:endParaRPr>
          </a:p>
          <a:p>
            <a:pPr algn="ctr" fontAlgn="base">
              <a:spcBef>
                <a:spcPct val="0"/>
              </a:spcBef>
              <a:spcAft>
                <a:spcPts val="1000"/>
              </a:spcAft>
            </a:pPr>
            <a:r>
              <a:rPr lang="tr-TR" sz="2400" b="1" baseline="30000" dirty="0">
                <a:solidFill>
                  <a:srgbClr val="FFFF00"/>
                </a:solidFill>
                <a:latin typeface="Times New Roman" panose="02020603050405020304" pitchFamily="18" charset="0"/>
                <a:ea typeface="Calibri"/>
                <a:cs typeface="Times New Roman" panose="02020603050405020304" pitchFamily="18" charset="0"/>
              </a:rPr>
              <a:t>2</a:t>
            </a:r>
            <a:r>
              <a:rPr lang="en-US" sz="2400" b="1" dirty="0">
                <a:solidFill>
                  <a:srgbClr val="FFFF00"/>
                </a:solidFill>
                <a:latin typeface="Times New Roman" panose="02020603050405020304" pitchFamily="18" charset="0"/>
                <a:ea typeface="Calibri"/>
                <a:cs typeface="Times New Roman" panose="02020603050405020304" pitchFamily="18" charset="0"/>
              </a:rPr>
              <a:t> Ahi Evran University, </a:t>
            </a:r>
            <a:r>
              <a:rPr lang="en-GB" sz="2400" b="1" dirty="0">
                <a:solidFill>
                  <a:srgbClr val="FFFF00"/>
                </a:solidFill>
                <a:latin typeface="Times New Roman" panose="02020603050405020304" pitchFamily="18" charset="0"/>
                <a:ea typeface="Calibri"/>
                <a:cs typeface="Times New Roman" panose="02020603050405020304" pitchFamily="18" charset="0"/>
              </a:rPr>
              <a:t>Faculty of Engineering and Architecture, </a:t>
            </a:r>
            <a:r>
              <a:rPr lang="en-US" sz="2400" b="1" dirty="0">
                <a:solidFill>
                  <a:srgbClr val="FFFF00"/>
                </a:solidFill>
                <a:latin typeface="Times New Roman" panose="02020603050405020304" pitchFamily="18" charset="0"/>
                <a:ea typeface="Calibri"/>
                <a:cs typeface="Times New Roman" panose="02020603050405020304" pitchFamily="18" charset="0"/>
              </a:rPr>
              <a:t>Genetic and Bioengineering Department, Kirsehir/Turkey</a:t>
            </a:r>
            <a:endParaRPr lang="tr-TR" sz="2400" b="1" dirty="0">
              <a:solidFill>
                <a:srgbClr val="FFFF00"/>
              </a:solidFill>
              <a:latin typeface="Times New Roman" panose="02020603050405020304" pitchFamily="18" charset="0"/>
              <a:ea typeface="Calibri"/>
              <a:cs typeface="Times New Roman" panose="02020603050405020304" pitchFamily="18" charset="0"/>
            </a:endParaRPr>
          </a:p>
          <a:p>
            <a:pPr lvl="0" algn="ctr" fontAlgn="base">
              <a:spcBef>
                <a:spcPct val="0"/>
              </a:spcBef>
              <a:spcAft>
                <a:spcPts val="1000"/>
              </a:spcAft>
            </a:pPr>
            <a:r>
              <a:rPr lang="tr-TR" sz="2400" b="1" baseline="30000" dirty="0">
                <a:solidFill>
                  <a:srgbClr val="FFFF00"/>
                </a:solidFill>
                <a:latin typeface="Times New Roman" panose="02020603050405020304" pitchFamily="18" charset="0"/>
                <a:ea typeface="Calibri"/>
                <a:cs typeface="Times New Roman" panose="02020603050405020304" pitchFamily="18" charset="0"/>
              </a:rPr>
              <a:t>3</a:t>
            </a:r>
            <a:r>
              <a:rPr lang="en-US" sz="2400" b="1" dirty="0" smtClean="0">
                <a:solidFill>
                  <a:srgbClr val="FFFF00"/>
                </a:solidFill>
                <a:latin typeface="Times New Roman" panose="02020603050405020304" pitchFamily="18" charset="0"/>
                <a:ea typeface="Calibri"/>
                <a:cs typeface="Times New Roman" panose="02020603050405020304" pitchFamily="18" charset="0"/>
              </a:rPr>
              <a:t> Ege University, Faculty of Engineering, Bioengineering Department, Bornova-Izmir/Turkey</a:t>
            </a:r>
            <a:endParaRPr lang="tr-TR" sz="2400" b="1" dirty="0" smtClean="0">
              <a:solidFill>
                <a:srgbClr val="FFFF00"/>
              </a:solidFill>
              <a:latin typeface="Times New Roman" panose="02020603050405020304" pitchFamily="18" charset="0"/>
              <a:ea typeface="Calibri"/>
              <a:cs typeface="Times New Roman" panose="02020603050405020304" pitchFamily="18" charset="0"/>
            </a:endParaRPr>
          </a:p>
          <a:p>
            <a:pPr lvl="0" algn="ctr" fontAlgn="base" hangingPunct="0">
              <a:spcAft>
                <a:spcPts val="600"/>
              </a:spcAft>
            </a:pPr>
            <a:endParaRPr lang="tr-TR" b="1" dirty="0">
              <a:solidFill>
                <a:srgbClr val="FFFF00"/>
              </a:solidFill>
              <a:latin typeface="Times New Roman" panose="02020603050405020304" pitchFamily="18" charset="0"/>
              <a:ea typeface="Calibri"/>
              <a:cs typeface="Times New Roman" panose="02020603050405020304" pitchFamily="18" charset="0"/>
            </a:endParaRPr>
          </a:p>
        </p:txBody>
      </p:sp>
      <p:grpSp>
        <p:nvGrpSpPr>
          <p:cNvPr id="12" name="Grup 11"/>
          <p:cNvGrpSpPr/>
          <p:nvPr/>
        </p:nvGrpSpPr>
        <p:grpSpPr>
          <a:xfrm>
            <a:off x="219785" y="6449646"/>
            <a:ext cx="31894248" cy="7231374"/>
            <a:chOff x="219785" y="6449646"/>
            <a:chExt cx="31894248" cy="7231374"/>
          </a:xfrm>
        </p:grpSpPr>
        <p:sp>
          <p:nvSpPr>
            <p:cNvPr id="60" name="Dikdörtgen 59"/>
            <p:cNvSpPr/>
            <p:nvPr/>
          </p:nvSpPr>
          <p:spPr>
            <a:xfrm>
              <a:off x="16274033" y="6449646"/>
              <a:ext cx="15840000" cy="7200000"/>
            </a:xfrm>
            <a:prstGeom prst="rect">
              <a:avLst/>
            </a:prstGeom>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path path="circle">
                <a:fillToRect l="50000" t="50000" r="50000" b="50000"/>
              </a:path>
              <a:tileRect/>
            </a:gra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1200"/>
                </a:spcAft>
              </a:pPr>
              <a:r>
                <a:rPr lang="tr-TR" sz="3200" b="1" dirty="0" smtClean="0">
                  <a:solidFill>
                    <a:srgbClr val="CC0099"/>
                  </a:solidFill>
                  <a:effectLst/>
                  <a:latin typeface="Times New Roman" panose="02020603050405020304" pitchFamily="18" charset="0"/>
                  <a:ea typeface="Calibri"/>
                  <a:cs typeface="Times New Roman" panose="02020603050405020304" pitchFamily="18" charset="0"/>
                </a:rPr>
                <a:t>	</a:t>
              </a:r>
            </a:p>
            <a:p>
              <a:pPr algn="just">
                <a:spcAft>
                  <a:spcPts val="1200"/>
                </a:spcAft>
              </a:pPr>
              <a:endParaRPr lang="tr-TR" sz="10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1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cs typeface="Times New Roman" panose="02020603050405020304" pitchFamily="18" charset="0"/>
              </a:endParaRPr>
            </a:p>
          </p:txBody>
        </p:sp>
        <p:sp>
          <p:nvSpPr>
            <p:cNvPr id="13" name="Dikdörtgen 12"/>
            <p:cNvSpPr/>
            <p:nvPr/>
          </p:nvSpPr>
          <p:spPr>
            <a:xfrm>
              <a:off x="219785" y="6481020"/>
              <a:ext cx="15840000" cy="7200000"/>
            </a:xfrm>
            <a:prstGeom prst="rect">
              <a:avLst/>
            </a:prstGeom>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path path="circle">
                <a:fillToRect l="50000" t="50000" r="50000" b="50000"/>
              </a:path>
              <a:tileRect/>
            </a:gra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1200"/>
                </a:spcAft>
              </a:pPr>
              <a:r>
                <a:rPr lang="tr-TR" sz="3200" b="1" dirty="0" smtClean="0">
                  <a:solidFill>
                    <a:srgbClr val="CC0099"/>
                  </a:solidFill>
                  <a:effectLst/>
                  <a:latin typeface="Times New Roman" panose="02020603050405020304" pitchFamily="18" charset="0"/>
                  <a:ea typeface="Calibri"/>
                  <a:cs typeface="Times New Roman" panose="02020603050405020304" pitchFamily="18" charset="0"/>
                </a:rPr>
                <a:t>	</a:t>
              </a:r>
            </a:p>
            <a:p>
              <a:pPr algn="just">
                <a:spcAft>
                  <a:spcPts val="1200"/>
                </a:spcAft>
              </a:pPr>
              <a:endParaRPr lang="tr-TR" sz="10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r>
                <a:rPr lang="en-US" sz="3200" b="1" dirty="0" smtClean="0">
                  <a:solidFill>
                    <a:srgbClr val="CC0099"/>
                  </a:solidFill>
                  <a:latin typeface="Times New Roman" panose="02020603050405020304" pitchFamily="18" charset="0"/>
                  <a:ea typeface="Calibri"/>
                  <a:cs typeface="Times New Roman" panose="02020603050405020304" pitchFamily="18" charset="0"/>
                </a:rPr>
                <a:t>Cotton </a:t>
              </a:r>
              <a:r>
                <a:rPr lang="en-US" sz="3200" b="1" dirty="0">
                  <a:solidFill>
                    <a:srgbClr val="CC0099"/>
                  </a:solidFill>
                  <a:latin typeface="Times New Roman" panose="02020603050405020304" pitchFamily="18" charset="0"/>
                  <a:ea typeface="Calibri"/>
                  <a:cs typeface="Times New Roman" panose="02020603050405020304" pitchFamily="18" charset="0"/>
                </a:rPr>
                <a:t>production has been improved in respect to amount and quality with contributions of scientific and technological innovations. Increased sensitivity to health and environmental issues has caused development of new subjects such as organic agriculture. Organic production systems are based on specific standards that combine tradition, innovation and science. It sustains human and animal health and maintains ecosystem and soil quality. The goal of the organic cotton production system is to sustain human and animal health and maintain ecosystem and soil quality by the producing the cotton without synthetic chemical fertilizers, herbicides, insecticides, growth regulators, growth stimulators, boll openers or defoliants [1, 2, 3]. It is a consistency approach since natural fertilizer (usually from animal husbandry) and natural pesticides (Neem-based pesticides, </a:t>
              </a:r>
              <a:r>
                <a:rPr lang="en-US" sz="3200" b="1" dirty="0" err="1">
                  <a:solidFill>
                    <a:srgbClr val="CC0099"/>
                  </a:solidFill>
                  <a:latin typeface="Times New Roman" panose="02020603050405020304" pitchFamily="18" charset="0"/>
                  <a:ea typeface="Calibri"/>
                  <a:cs typeface="Times New Roman" panose="02020603050405020304" pitchFamily="18" charset="0"/>
                </a:rPr>
                <a:t>Biosoap</a:t>
              </a:r>
              <a:r>
                <a:rPr lang="en-US" sz="3200" b="1" dirty="0">
                  <a:solidFill>
                    <a:srgbClr val="CC0099"/>
                  </a:solidFill>
                  <a:latin typeface="Times New Roman" panose="02020603050405020304" pitchFamily="18" charset="0"/>
                  <a:ea typeface="Calibri"/>
                  <a:cs typeface="Times New Roman" panose="02020603050405020304" pitchFamily="18" charset="0"/>
                </a:rPr>
                <a:t>, Vegetable oils etc.) are used and it thus represents a circular economy in the agricultural sector [4</a:t>
              </a:r>
              <a:r>
                <a:rPr lang="en-US" sz="3200" b="1" dirty="0" smtClean="0">
                  <a:solidFill>
                    <a:srgbClr val="CC0099"/>
                  </a:solidFill>
                  <a:latin typeface="Times New Roman" panose="02020603050405020304" pitchFamily="18" charset="0"/>
                  <a:ea typeface="Calibri"/>
                  <a:cs typeface="Times New Roman" panose="02020603050405020304" pitchFamily="18" charset="0"/>
                </a:rPr>
                <a:t>].</a:t>
              </a:r>
              <a:endParaRPr lang="tr-TR" sz="3200" b="1" dirty="0">
                <a:solidFill>
                  <a:srgbClr val="CC0099"/>
                </a:solidFill>
                <a:latin typeface="Times New Roman" panose="02020603050405020304" pitchFamily="18" charset="0"/>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cs typeface="Times New Roman" panose="02020603050405020304" pitchFamily="18" charset="0"/>
              </a:endParaRPr>
            </a:p>
          </p:txBody>
        </p:sp>
      </p:gr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425" y="1597689"/>
            <a:ext cx="5743575" cy="337116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4644026" y="1597002"/>
            <a:ext cx="574357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up 7"/>
          <p:cNvGrpSpPr/>
          <p:nvPr/>
        </p:nvGrpSpPr>
        <p:grpSpPr>
          <a:xfrm>
            <a:off x="-68447" y="13465796"/>
            <a:ext cx="31966232" cy="24443992"/>
            <a:chOff x="147801" y="14043941"/>
            <a:chExt cx="31966232" cy="25150390"/>
          </a:xfrm>
        </p:grpSpPr>
        <p:sp>
          <p:nvSpPr>
            <p:cNvPr id="71" name="Dikdörtgen 70"/>
            <p:cNvSpPr/>
            <p:nvPr/>
          </p:nvSpPr>
          <p:spPr>
            <a:xfrm>
              <a:off x="147801" y="15182331"/>
              <a:ext cx="31966232" cy="24012000"/>
            </a:xfrm>
            <a:prstGeom prst="rect">
              <a:avLst/>
            </a:prstGeom>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path path="circle">
                <a:fillToRect l="50000" t="50000" r="50000" b="50000"/>
              </a:path>
              <a:tileRect/>
            </a:gra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1200"/>
                </a:spcAft>
              </a:pPr>
              <a:r>
                <a:rPr lang="tr-TR" sz="3200" b="1" dirty="0" smtClean="0">
                  <a:solidFill>
                    <a:srgbClr val="CC0099"/>
                  </a:solidFill>
                  <a:effectLst/>
                  <a:latin typeface="Times New Roman" panose="02020603050405020304" pitchFamily="18" charset="0"/>
                  <a:ea typeface="Calibri"/>
                  <a:cs typeface="Times New Roman" panose="02020603050405020304" pitchFamily="18" charset="0"/>
                </a:rPr>
                <a:t>	</a:t>
              </a:r>
            </a:p>
            <a:p>
              <a:pPr algn="just">
                <a:spcAft>
                  <a:spcPts val="1200"/>
                </a:spcAft>
              </a:pPr>
              <a:endParaRPr lang="tr-TR" sz="1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en-US" sz="32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a:solidFill>
                  <a:srgbClr val="CC0099"/>
                </a:solidFill>
                <a:latin typeface="Times New Roman" panose="02020603050405020304" pitchFamily="18" charset="0"/>
                <a:cs typeface="Times New Roman" panose="02020603050405020304" pitchFamily="18" charset="0"/>
              </a:endParaRPr>
            </a:p>
          </p:txBody>
        </p:sp>
        <p:sp>
          <p:nvSpPr>
            <p:cNvPr id="73" name="Metin kutusu 72"/>
            <p:cNvSpPr txBox="1"/>
            <p:nvPr/>
          </p:nvSpPr>
          <p:spPr>
            <a:xfrm>
              <a:off x="10550657" y="14043941"/>
              <a:ext cx="11340000" cy="1309459"/>
            </a:xfrm>
            <a:prstGeom prst="ellipse">
              <a:avLst/>
            </a:prstGeom>
            <a:solidFill>
              <a:srgbClr val="CC0099"/>
            </a:solidFill>
            <a:ln w="38100">
              <a:solidFill>
                <a:srgbClr val="CC0099"/>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50000"/>
                </a:lnSpc>
                <a:spcBef>
                  <a:spcPts val="600"/>
                </a:spcBef>
                <a:spcAft>
                  <a:spcPts val="600"/>
                </a:spcAft>
              </a:pPr>
              <a:r>
                <a:rPr lang="tr-TR" sz="4000" b="1" dirty="0">
                  <a:solidFill>
                    <a:srgbClr val="FFFF00"/>
                  </a:solidFill>
                  <a:latin typeface="Times New Roman" panose="02020603050405020304" pitchFamily="18" charset="0"/>
                  <a:cs typeface="Times New Roman" panose="02020603050405020304" pitchFamily="18" charset="0"/>
                </a:rPr>
                <a:t>ORGANIC COTTON IN TURKEY</a:t>
              </a:r>
              <a:endParaRPr lang="tr-TR" sz="4000" b="1" dirty="0" smtClean="0">
                <a:solidFill>
                  <a:srgbClr val="FFFF00"/>
                </a:solidFill>
                <a:latin typeface="Times New Roman" panose="02020603050405020304" pitchFamily="18" charset="0"/>
                <a:cs typeface="Times New Roman" panose="02020603050405020304" pitchFamily="18" charset="0"/>
              </a:endParaRPr>
            </a:p>
          </p:txBody>
        </p:sp>
      </p:grpSp>
      <p:grpSp>
        <p:nvGrpSpPr>
          <p:cNvPr id="16" name="Grup 15"/>
          <p:cNvGrpSpPr/>
          <p:nvPr/>
        </p:nvGrpSpPr>
        <p:grpSpPr>
          <a:xfrm>
            <a:off x="720305" y="14833948"/>
            <a:ext cx="6548110" cy="7501998"/>
            <a:chOff x="902225" y="15121980"/>
            <a:chExt cx="6548110" cy="7501998"/>
          </a:xfrm>
        </p:grpSpPr>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6653" t="7370" r="19481" b="8046"/>
            <a:stretch/>
          </p:blipFill>
          <p:spPr bwMode="auto">
            <a:xfrm>
              <a:off x="902225" y="15121980"/>
              <a:ext cx="6548110" cy="69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Dikdörtgen 54"/>
            <p:cNvSpPr/>
            <p:nvPr/>
          </p:nvSpPr>
          <p:spPr>
            <a:xfrm>
              <a:off x="902225" y="22069980"/>
              <a:ext cx="6548110" cy="553998"/>
            </a:xfrm>
            <a:prstGeom prst="rect">
              <a:avLst/>
            </a:prstGeom>
            <a:solidFill>
              <a:schemeClr val="tx1"/>
            </a:solidFill>
          </p:spPr>
          <p:txBody>
            <a:bodyPr wrap="square">
              <a:spAutoFit/>
            </a:bodyPr>
            <a:lstStyle/>
            <a:p>
              <a:pPr algn="just">
                <a:lnSpc>
                  <a:spcPct val="150000"/>
                </a:lnSpc>
                <a:spcAft>
                  <a:spcPts val="600"/>
                </a:spcAft>
              </a:pPr>
              <a:r>
                <a:rPr lang="en-US" sz="2200" b="1" dirty="0">
                  <a:solidFill>
                    <a:schemeClr val="bg1"/>
                  </a:solidFill>
                  <a:latin typeface="Times New Roman"/>
                  <a:cs typeface="Times New Roman"/>
                </a:rPr>
                <a:t>Figure 1: Global Organic Cotton Production in 2014</a:t>
              </a:r>
            </a:p>
          </p:txBody>
        </p:sp>
      </p:grpSp>
      <p:sp>
        <p:nvSpPr>
          <p:cNvPr id="38" name="Metin kutusu 37"/>
          <p:cNvSpPr txBox="1"/>
          <p:nvPr/>
        </p:nvSpPr>
        <p:spPr>
          <a:xfrm>
            <a:off x="10334409" y="5832948"/>
            <a:ext cx="11719650" cy="1428214"/>
          </a:xfrm>
          <a:prstGeom prst="ellipse">
            <a:avLst/>
          </a:prstGeom>
          <a:solidFill>
            <a:srgbClr val="CC0099"/>
          </a:solidFill>
          <a:ln w="38100">
            <a:solidFill>
              <a:srgbClr val="CC0099"/>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50000"/>
              </a:lnSpc>
              <a:spcBef>
                <a:spcPts val="600"/>
              </a:spcBef>
              <a:spcAft>
                <a:spcPts val="600"/>
              </a:spcAft>
            </a:pPr>
            <a:r>
              <a:rPr lang="tr-TR" sz="4000" b="1" dirty="0" smtClean="0">
                <a:solidFill>
                  <a:srgbClr val="FFFF00"/>
                </a:solidFill>
                <a:latin typeface="Times New Roman" panose="02020603050405020304" pitchFamily="18" charset="0"/>
                <a:cs typeface="Times New Roman" panose="02020603050405020304" pitchFamily="18" charset="0"/>
              </a:rPr>
              <a:t>INTRODUCTION</a:t>
            </a:r>
          </a:p>
        </p:txBody>
      </p:sp>
      <p:grpSp>
        <p:nvGrpSpPr>
          <p:cNvPr id="11" name="Grup 10"/>
          <p:cNvGrpSpPr/>
          <p:nvPr/>
        </p:nvGrpSpPr>
        <p:grpSpPr>
          <a:xfrm>
            <a:off x="16840195" y="7201100"/>
            <a:ext cx="14699339" cy="5911897"/>
            <a:chOff x="16840195" y="7489132"/>
            <a:chExt cx="14699339" cy="5911897"/>
          </a:xfrm>
        </p:grpSpPr>
        <p:grpSp>
          <p:nvGrpSpPr>
            <p:cNvPr id="32" name="Grup 31"/>
            <p:cNvGrpSpPr/>
            <p:nvPr/>
          </p:nvGrpSpPr>
          <p:grpSpPr>
            <a:xfrm>
              <a:off x="21247377" y="7489132"/>
              <a:ext cx="5293360" cy="1589169"/>
              <a:chOff x="2341872" y="718219"/>
              <a:chExt cx="1412255" cy="477738"/>
            </a:xfrm>
          </p:grpSpPr>
          <p:sp>
            <p:nvSpPr>
              <p:cNvPr id="50" name="Dolu Çerçeve 49"/>
              <p:cNvSpPr/>
              <p:nvPr/>
            </p:nvSpPr>
            <p:spPr>
              <a:xfrm>
                <a:off x="2341872" y="718219"/>
                <a:ext cx="1412255" cy="477738"/>
              </a:xfrm>
              <a:prstGeom prst="bevel">
                <a:avLst/>
              </a:prstGeom>
              <a:solidFill>
                <a:srgbClr val="FFC000"/>
              </a:solidFill>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sp>
          <p:sp>
            <p:nvSpPr>
              <p:cNvPr id="51" name="Yuvarlatılmış Dikdörtgen 4"/>
              <p:cNvSpPr/>
              <p:nvPr/>
            </p:nvSpPr>
            <p:spPr>
              <a:xfrm>
                <a:off x="2355864" y="732211"/>
                <a:ext cx="1384271" cy="4497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2800" b="1" kern="1200" dirty="0" smtClean="0">
                    <a:solidFill>
                      <a:srgbClr val="CC0099"/>
                    </a:solidFill>
                    <a:latin typeface="Times New Roman" panose="02020603050405020304" pitchFamily="18" charset="0"/>
                    <a:ea typeface="Calibri"/>
                    <a:cs typeface="Times New Roman" panose="02020603050405020304" pitchFamily="18" charset="0"/>
                  </a:rPr>
                  <a:t>O</a:t>
                </a:r>
                <a:r>
                  <a:rPr lang="en-US" sz="2800" b="1" kern="1200" dirty="0" err="1" smtClean="0">
                    <a:solidFill>
                      <a:srgbClr val="CC0099"/>
                    </a:solidFill>
                    <a:latin typeface="Times New Roman" panose="02020603050405020304" pitchFamily="18" charset="0"/>
                    <a:ea typeface="Calibri"/>
                    <a:cs typeface="Times New Roman" panose="02020603050405020304" pitchFamily="18" charset="0"/>
                  </a:rPr>
                  <a:t>rganic</a:t>
                </a:r>
                <a:r>
                  <a:rPr lang="en-US" sz="2800" b="1" kern="1200" dirty="0" smtClean="0">
                    <a:solidFill>
                      <a:srgbClr val="CC0099"/>
                    </a:solidFill>
                    <a:latin typeface="Times New Roman" panose="02020603050405020304" pitchFamily="18" charset="0"/>
                    <a:ea typeface="Calibri"/>
                    <a:cs typeface="Times New Roman" panose="02020603050405020304" pitchFamily="18" charset="0"/>
                  </a:rPr>
                  <a:t> </a:t>
                </a:r>
                <a:r>
                  <a:rPr lang="tr-TR" sz="2800" b="1" kern="1200" dirty="0" smtClean="0">
                    <a:solidFill>
                      <a:srgbClr val="CC0099"/>
                    </a:solidFill>
                    <a:latin typeface="Times New Roman" panose="02020603050405020304" pitchFamily="18" charset="0"/>
                    <a:ea typeface="Calibri"/>
                    <a:cs typeface="Times New Roman" panose="02020603050405020304" pitchFamily="18" charset="0"/>
                  </a:rPr>
                  <a:t>C</a:t>
                </a:r>
                <a:r>
                  <a:rPr lang="en-US" sz="2800" b="1" kern="1200" dirty="0" err="1" smtClean="0">
                    <a:solidFill>
                      <a:srgbClr val="CC0099"/>
                    </a:solidFill>
                    <a:latin typeface="Times New Roman" panose="02020603050405020304" pitchFamily="18" charset="0"/>
                    <a:ea typeface="Calibri"/>
                    <a:cs typeface="Times New Roman" panose="02020603050405020304" pitchFamily="18" charset="0"/>
                  </a:rPr>
                  <a:t>otton</a:t>
                </a:r>
                <a:r>
                  <a:rPr lang="en-US" sz="2800" b="1" kern="1200" dirty="0" smtClean="0">
                    <a:solidFill>
                      <a:srgbClr val="CC0099"/>
                    </a:solidFill>
                    <a:latin typeface="Times New Roman" panose="02020603050405020304" pitchFamily="18" charset="0"/>
                    <a:ea typeface="Calibri"/>
                    <a:cs typeface="Times New Roman" panose="02020603050405020304" pitchFamily="18" charset="0"/>
                  </a:rPr>
                  <a:t> </a:t>
                </a:r>
                <a:r>
                  <a:rPr lang="tr-TR" sz="2800" b="1" kern="1200" dirty="0" smtClean="0">
                    <a:solidFill>
                      <a:srgbClr val="CC0099"/>
                    </a:solidFill>
                    <a:latin typeface="Times New Roman" panose="02020603050405020304" pitchFamily="18" charset="0"/>
                    <a:ea typeface="Calibri"/>
                    <a:cs typeface="Times New Roman" panose="02020603050405020304" pitchFamily="18" charset="0"/>
                  </a:rPr>
                  <a:t>P</a:t>
                </a:r>
                <a:r>
                  <a:rPr lang="en-US" sz="2800" b="1" kern="1200" dirty="0" err="1" smtClean="0">
                    <a:solidFill>
                      <a:srgbClr val="CC0099"/>
                    </a:solidFill>
                    <a:latin typeface="Times New Roman" panose="02020603050405020304" pitchFamily="18" charset="0"/>
                    <a:ea typeface="Calibri"/>
                    <a:cs typeface="Times New Roman" panose="02020603050405020304" pitchFamily="18" charset="0"/>
                  </a:rPr>
                  <a:t>roduction</a:t>
                </a:r>
                <a:r>
                  <a:rPr lang="en-US" sz="2800" b="1" kern="1200" dirty="0" smtClean="0">
                    <a:solidFill>
                      <a:srgbClr val="CC0099"/>
                    </a:solidFill>
                    <a:latin typeface="Times New Roman" panose="02020603050405020304" pitchFamily="18" charset="0"/>
                    <a:ea typeface="Calibri"/>
                    <a:cs typeface="Times New Roman" panose="02020603050405020304" pitchFamily="18" charset="0"/>
                  </a:rPr>
                  <a:t> </a:t>
                </a:r>
                <a:endParaRPr lang="tr-TR" sz="2800" kern="1200" dirty="0"/>
              </a:p>
            </p:txBody>
          </p:sp>
        </p:grpSp>
        <p:grpSp>
          <p:nvGrpSpPr>
            <p:cNvPr id="33" name="Grup 32"/>
            <p:cNvGrpSpPr/>
            <p:nvPr/>
          </p:nvGrpSpPr>
          <p:grpSpPr>
            <a:xfrm>
              <a:off x="22054059" y="9882164"/>
              <a:ext cx="3679994" cy="1045327"/>
              <a:chOff x="2341872" y="1434827"/>
              <a:chExt cx="1412255" cy="477738"/>
            </a:xfrm>
            <a:solidFill>
              <a:srgbClr val="CCECFF"/>
            </a:solidFill>
          </p:grpSpPr>
          <p:sp>
            <p:nvSpPr>
              <p:cNvPr id="48" name="Yuvarlatılmış Dikdörtgen 20"/>
              <p:cNvSpPr/>
              <p:nvPr/>
            </p:nvSpPr>
            <p:spPr>
              <a:xfrm>
                <a:off x="2341872" y="1434827"/>
                <a:ext cx="1412255" cy="477738"/>
              </a:xfrm>
              <a:prstGeom prst="bevel">
                <a:avLst/>
              </a:prstGeom>
              <a:grpFill/>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49" name="Yuvarlatılmış Dikdörtgen 4"/>
              <p:cNvSpPr/>
              <p:nvPr/>
            </p:nvSpPr>
            <p:spPr>
              <a:xfrm>
                <a:off x="2355864" y="1448818"/>
                <a:ext cx="1390874" cy="457300"/>
              </a:xfrm>
              <a:prstGeom prst="bevel">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2200" b="1" kern="1200" dirty="0" smtClean="0">
                    <a:solidFill>
                      <a:srgbClr val="CC0099"/>
                    </a:solidFill>
                    <a:latin typeface="Times New Roman" panose="02020603050405020304" pitchFamily="18" charset="0"/>
                    <a:ea typeface="Calibri"/>
                    <a:cs typeface="Times New Roman" panose="02020603050405020304" pitchFamily="18" charset="0"/>
                  </a:rPr>
                  <a:t>S</a:t>
                </a:r>
                <a:r>
                  <a:rPr lang="en-US" sz="2200" b="1" kern="1200" dirty="0" err="1" smtClean="0">
                    <a:solidFill>
                      <a:srgbClr val="CC0099"/>
                    </a:solidFill>
                    <a:latin typeface="Times New Roman" panose="02020603050405020304" pitchFamily="18" charset="0"/>
                    <a:ea typeface="Calibri"/>
                    <a:cs typeface="Times New Roman" panose="02020603050405020304" pitchFamily="18" charset="0"/>
                  </a:rPr>
                  <a:t>ustain</a:t>
                </a:r>
                <a:r>
                  <a:rPr lang="en-US" sz="2200" b="1" kern="1200" dirty="0" smtClean="0">
                    <a:solidFill>
                      <a:srgbClr val="CC0099"/>
                    </a:solidFill>
                    <a:latin typeface="Times New Roman" panose="02020603050405020304" pitchFamily="18" charset="0"/>
                    <a:ea typeface="Calibri"/>
                    <a:cs typeface="Times New Roman" panose="02020603050405020304" pitchFamily="18" charset="0"/>
                  </a:rPr>
                  <a:t> human and animal health </a:t>
                </a:r>
                <a:endParaRPr lang="tr-TR" sz="2200" kern="1200" dirty="0">
                  <a:solidFill>
                    <a:srgbClr val="CC0099"/>
                  </a:solidFill>
                </a:endParaRPr>
              </a:p>
            </p:txBody>
          </p:sp>
        </p:grpSp>
        <p:sp>
          <p:nvSpPr>
            <p:cNvPr id="34" name="Yuvarlatılmış Dikdörtgen 33"/>
            <p:cNvSpPr/>
            <p:nvPr/>
          </p:nvSpPr>
          <p:spPr>
            <a:xfrm>
              <a:off x="23867377" y="9078302"/>
              <a:ext cx="79654" cy="76046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Aşağı Ok 34"/>
            <p:cNvSpPr/>
            <p:nvPr/>
          </p:nvSpPr>
          <p:spPr>
            <a:xfrm>
              <a:off x="23812190" y="10959745"/>
              <a:ext cx="159309" cy="84050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6" name="Sağ Ayraç 35"/>
            <p:cNvSpPr/>
            <p:nvPr/>
          </p:nvSpPr>
          <p:spPr>
            <a:xfrm>
              <a:off x="25724110" y="10439492"/>
              <a:ext cx="677063" cy="1921165"/>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7" name="Yuvarlatılmış Dikdörtgen 4"/>
            <p:cNvSpPr/>
            <p:nvPr/>
          </p:nvSpPr>
          <p:spPr>
            <a:xfrm>
              <a:off x="28353000" y="9318474"/>
              <a:ext cx="3186534" cy="4082555"/>
            </a:xfrm>
            <a:prstGeom prst="bevel">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path path="circle">
                <a:fillToRect l="50000" t="50000" r="50000" b="50000"/>
              </a:path>
              <a:tileRect/>
            </a:gra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spcBef>
                  <a:spcPct val="0"/>
                </a:spcBef>
                <a:spcAft>
                  <a:spcPct val="35000"/>
                </a:spcAft>
              </a:pPr>
              <a:r>
                <a:rPr lang="tr-TR" b="1" dirty="0" smtClean="0">
                  <a:solidFill>
                    <a:srgbClr val="CC0099"/>
                  </a:solidFill>
                  <a:latin typeface="Times New Roman" panose="02020603050405020304" pitchFamily="18" charset="0"/>
                  <a:ea typeface="Calibri"/>
                  <a:cs typeface="Times New Roman" panose="02020603050405020304" pitchFamily="18" charset="0"/>
                </a:rPr>
                <a:t>S</a:t>
              </a:r>
              <a:r>
                <a:rPr lang="en-US" b="1" dirty="0" err="1" smtClean="0">
                  <a:solidFill>
                    <a:srgbClr val="CC0099"/>
                  </a:solidFill>
                  <a:latin typeface="Times New Roman" panose="02020603050405020304" pitchFamily="18" charset="0"/>
                  <a:ea typeface="Calibri"/>
                  <a:cs typeface="Times New Roman" panose="02020603050405020304" pitchFamily="18" charset="0"/>
                </a:rPr>
                <a:t>ynthetic</a:t>
              </a:r>
              <a:r>
                <a:rPr lang="en-US" b="1" dirty="0" smtClean="0">
                  <a:solidFill>
                    <a:srgbClr val="CC0099"/>
                  </a:solidFill>
                  <a:latin typeface="Times New Roman" panose="02020603050405020304" pitchFamily="18" charset="0"/>
                  <a:ea typeface="Calibri"/>
                  <a:cs typeface="Times New Roman" panose="02020603050405020304" pitchFamily="18" charset="0"/>
                </a:rPr>
                <a:t> chemical</a:t>
              </a:r>
              <a:r>
                <a:rPr lang="tr-TR" b="1" dirty="0" smtClean="0">
                  <a:solidFill>
                    <a:srgbClr val="CC0099"/>
                  </a:solidFill>
                  <a:latin typeface="Times New Roman" panose="02020603050405020304" pitchFamily="18" charset="0"/>
                  <a:ea typeface="Calibri"/>
                  <a:cs typeface="Times New Roman" panose="02020603050405020304" pitchFamily="18" charset="0"/>
                </a:rPr>
                <a:t>s</a:t>
              </a:r>
            </a:p>
            <a:p>
              <a:pPr lvl="0" algn="ctr" defTabSz="533400">
                <a:spcBef>
                  <a:spcPct val="0"/>
                </a:spcBef>
                <a:spcAft>
                  <a:spcPct val="35000"/>
                </a:spcAft>
              </a:pPr>
              <a:r>
                <a:rPr lang="en-US" b="1" dirty="0" smtClean="0">
                  <a:solidFill>
                    <a:srgbClr val="CC0099"/>
                  </a:solidFill>
                  <a:latin typeface="Times New Roman" panose="02020603050405020304" pitchFamily="18" charset="0"/>
                  <a:ea typeface="Calibri"/>
                  <a:cs typeface="Times New Roman" panose="02020603050405020304" pitchFamily="18" charset="0"/>
                </a:rPr>
                <a:t>Fertilizers</a:t>
              </a:r>
              <a:endParaRPr lang="tr-TR" b="1" dirty="0" smtClean="0">
                <a:solidFill>
                  <a:srgbClr val="CC0099"/>
                </a:solidFill>
                <a:latin typeface="Times New Roman" panose="02020603050405020304" pitchFamily="18" charset="0"/>
                <a:ea typeface="Calibri"/>
                <a:cs typeface="Times New Roman" panose="02020603050405020304" pitchFamily="18" charset="0"/>
              </a:endParaRPr>
            </a:p>
            <a:p>
              <a:pPr lvl="0" algn="ctr" defTabSz="533400">
                <a:spcBef>
                  <a:spcPct val="0"/>
                </a:spcBef>
                <a:spcAft>
                  <a:spcPct val="35000"/>
                </a:spcAft>
              </a:pPr>
              <a:r>
                <a:rPr lang="en-US" b="1" dirty="0" smtClean="0">
                  <a:solidFill>
                    <a:srgbClr val="CC0099"/>
                  </a:solidFill>
                  <a:latin typeface="Times New Roman" panose="02020603050405020304" pitchFamily="18" charset="0"/>
                  <a:ea typeface="Calibri"/>
                  <a:cs typeface="Times New Roman" panose="02020603050405020304" pitchFamily="18" charset="0"/>
                </a:rPr>
                <a:t>Herbicide</a:t>
              </a:r>
              <a:r>
                <a:rPr lang="tr-TR" b="1" dirty="0" smtClean="0">
                  <a:solidFill>
                    <a:srgbClr val="CC0099"/>
                  </a:solidFill>
                  <a:latin typeface="Times New Roman" panose="02020603050405020304" pitchFamily="18" charset="0"/>
                  <a:ea typeface="Calibri"/>
                  <a:cs typeface="Times New Roman" panose="02020603050405020304" pitchFamily="18" charset="0"/>
                </a:rPr>
                <a:t>s</a:t>
              </a:r>
            </a:p>
            <a:p>
              <a:pPr lvl="0" algn="ctr" defTabSz="533400">
                <a:spcBef>
                  <a:spcPct val="0"/>
                </a:spcBef>
                <a:spcAft>
                  <a:spcPct val="35000"/>
                </a:spcAft>
              </a:pPr>
              <a:r>
                <a:rPr lang="en-US" b="1" dirty="0" smtClean="0">
                  <a:solidFill>
                    <a:srgbClr val="CC0099"/>
                  </a:solidFill>
                  <a:latin typeface="Times New Roman" panose="02020603050405020304" pitchFamily="18" charset="0"/>
                  <a:ea typeface="Calibri"/>
                  <a:cs typeface="Times New Roman" panose="02020603050405020304" pitchFamily="18" charset="0"/>
                </a:rPr>
                <a:t>Insecticides</a:t>
              </a:r>
              <a:endParaRPr lang="tr-TR" b="1" dirty="0" smtClean="0">
                <a:solidFill>
                  <a:srgbClr val="CC0099"/>
                </a:solidFill>
                <a:latin typeface="Times New Roman" panose="02020603050405020304" pitchFamily="18" charset="0"/>
                <a:ea typeface="Calibri"/>
                <a:cs typeface="Times New Roman" panose="02020603050405020304" pitchFamily="18" charset="0"/>
              </a:endParaRPr>
            </a:p>
            <a:p>
              <a:pPr lvl="0" algn="ctr" defTabSz="533400">
                <a:spcBef>
                  <a:spcPct val="0"/>
                </a:spcBef>
                <a:spcAft>
                  <a:spcPct val="35000"/>
                </a:spcAft>
              </a:pPr>
              <a:r>
                <a:rPr lang="tr-TR" b="1" dirty="0">
                  <a:solidFill>
                    <a:srgbClr val="CC0099"/>
                  </a:solidFill>
                  <a:latin typeface="Times New Roman" panose="02020603050405020304" pitchFamily="18" charset="0"/>
                  <a:ea typeface="Calibri"/>
                  <a:cs typeface="Times New Roman" panose="02020603050405020304" pitchFamily="18" charset="0"/>
                </a:rPr>
                <a:t>G</a:t>
              </a:r>
              <a:r>
                <a:rPr lang="en-US" b="1" dirty="0" err="1" smtClean="0">
                  <a:solidFill>
                    <a:srgbClr val="CC0099"/>
                  </a:solidFill>
                  <a:latin typeface="Times New Roman" panose="02020603050405020304" pitchFamily="18" charset="0"/>
                  <a:ea typeface="Calibri"/>
                  <a:cs typeface="Times New Roman" panose="02020603050405020304" pitchFamily="18" charset="0"/>
                </a:rPr>
                <a:t>rowth</a:t>
              </a:r>
              <a:r>
                <a:rPr lang="en-US" b="1" dirty="0" smtClean="0">
                  <a:solidFill>
                    <a:srgbClr val="CC0099"/>
                  </a:solidFill>
                  <a:latin typeface="Times New Roman" panose="02020603050405020304" pitchFamily="18" charset="0"/>
                  <a:ea typeface="Calibri"/>
                  <a:cs typeface="Times New Roman" panose="02020603050405020304" pitchFamily="18" charset="0"/>
                </a:rPr>
                <a:t> regulators</a:t>
              </a:r>
              <a:endParaRPr lang="tr-TR" b="1" dirty="0" smtClean="0">
                <a:solidFill>
                  <a:srgbClr val="CC0099"/>
                </a:solidFill>
                <a:latin typeface="Times New Roman" panose="02020603050405020304" pitchFamily="18" charset="0"/>
                <a:ea typeface="Calibri"/>
                <a:cs typeface="Times New Roman" panose="02020603050405020304" pitchFamily="18" charset="0"/>
              </a:endParaRPr>
            </a:p>
            <a:p>
              <a:pPr lvl="0" algn="ctr" defTabSz="533400">
                <a:spcBef>
                  <a:spcPct val="0"/>
                </a:spcBef>
                <a:spcAft>
                  <a:spcPct val="35000"/>
                </a:spcAft>
              </a:pPr>
              <a:r>
                <a:rPr lang="tr-TR" b="1" dirty="0" smtClean="0">
                  <a:solidFill>
                    <a:srgbClr val="CC0099"/>
                  </a:solidFill>
                  <a:latin typeface="Times New Roman" panose="02020603050405020304" pitchFamily="18" charset="0"/>
                  <a:ea typeface="Calibri"/>
                  <a:cs typeface="Times New Roman" panose="02020603050405020304" pitchFamily="18" charset="0"/>
                </a:rPr>
                <a:t>B</a:t>
              </a:r>
              <a:r>
                <a:rPr lang="en-US" b="1" dirty="0" err="1" smtClean="0">
                  <a:solidFill>
                    <a:srgbClr val="CC0099"/>
                  </a:solidFill>
                  <a:latin typeface="Times New Roman" panose="02020603050405020304" pitchFamily="18" charset="0"/>
                  <a:ea typeface="Calibri"/>
                  <a:cs typeface="Times New Roman" panose="02020603050405020304" pitchFamily="18" charset="0"/>
                </a:rPr>
                <a:t>oll</a:t>
              </a:r>
              <a:r>
                <a:rPr lang="en-US" b="1" dirty="0" smtClean="0">
                  <a:solidFill>
                    <a:srgbClr val="CC0099"/>
                  </a:solidFill>
                  <a:latin typeface="Times New Roman" panose="02020603050405020304" pitchFamily="18" charset="0"/>
                  <a:ea typeface="Calibri"/>
                  <a:cs typeface="Times New Roman" panose="02020603050405020304" pitchFamily="18" charset="0"/>
                </a:rPr>
                <a:t> openers or defoliants</a:t>
              </a:r>
              <a:endParaRPr lang="tr-TR" kern="1200" dirty="0"/>
            </a:p>
          </p:txBody>
        </p:sp>
        <p:sp>
          <p:nvSpPr>
            <p:cNvPr id="39" name="Yuvarlatılmış Dikdörtgen 4"/>
            <p:cNvSpPr/>
            <p:nvPr/>
          </p:nvSpPr>
          <p:spPr>
            <a:xfrm>
              <a:off x="26441080" y="11079737"/>
              <a:ext cx="1393954" cy="560340"/>
            </a:xfrm>
            <a:prstGeom prst="bevel">
              <a:avLst/>
            </a:prstGeom>
            <a:gradFill flip="none" rotWithShape="1">
              <a:gsLst>
                <a:gs pos="0">
                  <a:srgbClr val="FF5050">
                    <a:tint val="66000"/>
                    <a:satMod val="160000"/>
                  </a:srgbClr>
                </a:gs>
                <a:gs pos="50000">
                  <a:srgbClr val="FF5050">
                    <a:tint val="44500"/>
                    <a:satMod val="160000"/>
                  </a:srgbClr>
                </a:gs>
                <a:gs pos="100000">
                  <a:srgbClr val="FF5050">
                    <a:tint val="23500"/>
                    <a:satMod val="160000"/>
                  </a:srgbClr>
                </a:gs>
              </a:gsLst>
              <a:path path="circle">
                <a:fillToRect l="50000" t="50000" r="50000" b="50000"/>
              </a:path>
              <a:tileRect/>
            </a:gra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2200" b="1" dirty="0" err="1" smtClean="0">
                  <a:solidFill>
                    <a:srgbClr val="CC0099"/>
                  </a:solidFill>
                  <a:latin typeface="Times New Roman" panose="02020603050405020304" pitchFamily="18" charset="0"/>
                  <a:ea typeface="Calibri"/>
                  <a:cs typeface="Times New Roman" panose="02020603050405020304" pitchFamily="18" charset="0"/>
                </a:rPr>
                <a:t>Avoid</a:t>
              </a:r>
              <a:endParaRPr lang="tr-TR" sz="2200" kern="1200" dirty="0"/>
            </a:p>
          </p:txBody>
        </p:sp>
        <p:grpSp>
          <p:nvGrpSpPr>
            <p:cNvPr id="40" name="Grup 39"/>
            <p:cNvGrpSpPr/>
            <p:nvPr/>
          </p:nvGrpSpPr>
          <p:grpSpPr>
            <a:xfrm>
              <a:off x="22059596" y="11795674"/>
              <a:ext cx="3679994" cy="1045327"/>
              <a:chOff x="2341872" y="1434827"/>
              <a:chExt cx="1412255" cy="477738"/>
            </a:xfrm>
            <a:solidFill>
              <a:srgbClr val="CCECFF"/>
            </a:solidFill>
          </p:grpSpPr>
          <p:sp>
            <p:nvSpPr>
              <p:cNvPr id="46" name="Yuvarlatılmış Dikdörtgen 20"/>
              <p:cNvSpPr/>
              <p:nvPr/>
            </p:nvSpPr>
            <p:spPr>
              <a:xfrm>
                <a:off x="2341872" y="1434827"/>
                <a:ext cx="1412255" cy="477738"/>
              </a:xfrm>
              <a:prstGeom prst="bevel">
                <a:avLst/>
              </a:prstGeom>
              <a:grpFill/>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sp>
          <p:sp>
            <p:nvSpPr>
              <p:cNvPr id="47" name="Yuvarlatılmış Dikdörtgen 4"/>
              <p:cNvSpPr/>
              <p:nvPr/>
            </p:nvSpPr>
            <p:spPr>
              <a:xfrm>
                <a:off x="2355864" y="1448818"/>
                <a:ext cx="1390874" cy="457300"/>
              </a:xfrm>
              <a:prstGeom prst="bevel">
                <a:avLst/>
              </a:prstGeom>
              <a:grp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spcBef>
                    <a:spcPct val="0"/>
                  </a:spcBef>
                </a:pPr>
                <a:r>
                  <a:rPr lang="tr-TR" sz="2200" b="1" dirty="0">
                    <a:solidFill>
                      <a:srgbClr val="CC0099"/>
                    </a:solidFill>
                    <a:latin typeface="Times New Roman" panose="02020603050405020304" pitchFamily="18" charset="0"/>
                    <a:ea typeface="Calibri"/>
                    <a:cs typeface="Times New Roman" panose="02020603050405020304" pitchFamily="18" charset="0"/>
                  </a:rPr>
                  <a:t>M</a:t>
                </a:r>
                <a:r>
                  <a:rPr lang="en-US" sz="2200" b="1" dirty="0" err="1" smtClean="0">
                    <a:solidFill>
                      <a:srgbClr val="CC0099"/>
                    </a:solidFill>
                    <a:latin typeface="Times New Roman" panose="02020603050405020304" pitchFamily="18" charset="0"/>
                    <a:ea typeface="Calibri"/>
                    <a:cs typeface="Times New Roman" panose="02020603050405020304" pitchFamily="18" charset="0"/>
                  </a:rPr>
                  <a:t>aintain</a:t>
                </a:r>
                <a:r>
                  <a:rPr lang="en-US" sz="2200" b="1" dirty="0" smtClean="0">
                    <a:solidFill>
                      <a:srgbClr val="CC0099"/>
                    </a:solidFill>
                    <a:latin typeface="Times New Roman" panose="02020603050405020304" pitchFamily="18" charset="0"/>
                    <a:ea typeface="Calibri"/>
                    <a:cs typeface="Times New Roman" panose="02020603050405020304" pitchFamily="18" charset="0"/>
                  </a:rPr>
                  <a:t> </a:t>
                </a:r>
                <a:r>
                  <a:rPr lang="en-US" sz="2200" b="1" dirty="0">
                    <a:solidFill>
                      <a:srgbClr val="CC0099"/>
                    </a:solidFill>
                    <a:latin typeface="Times New Roman" panose="02020603050405020304" pitchFamily="18" charset="0"/>
                    <a:ea typeface="Calibri"/>
                    <a:cs typeface="Times New Roman" panose="02020603050405020304" pitchFamily="18" charset="0"/>
                  </a:rPr>
                  <a:t>ecosystem and soil quality </a:t>
                </a:r>
                <a:endParaRPr lang="tr-TR" sz="2200" dirty="0">
                  <a:solidFill>
                    <a:prstClr val="white"/>
                  </a:solidFill>
                </a:endParaRPr>
              </a:p>
            </p:txBody>
          </p:sp>
        </p:grpSp>
        <p:sp>
          <p:nvSpPr>
            <p:cNvPr id="41" name="Sağ Ok 40"/>
            <p:cNvSpPr/>
            <p:nvPr/>
          </p:nvSpPr>
          <p:spPr>
            <a:xfrm>
              <a:off x="27875020" y="11335737"/>
              <a:ext cx="398272" cy="50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Sağ Ayraç 41"/>
            <p:cNvSpPr/>
            <p:nvPr/>
          </p:nvSpPr>
          <p:spPr>
            <a:xfrm flipH="1">
              <a:off x="21342626" y="10439492"/>
              <a:ext cx="677063" cy="1921165"/>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43" name="Yuvarlatılmış Dikdörtgen 4"/>
            <p:cNvSpPr/>
            <p:nvPr/>
          </p:nvSpPr>
          <p:spPr>
            <a:xfrm>
              <a:off x="19869009" y="11079737"/>
              <a:ext cx="1393954" cy="560340"/>
            </a:xfrm>
            <a:prstGeom prst="bevel">
              <a:avLst/>
            </a:prstGeom>
            <a:solidFill>
              <a:srgbClr val="92D050"/>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2200" b="1" dirty="0" err="1" smtClean="0">
                  <a:solidFill>
                    <a:srgbClr val="CC0099"/>
                  </a:solidFill>
                  <a:latin typeface="Times New Roman" panose="02020603050405020304" pitchFamily="18" charset="0"/>
                  <a:cs typeface="Times New Roman" panose="02020603050405020304" pitchFamily="18" charset="0"/>
                </a:rPr>
                <a:t>Use</a:t>
              </a:r>
              <a:endParaRPr lang="tr-TR" sz="2200" kern="1200" dirty="0"/>
            </a:p>
          </p:txBody>
        </p:sp>
        <p:sp>
          <p:nvSpPr>
            <p:cNvPr id="44" name="Sağ Ok 43"/>
            <p:cNvSpPr/>
            <p:nvPr/>
          </p:nvSpPr>
          <p:spPr>
            <a:xfrm rot="10800000">
              <a:off x="19423774" y="11349137"/>
              <a:ext cx="398272" cy="50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Yuvarlatılmış Dikdörtgen 4"/>
            <p:cNvSpPr/>
            <p:nvPr/>
          </p:nvSpPr>
          <p:spPr>
            <a:xfrm>
              <a:off x="16840195" y="10369051"/>
              <a:ext cx="2509116" cy="3031977"/>
            </a:xfrm>
            <a:prstGeom prst="bevel">
              <a:avLst/>
            </a:prstGeom>
            <a:solidFill>
              <a:srgbClr val="92D050"/>
            </a:solidFill>
            <a:ln>
              <a:solidFill>
                <a:schemeClr val="tx1"/>
              </a:solidFill>
            </a:ln>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b="1" dirty="0">
                  <a:solidFill>
                    <a:srgbClr val="CC0099"/>
                  </a:solidFill>
                  <a:latin typeface="Times New Roman" panose="02020603050405020304" pitchFamily="18" charset="0"/>
                  <a:ea typeface="Calibri"/>
                  <a:cs typeface="Times New Roman" panose="02020603050405020304" pitchFamily="18" charset="0"/>
                </a:rPr>
                <a:t>N</a:t>
              </a:r>
              <a:r>
                <a:rPr lang="en-US" b="1" dirty="0" err="1" smtClean="0">
                  <a:solidFill>
                    <a:srgbClr val="CC0099"/>
                  </a:solidFill>
                  <a:latin typeface="Times New Roman" panose="02020603050405020304" pitchFamily="18" charset="0"/>
                  <a:ea typeface="Calibri"/>
                  <a:cs typeface="Times New Roman" panose="02020603050405020304" pitchFamily="18" charset="0"/>
                </a:rPr>
                <a:t>atural</a:t>
              </a:r>
              <a:r>
                <a:rPr lang="en-US" b="1" dirty="0" smtClean="0">
                  <a:solidFill>
                    <a:srgbClr val="CC0099"/>
                  </a:solidFill>
                  <a:latin typeface="Times New Roman" panose="02020603050405020304" pitchFamily="18" charset="0"/>
                  <a:ea typeface="Calibri"/>
                  <a:cs typeface="Times New Roman" panose="02020603050405020304" pitchFamily="18" charset="0"/>
                </a:rPr>
                <a:t> fertilizer </a:t>
              </a:r>
              <a:r>
                <a:rPr lang="tr-TR" b="1" dirty="0" smtClean="0">
                  <a:solidFill>
                    <a:srgbClr val="CC0099"/>
                  </a:solidFill>
                  <a:latin typeface="Times New Roman" panose="02020603050405020304" pitchFamily="18" charset="0"/>
                  <a:ea typeface="Calibri"/>
                  <a:cs typeface="Times New Roman" panose="02020603050405020304" pitchFamily="18" charset="0"/>
                </a:rPr>
                <a:t>N</a:t>
              </a:r>
              <a:r>
                <a:rPr lang="en-US" b="1" dirty="0" err="1" smtClean="0">
                  <a:solidFill>
                    <a:srgbClr val="CC0099"/>
                  </a:solidFill>
                  <a:latin typeface="Times New Roman" panose="02020603050405020304" pitchFamily="18" charset="0"/>
                  <a:ea typeface="Calibri"/>
                  <a:cs typeface="Times New Roman" panose="02020603050405020304" pitchFamily="18" charset="0"/>
                </a:rPr>
                <a:t>atural</a:t>
              </a:r>
              <a:r>
                <a:rPr lang="en-US" b="1" dirty="0" smtClean="0">
                  <a:solidFill>
                    <a:srgbClr val="CC0099"/>
                  </a:solidFill>
                  <a:latin typeface="Times New Roman" panose="02020603050405020304" pitchFamily="18" charset="0"/>
                  <a:ea typeface="Calibri"/>
                  <a:cs typeface="Times New Roman" panose="02020603050405020304" pitchFamily="18" charset="0"/>
                </a:rPr>
                <a:t> pesticides</a:t>
              </a:r>
              <a:endParaRPr lang="tr-TR" kern="1200" dirty="0"/>
            </a:p>
          </p:txBody>
        </p:sp>
      </p:grpSp>
      <p:grpSp>
        <p:nvGrpSpPr>
          <p:cNvPr id="10" name="Grup 9"/>
          <p:cNvGrpSpPr/>
          <p:nvPr/>
        </p:nvGrpSpPr>
        <p:grpSpPr>
          <a:xfrm>
            <a:off x="7727413" y="15338004"/>
            <a:ext cx="23799774" cy="4848154"/>
            <a:chOff x="7727413" y="15702251"/>
            <a:chExt cx="23799774" cy="4848154"/>
          </a:xfrm>
        </p:grpSpPr>
        <p:sp>
          <p:nvSpPr>
            <p:cNvPr id="4" name="Dikdörtgen 3"/>
            <p:cNvSpPr/>
            <p:nvPr/>
          </p:nvSpPr>
          <p:spPr>
            <a:xfrm>
              <a:off x="7727413" y="18980745"/>
              <a:ext cx="23760000" cy="1569660"/>
            </a:xfrm>
            <a:prstGeom prst="rect">
              <a:avLst/>
            </a:prstGeom>
          </p:spPr>
          <p:txBody>
            <a:bodyPr wrap="square">
              <a:spAutoFit/>
            </a:bodyPr>
            <a:lstStyle/>
            <a:p>
              <a:pPr algn="just"/>
              <a:r>
                <a:rPr lang="en-US" sz="3200" b="1" dirty="0">
                  <a:solidFill>
                    <a:srgbClr val="CC0099"/>
                  </a:solidFill>
                  <a:latin typeface="Times New Roman" panose="02020603050405020304" pitchFamily="18" charset="0"/>
                  <a:cs typeface="Times New Roman" panose="02020603050405020304" pitchFamily="18" charset="0"/>
                </a:rPr>
                <a:t>Turkey has a solid base in organic farming, and is among the leading countries in this field. Organic cotton is grown in 19 countries around the World. India, Tanzania, Uganda, China, Burkina Faso can be seen in the rank of the countries related with organic cotton production in 2014 (Fig. 1). </a:t>
              </a:r>
            </a:p>
          </p:txBody>
        </p:sp>
        <p:sp>
          <p:nvSpPr>
            <p:cNvPr id="58" name="Dikdörtgen 57"/>
            <p:cNvSpPr/>
            <p:nvPr/>
          </p:nvSpPr>
          <p:spPr>
            <a:xfrm>
              <a:off x="7767187" y="17540585"/>
              <a:ext cx="23760000" cy="1077218"/>
            </a:xfrm>
            <a:prstGeom prst="rect">
              <a:avLst/>
            </a:prstGeom>
          </p:spPr>
          <p:txBody>
            <a:bodyPr wrap="square">
              <a:spAutoFit/>
            </a:bodyPr>
            <a:lstStyle/>
            <a:p>
              <a:pPr algn="just"/>
              <a:r>
                <a:rPr lang="en-US" sz="3200" b="1" dirty="0">
                  <a:solidFill>
                    <a:srgbClr val="CC0099"/>
                  </a:solidFill>
                  <a:latin typeface="Times New Roman" panose="02020603050405020304" pitchFamily="18" charset="0"/>
                  <a:cs typeface="Times New Roman" panose="02020603050405020304" pitchFamily="18" charset="0"/>
                </a:rPr>
                <a:t>The first serious attempt at organic cotton production began in Turkey in the late 1980s under the auspices of a project set up by a European cooperative of five organic food importers called the Good Food Foundation [6].</a:t>
              </a:r>
            </a:p>
          </p:txBody>
        </p:sp>
        <p:sp>
          <p:nvSpPr>
            <p:cNvPr id="61" name="Dikdörtgen 60"/>
            <p:cNvSpPr/>
            <p:nvPr/>
          </p:nvSpPr>
          <p:spPr>
            <a:xfrm>
              <a:off x="7767186" y="15702251"/>
              <a:ext cx="23760000" cy="1569660"/>
            </a:xfrm>
            <a:prstGeom prst="rect">
              <a:avLst/>
            </a:prstGeom>
          </p:spPr>
          <p:txBody>
            <a:bodyPr wrap="square">
              <a:spAutoFit/>
            </a:bodyPr>
            <a:lstStyle/>
            <a:p>
              <a:pPr algn="just"/>
              <a:r>
                <a:rPr lang="en-US" sz="3200" b="1" dirty="0">
                  <a:solidFill>
                    <a:srgbClr val="CC0099"/>
                  </a:solidFill>
                  <a:latin typeface="Times New Roman" panose="02020603050405020304" pitchFamily="18" charset="0"/>
                  <a:cs typeface="Times New Roman" panose="02020603050405020304" pitchFamily="18" charset="0"/>
                </a:rPr>
                <a:t>Increasing awareness about conservation of environment as well as of health hazards caused by agrochemicals has brought a major shift in consumer preference towards organic production particularly in the developed countries. Global consumers are increasingly looking for organic production that is considered safe and hazard-free [5].</a:t>
              </a:r>
            </a:p>
          </p:txBody>
        </p:sp>
      </p:grpSp>
      <p:sp>
        <p:nvSpPr>
          <p:cNvPr id="64" name="Dikdörtgen 63"/>
          <p:cNvSpPr/>
          <p:nvPr/>
        </p:nvSpPr>
        <p:spPr>
          <a:xfrm>
            <a:off x="902225" y="22897092"/>
            <a:ext cx="10835304" cy="6986528"/>
          </a:xfrm>
          <a:prstGeom prst="rect">
            <a:avLst/>
          </a:prstGeom>
        </p:spPr>
        <p:txBody>
          <a:bodyPr wrap="square">
            <a:spAutoFit/>
          </a:bodyPr>
          <a:lstStyle/>
          <a:p>
            <a:pPr algn="just"/>
            <a:r>
              <a:rPr lang="en-US" sz="3200" b="1" dirty="0">
                <a:solidFill>
                  <a:srgbClr val="CC0099"/>
                </a:solidFill>
                <a:latin typeface="Times New Roman" panose="02020603050405020304" pitchFamily="18" charset="0"/>
                <a:cs typeface="Times New Roman" panose="02020603050405020304" pitchFamily="18" charset="0"/>
              </a:rPr>
              <a:t>Textile Exchange Organic Cotton Farm and Fiber Report in 2014 announced that organic cotton production 147.971 farmers, 116.974 MT fiber (1.1 million bales) grown on 258.648 hectares (1.14 million acres) in 2013-14 in the world</a:t>
            </a:r>
            <a:r>
              <a:rPr lang="en-US" sz="3200" b="1" dirty="0" smtClean="0">
                <a:solidFill>
                  <a:srgbClr val="CC0099"/>
                </a:solidFill>
                <a:latin typeface="Times New Roman" panose="02020603050405020304" pitchFamily="18" charset="0"/>
                <a:cs typeface="Times New Roman" panose="02020603050405020304" pitchFamily="18" charset="0"/>
              </a:rPr>
              <a:t>.</a:t>
            </a:r>
            <a:endParaRPr lang="tr-TR" sz="3200" b="1" dirty="0" smtClean="0">
              <a:solidFill>
                <a:srgbClr val="CC0099"/>
              </a:solidFill>
              <a:latin typeface="Times New Roman" panose="02020603050405020304" pitchFamily="18" charset="0"/>
              <a:cs typeface="Times New Roman" panose="02020603050405020304" pitchFamily="18" charset="0"/>
            </a:endParaRPr>
          </a:p>
          <a:p>
            <a:pPr algn="just"/>
            <a:endParaRPr lang="tr-TR" sz="3200" b="1" dirty="0" smtClean="0">
              <a:solidFill>
                <a:srgbClr val="CC0099"/>
              </a:solidFill>
              <a:latin typeface="Times New Roman" panose="02020603050405020304" pitchFamily="18" charset="0"/>
              <a:cs typeface="Times New Roman" panose="02020603050405020304" pitchFamily="18" charset="0"/>
            </a:endParaRPr>
          </a:p>
          <a:p>
            <a:pPr algn="just"/>
            <a:r>
              <a:rPr lang="en-US" sz="3200" b="1" dirty="0" smtClean="0">
                <a:solidFill>
                  <a:srgbClr val="CC0099"/>
                </a:solidFill>
                <a:latin typeface="Times New Roman" panose="02020603050405020304" pitchFamily="18" charset="0"/>
                <a:cs typeface="Times New Roman" panose="02020603050405020304" pitchFamily="18" charset="0"/>
              </a:rPr>
              <a:t>Organic </a:t>
            </a:r>
            <a:r>
              <a:rPr lang="en-US" sz="3200" b="1" dirty="0">
                <a:solidFill>
                  <a:srgbClr val="CC0099"/>
                </a:solidFill>
                <a:latin typeface="Times New Roman" panose="02020603050405020304" pitchFamily="18" charset="0"/>
                <a:cs typeface="Times New Roman" panose="02020603050405020304" pitchFamily="18" charset="0"/>
              </a:rPr>
              <a:t>cotton now represents approximately % 4.4 percent of global cotton sector [1, 2, 5].   However, it is expected that the organic cotton fiber demand will exceed the supply in the future. </a:t>
            </a:r>
            <a:endParaRPr lang="tr-TR" sz="3200" b="1" dirty="0" smtClean="0">
              <a:solidFill>
                <a:srgbClr val="CC0099"/>
              </a:solidFill>
              <a:latin typeface="Times New Roman" panose="02020603050405020304" pitchFamily="18" charset="0"/>
              <a:cs typeface="Times New Roman" panose="02020603050405020304" pitchFamily="18" charset="0"/>
            </a:endParaRPr>
          </a:p>
          <a:p>
            <a:pPr algn="just"/>
            <a:endParaRPr lang="tr-TR" sz="3200" b="1" dirty="0">
              <a:solidFill>
                <a:srgbClr val="CC0099"/>
              </a:solidFill>
              <a:latin typeface="Times New Roman" panose="02020603050405020304" pitchFamily="18" charset="0"/>
              <a:cs typeface="Times New Roman" panose="02020603050405020304" pitchFamily="18" charset="0"/>
            </a:endParaRPr>
          </a:p>
          <a:p>
            <a:pPr algn="just"/>
            <a:r>
              <a:rPr lang="en-US" sz="3200" b="1" dirty="0" smtClean="0">
                <a:solidFill>
                  <a:srgbClr val="CC0099"/>
                </a:solidFill>
                <a:latin typeface="Times New Roman" panose="02020603050405020304" pitchFamily="18" charset="0"/>
                <a:cs typeface="Times New Roman" panose="02020603050405020304" pitchFamily="18" charset="0"/>
              </a:rPr>
              <a:t>Until </a:t>
            </a:r>
            <a:r>
              <a:rPr lang="en-US" sz="3200" b="1" dirty="0">
                <a:solidFill>
                  <a:srgbClr val="CC0099"/>
                </a:solidFill>
                <a:latin typeface="Times New Roman" panose="02020603050405020304" pitchFamily="18" charset="0"/>
                <a:cs typeface="Times New Roman" panose="02020603050405020304" pitchFamily="18" charset="0"/>
              </a:rPr>
              <a:t>now, organic cotton was considered a niche product, but, with the effects of customer awareness, organic cotton related textile sector has begun to shift from a niche market to the mainstream [7].</a:t>
            </a:r>
          </a:p>
        </p:txBody>
      </p:sp>
      <p:sp>
        <p:nvSpPr>
          <p:cNvPr id="65" name="Dikdörtgen 64"/>
          <p:cNvSpPr/>
          <p:nvPr/>
        </p:nvSpPr>
        <p:spPr>
          <a:xfrm>
            <a:off x="22610737" y="31245377"/>
            <a:ext cx="8876676" cy="5262979"/>
          </a:xfrm>
          <a:prstGeom prst="rect">
            <a:avLst/>
          </a:prstGeom>
        </p:spPr>
        <p:txBody>
          <a:bodyPr wrap="square">
            <a:spAutoFit/>
          </a:bodyPr>
          <a:lstStyle/>
          <a:p>
            <a:pPr algn="just">
              <a:lnSpc>
                <a:spcPct val="150000"/>
              </a:lnSpc>
            </a:pPr>
            <a:r>
              <a:rPr lang="en-US" sz="3200" b="1" dirty="0">
                <a:solidFill>
                  <a:srgbClr val="CC0099"/>
                </a:solidFill>
                <a:latin typeface="Times New Roman" panose="02020603050405020304" pitchFamily="18" charset="0"/>
                <a:cs typeface="Times New Roman" panose="02020603050405020304" pitchFamily="18" charset="0"/>
              </a:rPr>
              <a:t>Nowadays, organic cotton has been produced in 14 provinces of Turkey. Table 1 shows the production values of the provinces where organic cotton is grown in Turkey. The highest production is in </a:t>
            </a:r>
            <a:r>
              <a:rPr lang="en-US" sz="3200" b="1" dirty="0" err="1">
                <a:solidFill>
                  <a:srgbClr val="CC0099"/>
                </a:solidFill>
                <a:latin typeface="Times New Roman" panose="02020603050405020304" pitchFamily="18" charset="0"/>
                <a:cs typeface="Times New Roman" panose="02020603050405020304" pitchFamily="18" charset="0"/>
              </a:rPr>
              <a:t>Sanliurfa</a:t>
            </a:r>
            <a:r>
              <a:rPr lang="en-US" sz="3200" b="1" dirty="0">
                <a:solidFill>
                  <a:srgbClr val="CC0099"/>
                </a:solidFill>
                <a:latin typeface="Times New Roman" panose="02020603050405020304" pitchFamily="18" charset="0"/>
                <a:cs typeface="Times New Roman" panose="02020603050405020304" pitchFamily="18" charset="0"/>
              </a:rPr>
              <a:t>, followed by Izmir province in 2014. Turkey had about 8.823 tons cotton lint production in 2014. (Figure 2) [5].</a:t>
            </a:r>
          </a:p>
        </p:txBody>
      </p:sp>
      <p:sp>
        <p:nvSpPr>
          <p:cNvPr id="66" name="Dikdörtgen 65"/>
          <p:cNvSpPr/>
          <p:nvPr/>
        </p:nvSpPr>
        <p:spPr>
          <a:xfrm>
            <a:off x="12529617" y="20378564"/>
            <a:ext cx="13472276" cy="461665"/>
          </a:xfrm>
          <a:prstGeom prst="rect">
            <a:avLst/>
          </a:prstGeom>
        </p:spPr>
        <p:txBody>
          <a:bodyPr wrap="square">
            <a:spAutoFit/>
          </a:bodyPr>
          <a:lstStyle/>
          <a:p>
            <a:pPr algn="just"/>
            <a:r>
              <a:rPr lang="en-US" sz="2400" b="1" dirty="0">
                <a:solidFill>
                  <a:schemeClr val="bg1"/>
                </a:solidFill>
                <a:latin typeface="Times New Roman" panose="02020603050405020304" pitchFamily="18" charset="0"/>
                <a:cs typeface="Times New Roman" panose="02020603050405020304" pitchFamily="18" charset="0"/>
              </a:rPr>
              <a:t>Table 1. Organic Seed Cotton Production in Turkey</a:t>
            </a:r>
          </a:p>
        </p:txBody>
      </p:sp>
      <p:graphicFrame>
        <p:nvGraphicFramePr>
          <p:cNvPr id="15" name="Tablo 14"/>
          <p:cNvGraphicFramePr>
            <a:graphicFrameLocks noGrp="1"/>
          </p:cNvGraphicFramePr>
          <p:nvPr>
            <p:extLst>
              <p:ext uri="{D42A27DB-BD31-4B8C-83A1-F6EECF244321}">
                <p14:modId xmlns:p14="http://schemas.microsoft.com/office/powerpoint/2010/main" val="3312649114"/>
              </p:ext>
            </p:extLst>
          </p:nvPr>
        </p:nvGraphicFramePr>
        <p:xfrm>
          <a:off x="12673633" y="20954628"/>
          <a:ext cx="19224360" cy="9127520"/>
        </p:xfrm>
        <a:graphic>
          <a:graphicData uri="http://schemas.openxmlformats.org/drawingml/2006/table">
            <a:tbl>
              <a:tblPr firstRow="1" firstCol="1" bandRow="1">
                <a:tableStyleId>{EB9631B5-78F2-41C9-869B-9F39066F8104}</a:tableStyleId>
              </a:tblPr>
              <a:tblGrid>
                <a:gridCol w="1654408"/>
                <a:gridCol w="1512168"/>
                <a:gridCol w="1368152"/>
                <a:gridCol w="1368152"/>
                <a:gridCol w="1368152"/>
                <a:gridCol w="1440160"/>
                <a:gridCol w="1296144"/>
                <a:gridCol w="1440160"/>
                <a:gridCol w="1584176"/>
                <a:gridCol w="1440160"/>
                <a:gridCol w="1296144"/>
                <a:gridCol w="1728192"/>
                <a:gridCol w="1728192"/>
              </a:tblGrid>
              <a:tr h="424364">
                <a:tc gridSpan="13">
                  <a:txBody>
                    <a:bodyPr/>
                    <a:lstStyle/>
                    <a:p>
                      <a:pPr algn="ctr">
                        <a:lnSpc>
                          <a:spcPct val="200000"/>
                        </a:lnSpc>
                        <a:spcAft>
                          <a:spcPts val="0"/>
                        </a:spcAft>
                      </a:pPr>
                      <a:r>
                        <a:rPr lang="en-US" sz="2200" dirty="0">
                          <a:solidFill>
                            <a:schemeClr val="bg1"/>
                          </a:solidFill>
                          <a:effectLst/>
                          <a:latin typeface="Times New Roman" panose="02020603050405020304" pitchFamily="18" charset="0"/>
                          <a:cs typeface="Times New Roman" panose="02020603050405020304" pitchFamily="18" charset="0"/>
                        </a:rPr>
                        <a:t>Organic Seed Cotton Production (Tons</a:t>
                      </a:r>
                      <a:r>
                        <a:rPr lang="en-US" sz="2200" dirty="0" smtClean="0">
                          <a:solidFill>
                            <a:schemeClr val="bg1"/>
                          </a:solidFill>
                          <a:effectLst/>
                          <a:latin typeface="Times New Roman" panose="02020603050405020304" pitchFamily="18" charset="0"/>
                          <a:cs typeface="Times New Roman" panose="02020603050405020304" pitchFamily="18" charset="0"/>
                        </a:rPr>
                        <a:t>)</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4364">
                <a:tc>
                  <a:txBody>
                    <a:bodyPr/>
                    <a:lstStyle/>
                    <a:p>
                      <a:pPr algn="l">
                        <a:lnSpc>
                          <a:spcPct val="150000"/>
                        </a:lnSpc>
                        <a:spcAft>
                          <a:spcPts val="0"/>
                        </a:spcAft>
                      </a:pPr>
                      <a:r>
                        <a:rPr lang="en-US" sz="2200" dirty="0">
                          <a:solidFill>
                            <a:schemeClr val="bg1"/>
                          </a:solidFill>
                          <a:effectLst/>
                          <a:latin typeface="Times New Roman" panose="02020603050405020304" pitchFamily="18" charset="0"/>
                          <a:cs typeface="Times New Roman" panose="02020603050405020304" pitchFamily="18" charset="0"/>
                        </a:rPr>
                        <a:t>Province</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b="1" dirty="0">
                          <a:solidFill>
                            <a:schemeClr val="bg1"/>
                          </a:solidFill>
                          <a:effectLst/>
                          <a:latin typeface="Times New Roman" panose="02020603050405020304" pitchFamily="18" charset="0"/>
                          <a:cs typeface="Times New Roman" panose="02020603050405020304" pitchFamily="18" charset="0"/>
                        </a:rPr>
                        <a:t>2003</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b="1" dirty="0">
                          <a:solidFill>
                            <a:schemeClr val="bg1"/>
                          </a:solidFill>
                          <a:effectLst/>
                          <a:latin typeface="Times New Roman" panose="02020603050405020304" pitchFamily="18" charset="0"/>
                          <a:cs typeface="Times New Roman" panose="02020603050405020304" pitchFamily="18" charset="0"/>
                        </a:rPr>
                        <a:t>2004</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b="1" dirty="0">
                          <a:solidFill>
                            <a:schemeClr val="bg1"/>
                          </a:solidFill>
                          <a:effectLst/>
                          <a:latin typeface="Times New Roman" panose="02020603050405020304" pitchFamily="18" charset="0"/>
                          <a:cs typeface="Times New Roman" panose="02020603050405020304" pitchFamily="18" charset="0"/>
                        </a:rPr>
                        <a:t>2005</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b="1">
                          <a:solidFill>
                            <a:schemeClr val="bg1"/>
                          </a:solidFill>
                          <a:effectLst/>
                          <a:latin typeface="Times New Roman" panose="02020603050405020304" pitchFamily="18" charset="0"/>
                          <a:cs typeface="Times New Roman" panose="02020603050405020304" pitchFamily="18" charset="0"/>
                        </a:rPr>
                        <a:t>2006</a:t>
                      </a:r>
                      <a:endParaRPr lang="tr-TR" sz="2200" b="1">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b="1" dirty="0">
                          <a:solidFill>
                            <a:schemeClr val="bg1"/>
                          </a:solidFill>
                          <a:effectLst/>
                          <a:latin typeface="Times New Roman" panose="02020603050405020304" pitchFamily="18" charset="0"/>
                          <a:cs typeface="Times New Roman" panose="02020603050405020304" pitchFamily="18" charset="0"/>
                        </a:rPr>
                        <a:t>2007</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b="1" dirty="0">
                          <a:solidFill>
                            <a:schemeClr val="bg1"/>
                          </a:solidFill>
                          <a:effectLst/>
                          <a:latin typeface="Times New Roman" panose="02020603050405020304" pitchFamily="18" charset="0"/>
                          <a:cs typeface="Times New Roman" panose="02020603050405020304" pitchFamily="18" charset="0"/>
                        </a:rPr>
                        <a:t>2008</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b="1" dirty="0">
                          <a:solidFill>
                            <a:schemeClr val="bg1"/>
                          </a:solidFill>
                          <a:effectLst/>
                          <a:latin typeface="Times New Roman" panose="02020603050405020304" pitchFamily="18" charset="0"/>
                          <a:cs typeface="Times New Roman" panose="02020603050405020304" pitchFamily="18" charset="0"/>
                        </a:rPr>
                        <a:t>2009</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b="1" dirty="0">
                          <a:solidFill>
                            <a:schemeClr val="bg1"/>
                          </a:solidFill>
                          <a:effectLst/>
                          <a:latin typeface="Times New Roman" panose="02020603050405020304" pitchFamily="18" charset="0"/>
                          <a:cs typeface="Times New Roman" panose="02020603050405020304" pitchFamily="18" charset="0"/>
                        </a:rPr>
                        <a:t>2010</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b="1" dirty="0">
                          <a:solidFill>
                            <a:schemeClr val="bg1"/>
                          </a:solidFill>
                          <a:effectLst/>
                          <a:latin typeface="Times New Roman" panose="02020603050405020304" pitchFamily="18" charset="0"/>
                          <a:cs typeface="Times New Roman" panose="02020603050405020304" pitchFamily="18" charset="0"/>
                        </a:rPr>
                        <a:t>2011</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marR="201295" algn="ctr">
                        <a:lnSpc>
                          <a:spcPct val="150000"/>
                        </a:lnSpc>
                        <a:spcAft>
                          <a:spcPts val="0"/>
                        </a:spcAft>
                        <a:tabLst>
                          <a:tab pos="381000" algn="l"/>
                        </a:tabLst>
                      </a:pPr>
                      <a:r>
                        <a:rPr lang="en-US" sz="2200" b="1" dirty="0">
                          <a:solidFill>
                            <a:schemeClr val="bg1"/>
                          </a:solidFill>
                          <a:effectLst/>
                          <a:latin typeface="Times New Roman" panose="02020603050405020304" pitchFamily="18" charset="0"/>
                          <a:cs typeface="Times New Roman" panose="02020603050405020304" pitchFamily="18" charset="0"/>
                        </a:rPr>
                        <a:t>2012</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marR="201295" algn="ctr">
                        <a:lnSpc>
                          <a:spcPct val="150000"/>
                        </a:lnSpc>
                        <a:spcAft>
                          <a:spcPts val="0"/>
                        </a:spcAft>
                        <a:tabLst>
                          <a:tab pos="381000" algn="l"/>
                        </a:tabLst>
                      </a:pPr>
                      <a:r>
                        <a:rPr lang="en-US" sz="2200" b="1" dirty="0">
                          <a:solidFill>
                            <a:schemeClr val="bg1"/>
                          </a:solidFill>
                          <a:effectLst/>
                          <a:latin typeface="Times New Roman" panose="02020603050405020304" pitchFamily="18" charset="0"/>
                          <a:cs typeface="Times New Roman" panose="02020603050405020304" pitchFamily="18" charset="0"/>
                        </a:rPr>
                        <a:t>2013</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marR="201295" algn="ctr">
                        <a:lnSpc>
                          <a:spcPct val="150000"/>
                        </a:lnSpc>
                        <a:spcAft>
                          <a:spcPts val="0"/>
                        </a:spcAft>
                        <a:tabLst>
                          <a:tab pos="381000" algn="l"/>
                        </a:tabLst>
                      </a:pPr>
                      <a:r>
                        <a:rPr lang="en-US" sz="2200" b="1" dirty="0">
                          <a:solidFill>
                            <a:schemeClr val="bg1"/>
                          </a:solidFill>
                          <a:effectLst/>
                          <a:latin typeface="Times New Roman" panose="02020603050405020304" pitchFamily="18" charset="0"/>
                          <a:cs typeface="Times New Roman" panose="02020603050405020304" pitchFamily="18" charset="0"/>
                        </a:rPr>
                        <a:t>2014</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r>
              <a:tr h="584968">
                <a:tc>
                  <a:txBody>
                    <a:bodyPr/>
                    <a:lstStyle/>
                    <a:p>
                      <a:pPr algn="l">
                        <a:lnSpc>
                          <a:spcPct val="150000"/>
                        </a:lnSpc>
                        <a:spcAft>
                          <a:spcPts val="0"/>
                        </a:spcAft>
                      </a:pPr>
                      <a:r>
                        <a:rPr lang="en-US" sz="2200" dirty="0">
                          <a:solidFill>
                            <a:schemeClr val="bg1"/>
                          </a:solidFill>
                          <a:effectLst/>
                          <a:latin typeface="Times New Roman" panose="02020603050405020304" pitchFamily="18" charset="0"/>
                          <a:cs typeface="Times New Roman" panose="02020603050405020304" pitchFamily="18" charset="0"/>
                        </a:rPr>
                        <a:t>Izmir</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1.706,40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1.716,00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253,00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2.315,26</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1.730,67</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1.088,13</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2.068,07 </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2.326,05</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3.388,00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3.196, 01</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2254,97</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584968">
                <a:tc>
                  <a:txBody>
                    <a:bodyPr/>
                    <a:lstStyle/>
                    <a:p>
                      <a:pPr algn="l">
                        <a:lnSpc>
                          <a:spcPct val="150000"/>
                        </a:lnSpc>
                        <a:spcAft>
                          <a:spcPts val="0"/>
                        </a:spcAft>
                      </a:pPr>
                      <a:r>
                        <a:rPr lang="en-US" sz="2200" dirty="0">
                          <a:solidFill>
                            <a:schemeClr val="bg1"/>
                          </a:solidFill>
                          <a:effectLst/>
                          <a:latin typeface="Times New Roman" panose="02020603050405020304" pitchFamily="18" charset="0"/>
                          <a:cs typeface="Times New Roman" panose="02020603050405020304" pitchFamily="18" charset="0"/>
                        </a:rPr>
                        <a:t>Aydin</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9.841</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6.180,85</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5.099,90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6.741,55</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12.507,09</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6.356,33</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646,57</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2.598,26 </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50,00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2.865,00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2.375,93</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3726,7451</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335671">
                <a:tc>
                  <a:txBody>
                    <a:bodyPr/>
                    <a:lstStyle/>
                    <a:p>
                      <a:pPr algn="l">
                        <a:lnSpc>
                          <a:spcPct val="150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Denizli</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232,54</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264,86</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1206</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1.466,00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1.574,09</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1940,45</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352045">
                <a:tc>
                  <a:txBody>
                    <a:bodyPr/>
                    <a:lstStyle/>
                    <a:p>
                      <a:pPr algn="l">
                        <a:lnSpc>
                          <a:spcPct val="150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Canakkale</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10,00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 </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352045">
                <a:tc>
                  <a:txBody>
                    <a:bodyPr/>
                    <a:lstStyle/>
                    <a:p>
                      <a:pPr algn="l">
                        <a:lnSpc>
                          <a:spcPct val="150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G.Antep</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75,00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135,00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60.00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 </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584968">
                <a:tc>
                  <a:txBody>
                    <a:bodyPr/>
                    <a:lstStyle/>
                    <a:p>
                      <a:pPr algn="l">
                        <a:lnSpc>
                          <a:spcPct val="150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Hatay</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572,00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1.060,00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25,60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70,00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3.025,67</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2.497,42 </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2.216,74</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 </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352045">
                <a:tc>
                  <a:txBody>
                    <a:bodyPr/>
                    <a:lstStyle/>
                    <a:p>
                      <a:pPr algn="l">
                        <a:lnSpc>
                          <a:spcPct val="150000"/>
                        </a:lnSpc>
                        <a:spcAft>
                          <a:spcPts val="0"/>
                        </a:spcAft>
                      </a:pPr>
                      <a:r>
                        <a:rPr lang="en-US" sz="2200" dirty="0">
                          <a:solidFill>
                            <a:schemeClr val="bg1"/>
                          </a:solidFill>
                          <a:effectLst/>
                          <a:latin typeface="Times New Roman" panose="02020603050405020304" pitchFamily="18" charset="0"/>
                          <a:cs typeface="Times New Roman" panose="02020603050405020304" pitchFamily="18" charset="0"/>
                        </a:rPr>
                        <a:t>Manisa</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228,00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319,00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154,00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170,00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175,00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68,50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567,21</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490,50 </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44,00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155,00                                                                                                                                                                                                                                                                                           </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587,63</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352045">
                <a:tc>
                  <a:txBody>
                    <a:bodyPr/>
                    <a:lstStyle/>
                    <a:p>
                      <a:pPr algn="l">
                        <a:lnSpc>
                          <a:spcPct val="150000"/>
                        </a:lnSpc>
                        <a:spcAft>
                          <a:spcPts val="0"/>
                        </a:spcAft>
                      </a:pPr>
                      <a:r>
                        <a:rPr lang="en-US" sz="2200" dirty="0">
                          <a:solidFill>
                            <a:schemeClr val="bg1"/>
                          </a:solidFill>
                          <a:effectLst/>
                          <a:latin typeface="Times New Roman" panose="02020603050405020304" pitchFamily="18" charset="0"/>
                          <a:cs typeface="Times New Roman" panose="02020603050405020304" pitchFamily="18" charset="0"/>
                        </a:rPr>
                        <a:t>Adana</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176,00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 </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584968">
                <a:tc>
                  <a:txBody>
                    <a:bodyPr/>
                    <a:lstStyle/>
                    <a:p>
                      <a:pPr algn="l">
                        <a:lnSpc>
                          <a:spcPct val="150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Sanliurfa</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21.928,00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19.647,40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25.321,10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52.780,00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39.582,12</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57.822,28</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6.107,87</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22.506,05 </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8.472,22</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21.444,00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a:effectLst/>
                          <a:latin typeface="Times New Roman" panose="02020603050405020304" pitchFamily="18" charset="0"/>
                          <a:cs typeface="Times New Roman" panose="02020603050405020304" pitchFamily="18" charset="0"/>
                        </a:rPr>
                        <a:t>13.231,62</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13462,74</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352045">
                <a:tc>
                  <a:txBody>
                    <a:bodyPr/>
                    <a:lstStyle/>
                    <a:p>
                      <a:pPr algn="l">
                        <a:lnSpc>
                          <a:spcPct val="150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Mardin</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1.220,00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855,00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84,00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596,09</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637,08</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1.322,21 </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953,81</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1012,00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85,98</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352045">
                <a:tc>
                  <a:txBody>
                    <a:bodyPr/>
                    <a:lstStyle/>
                    <a:p>
                      <a:pPr algn="l">
                        <a:lnSpc>
                          <a:spcPct val="150000"/>
                        </a:lnSpc>
                        <a:spcAft>
                          <a:spcPts val="0"/>
                        </a:spcAft>
                      </a:pPr>
                      <a:r>
                        <a:rPr lang="en-US" sz="2200" dirty="0">
                          <a:solidFill>
                            <a:schemeClr val="bg1"/>
                          </a:solidFill>
                          <a:effectLst/>
                          <a:latin typeface="Times New Roman" panose="02020603050405020304" pitchFamily="18" charset="0"/>
                          <a:cs typeface="Times New Roman" panose="02020603050405020304" pitchFamily="18" charset="0"/>
                        </a:rPr>
                        <a:t>Diyarbakir</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464,00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366,00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571,00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 </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352045">
                <a:tc>
                  <a:txBody>
                    <a:bodyPr/>
                    <a:lstStyle/>
                    <a:p>
                      <a:pPr algn="l">
                        <a:lnSpc>
                          <a:spcPct val="150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Mugla</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12,50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 </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584968">
                <a:tc>
                  <a:txBody>
                    <a:bodyPr/>
                    <a:lstStyle/>
                    <a:p>
                      <a:pPr algn="l">
                        <a:lnSpc>
                          <a:spcPct val="150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Adiyaman</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480,00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1.480,00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142,00</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67,00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70,00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 </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352045">
                <a:tc>
                  <a:txBody>
                    <a:bodyPr/>
                    <a:lstStyle/>
                    <a:p>
                      <a:pPr algn="l">
                        <a:lnSpc>
                          <a:spcPct val="150000"/>
                        </a:lnSpc>
                        <a:spcAft>
                          <a:spcPts val="0"/>
                        </a:spcAft>
                      </a:pPr>
                      <a:r>
                        <a:rPr lang="en-US" sz="2200" dirty="0" err="1">
                          <a:solidFill>
                            <a:schemeClr val="bg1"/>
                          </a:solidFill>
                          <a:effectLst/>
                          <a:latin typeface="Times New Roman" panose="02020603050405020304" pitchFamily="18" charset="0"/>
                          <a:cs typeface="Times New Roman" panose="02020603050405020304" pitchFamily="18" charset="0"/>
                        </a:rPr>
                        <a:t>K.Maras</a:t>
                      </a:r>
                      <a:endParaRPr lang="tr-TR" sz="2200"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186,83</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dirty="0">
                          <a:effectLst/>
                          <a:latin typeface="Times New Roman" panose="02020603050405020304" pitchFamily="18" charset="0"/>
                          <a:cs typeface="Times New Roman" panose="02020603050405020304" pitchFamily="18" charset="0"/>
                        </a:rPr>
                        <a:t>252,10</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a:effectLst/>
                          <a:latin typeface="Times New Roman" panose="02020603050405020304" pitchFamily="18" charset="0"/>
                          <a:cs typeface="Times New Roman" panose="02020603050405020304" pitchFamily="18" charset="0"/>
                        </a:rPr>
                        <a:t>-</a:t>
                      </a:r>
                      <a:endParaRPr lang="tr-TR" sz="220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tabLst>
                          <a:tab pos="381000" algn="l"/>
                        </a:tabLst>
                      </a:pPr>
                      <a:r>
                        <a:rPr lang="en-US" sz="2200" dirty="0">
                          <a:effectLst/>
                          <a:latin typeface="Times New Roman" panose="02020603050405020304" pitchFamily="18" charset="0"/>
                          <a:cs typeface="Times New Roman" panose="02020603050405020304" pitchFamily="18" charset="0"/>
                        </a:rPr>
                        <a:t> </a:t>
                      </a:r>
                      <a:endParaRPr lang="tr-TR" sz="2200"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r h="491225">
                <a:tc>
                  <a:txBody>
                    <a:bodyPr/>
                    <a:lstStyle/>
                    <a:p>
                      <a:pPr algn="l">
                        <a:lnSpc>
                          <a:spcPct val="150000"/>
                        </a:lnSpc>
                        <a:spcAft>
                          <a:spcPts val="0"/>
                        </a:spcAft>
                      </a:pPr>
                      <a:r>
                        <a:rPr lang="en-US" sz="2200" b="1" dirty="0">
                          <a:solidFill>
                            <a:schemeClr val="bg1"/>
                          </a:solidFill>
                          <a:effectLst/>
                          <a:latin typeface="Times New Roman" panose="02020603050405020304" pitchFamily="18" charset="0"/>
                          <a:cs typeface="Times New Roman" panose="02020603050405020304" pitchFamily="18" charset="0"/>
                        </a:rPr>
                        <a:t>TOTAL</a:t>
                      </a:r>
                      <a:endParaRPr lang="tr-TR" sz="2200" b="1" dirty="0">
                        <a:solidFill>
                          <a:schemeClr val="bg1"/>
                        </a:solidFill>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3CCFF"/>
                    </a:solidFill>
                  </a:tcPr>
                </a:tc>
                <a:tc>
                  <a:txBody>
                    <a:bodyPr/>
                    <a:lstStyle/>
                    <a:p>
                      <a:pPr algn="ctr">
                        <a:lnSpc>
                          <a:spcPct val="150000"/>
                        </a:lnSpc>
                        <a:spcAft>
                          <a:spcPts val="0"/>
                        </a:spcAft>
                      </a:pPr>
                      <a:r>
                        <a:rPr lang="en-US" sz="2200" b="1" dirty="0">
                          <a:effectLst/>
                          <a:latin typeface="Times New Roman" panose="02020603050405020304" pitchFamily="18" charset="0"/>
                          <a:cs typeface="Times New Roman" panose="02020603050405020304" pitchFamily="18" charset="0"/>
                        </a:rPr>
                        <a:t>32.654</a:t>
                      </a:r>
                      <a:endParaRPr lang="tr-TR" sz="22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b="1" dirty="0">
                          <a:effectLst/>
                          <a:latin typeface="Times New Roman" panose="02020603050405020304" pitchFamily="18" charset="0"/>
                          <a:cs typeface="Times New Roman" panose="02020603050405020304" pitchFamily="18" charset="0"/>
                        </a:rPr>
                        <a:t>30.268</a:t>
                      </a:r>
                      <a:endParaRPr lang="tr-TR" sz="22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b="1" dirty="0">
                          <a:effectLst/>
                          <a:latin typeface="Times New Roman" panose="02020603050405020304" pitchFamily="18" charset="0"/>
                          <a:cs typeface="Times New Roman" panose="02020603050405020304" pitchFamily="18" charset="0"/>
                        </a:rPr>
                        <a:t>33.206</a:t>
                      </a:r>
                      <a:endParaRPr lang="tr-TR" sz="22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b="1" dirty="0">
                          <a:effectLst/>
                          <a:latin typeface="Times New Roman" panose="02020603050405020304" pitchFamily="18" charset="0"/>
                          <a:cs typeface="Times New Roman" panose="02020603050405020304" pitchFamily="18" charset="0"/>
                        </a:rPr>
                        <a:t>60.421</a:t>
                      </a:r>
                      <a:endParaRPr lang="tr-TR" sz="22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b="1" dirty="0">
                          <a:effectLst/>
                          <a:latin typeface="Times New Roman" panose="02020603050405020304" pitchFamily="18" charset="0"/>
                          <a:cs typeface="Times New Roman" panose="02020603050405020304" pitchFamily="18" charset="0"/>
                        </a:rPr>
                        <a:t>55.535</a:t>
                      </a:r>
                      <a:endParaRPr lang="tr-TR" sz="22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b="1" dirty="0">
                          <a:effectLst/>
                          <a:latin typeface="Times New Roman" panose="02020603050405020304" pitchFamily="18" charset="0"/>
                          <a:cs typeface="Times New Roman" panose="02020603050405020304" pitchFamily="18" charset="0"/>
                        </a:rPr>
                        <a:t>68.310</a:t>
                      </a:r>
                      <a:endParaRPr lang="tr-TR" sz="22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b="1">
                          <a:effectLst/>
                          <a:latin typeface="Times New Roman" panose="02020603050405020304" pitchFamily="18" charset="0"/>
                          <a:cs typeface="Times New Roman" panose="02020603050405020304" pitchFamily="18" charset="0"/>
                        </a:rPr>
                        <a:t>11.737</a:t>
                      </a:r>
                      <a:endParaRPr lang="tr-TR" sz="2200" b="1">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gn="ctr">
                        <a:lnSpc>
                          <a:spcPct val="150000"/>
                        </a:lnSpc>
                        <a:spcAft>
                          <a:spcPts val="0"/>
                        </a:spcAft>
                      </a:pPr>
                      <a:r>
                        <a:rPr lang="en-US" sz="2200" b="1" dirty="0">
                          <a:effectLst/>
                          <a:latin typeface="Times New Roman" panose="02020603050405020304" pitchFamily="18" charset="0"/>
                          <a:cs typeface="Times New Roman" panose="02020603050405020304" pitchFamily="18" charset="0"/>
                        </a:rPr>
                        <a:t>32.076</a:t>
                      </a:r>
                      <a:endParaRPr lang="tr-TR" sz="22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nSpc>
                          <a:spcPct val="150000"/>
                        </a:lnSpc>
                        <a:spcAft>
                          <a:spcPts val="0"/>
                        </a:spcAft>
                      </a:pPr>
                      <a:r>
                        <a:rPr lang="en-US" sz="2200" b="1" dirty="0">
                          <a:effectLst/>
                          <a:latin typeface="Times New Roman" panose="02020603050405020304" pitchFamily="18" charset="0"/>
                          <a:cs typeface="Times New Roman" panose="02020603050405020304" pitchFamily="18" charset="0"/>
                        </a:rPr>
                        <a:t>15.857</a:t>
                      </a:r>
                      <a:endParaRPr lang="tr-TR" sz="22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nSpc>
                          <a:spcPct val="150000"/>
                        </a:lnSpc>
                        <a:spcAft>
                          <a:spcPts val="0"/>
                        </a:spcAft>
                        <a:tabLst>
                          <a:tab pos="381000" algn="l"/>
                        </a:tabLst>
                      </a:pPr>
                      <a:r>
                        <a:rPr lang="en-US" sz="2200" b="1" dirty="0">
                          <a:effectLst/>
                          <a:latin typeface="Times New Roman" panose="02020603050405020304" pitchFamily="18" charset="0"/>
                          <a:cs typeface="Times New Roman" panose="02020603050405020304" pitchFamily="18" charset="0"/>
                        </a:rPr>
                        <a:t>27.645</a:t>
                      </a:r>
                      <a:endParaRPr lang="tr-TR" sz="22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nSpc>
                          <a:spcPct val="150000"/>
                        </a:lnSpc>
                        <a:spcAft>
                          <a:spcPts val="0"/>
                        </a:spcAft>
                        <a:tabLst>
                          <a:tab pos="381000" algn="l"/>
                        </a:tabLst>
                      </a:pPr>
                      <a:r>
                        <a:rPr lang="en-US" sz="2200" b="1" dirty="0">
                          <a:effectLst/>
                          <a:latin typeface="Times New Roman" panose="02020603050405020304" pitchFamily="18" charset="0"/>
                          <a:cs typeface="Times New Roman" panose="02020603050405020304" pitchFamily="18" charset="0"/>
                        </a:rPr>
                        <a:t>20.602,65</a:t>
                      </a:r>
                      <a:endParaRPr lang="tr-TR" sz="22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c>
                  <a:txBody>
                    <a:bodyPr/>
                    <a:lstStyle/>
                    <a:p>
                      <a:pPr>
                        <a:lnSpc>
                          <a:spcPct val="150000"/>
                        </a:lnSpc>
                        <a:spcAft>
                          <a:spcPts val="0"/>
                        </a:spcAft>
                        <a:tabLst>
                          <a:tab pos="381000" algn="l"/>
                        </a:tabLst>
                      </a:pPr>
                      <a:r>
                        <a:rPr lang="en-US" sz="2200" b="1" dirty="0">
                          <a:effectLst/>
                          <a:latin typeface="Times New Roman" panose="02020603050405020304" pitchFamily="18" charset="0"/>
                          <a:cs typeface="Times New Roman" panose="02020603050405020304" pitchFamily="18" charset="0"/>
                        </a:rPr>
                        <a:t>22.058,22</a:t>
                      </a:r>
                      <a:endParaRPr lang="tr-TR" sz="2200" b="1" dirty="0">
                        <a:effectLst/>
                        <a:latin typeface="Times New Roman" panose="02020603050405020304" pitchFamily="18" charset="0"/>
                        <a:ea typeface="Calibri"/>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FFCC"/>
                    </a:solidFill>
                  </a:tcPr>
                </a:tc>
              </a:tr>
            </a:tbl>
          </a:graphicData>
        </a:graphic>
      </p:graphicFrame>
      <p:grpSp>
        <p:nvGrpSpPr>
          <p:cNvPr id="2" name="Grup 1"/>
          <p:cNvGrpSpPr/>
          <p:nvPr/>
        </p:nvGrpSpPr>
        <p:grpSpPr>
          <a:xfrm>
            <a:off x="902225" y="30593331"/>
            <a:ext cx="21062200" cy="6714422"/>
            <a:chOff x="15133965" y="28220842"/>
            <a:chExt cx="17089820" cy="6714422"/>
          </a:xfrm>
        </p:grpSpPr>
        <p:pic>
          <p:nvPicPr>
            <p:cNvPr id="6"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3412" r="4234"/>
            <a:stretch/>
          </p:blipFill>
          <p:spPr bwMode="auto">
            <a:xfrm>
              <a:off x="15133965" y="28220842"/>
              <a:ext cx="17089820" cy="61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ikdörtgen 16"/>
            <p:cNvSpPr/>
            <p:nvPr/>
          </p:nvSpPr>
          <p:spPr>
            <a:xfrm>
              <a:off x="15133965" y="34348116"/>
              <a:ext cx="17077140" cy="587148"/>
            </a:xfrm>
            <a:prstGeom prst="rect">
              <a:avLst/>
            </a:prstGeom>
            <a:solidFill>
              <a:schemeClr val="tx1"/>
            </a:solidFill>
          </p:spPr>
          <p:txBody>
            <a:bodyPr wrap="square">
              <a:spAutoFit/>
            </a:bodyPr>
            <a:lstStyle/>
            <a:p>
              <a:pPr algn="just">
                <a:lnSpc>
                  <a:spcPct val="150000"/>
                </a:lnSpc>
                <a:spcAft>
                  <a:spcPts val="600"/>
                </a:spcAft>
              </a:pPr>
              <a:r>
                <a:rPr lang="en-US" sz="2400" b="1" dirty="0">
                  <a:solidFill>
                    <a:schemeClr val="bg1"/>
                  </a:solidFill>
                  <a:latin typeface="Times New Roman"/>
                  <a:cs typeface="Times New Roman"/>
                </a:rPr>
                <a:t>Figure </a:t>
              </a:r>
              <a:r>
                <a:rPr lang="tr-TR" sz="2400" b="1" dirty="0" smtClean="0">
                  <a:solidFill>
                    <a:schemeClr val="bg1"/>
                  </a:solidFill>
                  <a:latin typeface="Times New Roman"/>
                  <a:cs typeface="Times New Roman"/>
                </a:rPr>
                <a:t>2</a:t>
              </a:r>
              <a:r>
                <a:rPr lang="en-US" sz="2400" b="1" dirty="0" smtClean="0">
                  <a:solidFill>
                    <a:schemeClr val="bg1"/>
                  </a:solidFill>
                  <a:latin typeface="Times New Roman"/>
                  <a:cs typeface="Times New Roman"/>
                </a:rPr>
                <a:t>.</a:t>
              </a:r>
              <a:r>
                <a:rPr lang="en-US" sz="2400" b="1" dirty="0" smtClean="0">
                  <a:solidFill>
                    <a:schemeClr val="bg1"/>
                  </a:solidFill>
                  <a:latin typeface="Times New Roman"/>
                  <a:ea typeface="Calibri"/>
                  <a:cs typeface="Times New Roman"/>
                </a:rPr>
                <a:t> </a:t>
              </a:r>
              <a:r>
                <a:rPr lang="en-US" sz="2400" b="1" dirty="0">
                  <a:solidFill>
                    <a:schemeClr val="bg1"/>
                  </a:solidFill>
                  <a:latin typeface="Times New Roman"/>
                  <a:cs typeface="Times New Roman"/>
                </a:rPr>
                <a:t>Organic Seed Cotton and Lint Production in Turkey</a:t>
              </a:r>
              <a:endParaRPr lang="tr-TR" sz="2400" dirty="0">
                <a:solidFill>
                  <a:schemeClr val="bg1"/>
                </a:solidFill>
                <a:effectLst/>
                <a:latin typeface="Calibri"/>
                <a:ea typeface="Calibri"/>
                <a:cs typeface="Times New Roman"/>
              </a:endParaRPr>
            </a:p>
          </p:txBody>
        </p:sp>
      </p:grpSp>
      <p:grpSp>
        <p:nvGrpSpPr>
          <p:cNvPr id="18" name="Grup 17"/>
          <p:cNvGrpSpPr/>
          <p:nvPr/>
        </p:nvGrpSpPr>
        <p:grpSpPr>
          <a:xfrm>
            <a:off x="216249" y="37516468"/>
            <a:ext cx="31960429" cy="5573658"/>
            <a:chOff x="216249" y="37516468"/>
            <a:chExt cx="31960429" cy="5573658"/>
          </a:xfrm>
        </p:grpSpPr>
        <p:sp>
          <p:nvSpPr>
            <p:cNvPr id="70" name="Dikdörtgen 69"/>
            <p:cNvSpPr/>
            <p:nvPr/>
          </p:nvSpPr>
          <p:spPr>
            <a:xfrm>
              <a:off x="18362265" y="38596588"/>
              <a:ext cx="13814413" cy="4493538"/>
            </a:xfrm>
            <a:prstGeom prst="rect">
              <a:avLst/>
            </a:prstGeom>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path path="circle">
                <a:fillToRect l="50000" t="50000" r="50000" b="50000"/>
              </a:path>
              <a:tileRect/>
            </a:gra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1200"/>
                </a:spcAft>
              </a:pPr>
              <a:r>
                <a:rPr lang="tr-TR" sz="3200" b="1" dirty="0" smtClean="0">
                  <a:solidFill>
                    <a:srgbClr val="CC0099"/>
                  </a:solidFill>
                  <a:effectLst/>
                  <a:latin typeface="Times New Roman" panose="02020603050405020304" pitchFamily="18" charset="0"/>
                  <a:ea typeface="Calibri"/>
                  <a:cs typeface="Times New Roman" panose="02020603050405020304" pitchFamily="18" charset="0"/>
                </a:rPr>
                <a:t>	</a:t>
              </a:r>
            </a:p>
            <a:p>
              <a:pPr algn="just">
                <a:spcAft>
                  <a:spcPts val="1200"/>
                </a:spcAft>
              </a:pPr>
              <a:r>
                <a:rPr lang="en-US" sz="3200" b="1" dirty="0" smtClean="0">
                  <a:solidFill>
                    <a:srgbClr val="CC0099"/>
                  </a:solidFill>
                  <a:latin typeface="Times New Roman" panose="02020603050405020304" pitchFamily="18" charset="0"/>
                  <a:ea typeface="Calibri"/>
                  <a:cs typeface="Times New Roman" panose="02020603050405020304" pitchFamily="18" charset="0"/>
                </a:rPr>
                <a:t>Due </a:t>
              </a:r>
              <a:r>
                <a:rPr lang="en-US" sz="3200" b="1" dirty="0">
                  <a:solidFill>
                    <a:srgbClr val="CC0099"/>
                  </a:solidFill>
                  <a:latin typeface="Times New Roman" panose="02020603050405020304" pitchFamily="18" charset="0"/>
                  <a:ea typeface="Calibri"/>
                  <a:cs typeface="Times New Roman" panose="02020603050405020304" pitchFamily="18" charset="0"/>
                </a:rPr>
                <a:t>to difficulties such as the marketing, contracting problems, balance of supply and demand, etc., organic cotton production in Turkey is experienced fluctuations year by year. </a:t>
              </a:r>
            </a:p>
            <a:p>
              <a:pPr algn="just">
                <a:spcAft>
                  <a:spcPts val="1200"/>
                </a:spcAft>
              </a:pPr>
              <a:r>
                <a:rPr lang="en-US" sz="3200" b="1" dirty="0">
                  <a:solidFill>
                    <a:srgbClr val="CC0099"/>
                  </a:solidFill>
                  <a:latin typeface="Times New Roman" panose="02020603050405020304" pitchFamily="18" charset="0"/>
                  <a:ea typeface="Calibri"/>
                  <a:cs typeface="Times New Roman" panose="02020603050405020304" pitchFamily="18" charset="0"/>
                </a:rPr>
                <a:t>Turkey has many advantages such as knowledge on agriculture, textile infrastructure and environmental conditions in order to develop different kinds of organic textile products. </a:t>
              </a: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3200" b="1" dirty="0" smtClean="0">
                <a:solidFill>
                  <a:srgbClr val="CC0099"/>
                </a:solidFill>
                <a:latin typeface="Times New Roman" panose="02020603050405020304" pitchFamily="18" charset="0"/>
                <a:ea typeface="Calibri"/>
                <a:cs typeface="Times New Roman" panose="02020603050405020304" pitchFamily="18" charset="0"/>
              </a:endParaRPr>
            </a:p>
          </p:txBody>
        </p:sp>
        <p:sp>
          <p:nvSpPr>
            <p:cNvPr id="67" name="Metin kutusu 66"/>
            <p:cNvSpPr txBox="1"/>
            <p:nvPr/>
          </p:nvSpPr>
          <p:spPr>
            <a:xfrm>
              <a:off x="19442385" y="37516468"/>
              <a:ext cx="11340000" cy="1389600"/>
            </a:xfrm>
            <a:prstGeom prst="ellipse">
              <a:avLst/>
            </a:prstGeom>
            <a:solidFill>
              <a:srgbClr val="CC0099"/>
            </a:solidFill>
            <a:ln w="38100">
              <a:solidFill>
                <a:srgbClr val="CC0099"/>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50000"/>
                </a:lnSpc>
                <a:spcBef>
                  <a:spcPts val="600"/>
                </a:spcBef>
                <a:spcAft>
                  <a:spcPts val="600"/>
                </a:spcAft>
              </a:pPr>
              <a:r>
                <a:rPr lang="tr-TR" sz="4000" b="1" dirty="0" smtClean="0">
                  <a:solidFill>
                    <a:srgbClr val="FFFF00"/>
                  </a:solidFill>
                  <a:latin typeface="Times New Roman" panose="02020603050405020304" pitchFamily="18" charset="0"/>
                  <a:cs typeface="Times New Roman" panose="02020603050405020304" pitchFamily="18" charset="0"/>
                </a:rPr>
                <a:t>CONCLUSION</a:t>
              </a:r>
            </a:p>
          </p:txBody>
        </p:sp>
        <p:sp>
          <p:nvSpPr>
            <p:cNvPr id="74" name="Dikdörtgen 73"/>
            <p:cNvSpPr/>
            <p:nvPr/>
          </p:nvSpPr>
          <p:spPr>
            <a:xfrm>
              <a:off x="216249" y="38629100"/>
              <a:ext cx="17763116" cy="4431983"/>
            </a:xfrm>
            <a:prstGeom prst="rect">
              <a:avLst/>
            </a:prstGeom>
            <a:gradFill flip="none" rotWithShape="1">
              <a:gsLst>
                <a:gs pos="0">
                  <a:srgbClr val="CC0099">
                    <a:tint val="66000"/>
                    <a:satMod val="160000"/>
                  </a:srgbClr>
                </a:gs>
                <a:gs pos="50000">
                  <a:srgbClr val="CC0099">
                    <a:tint val="44500"/>
                    <a:satMod val="160000"/>
                  </a:srgbClr>
                </a:gs>
                <a:gs pos="100000">
                  <a:srgbClr val="CC0099">
                    <a:tint val="23500"/>
                    <a:satMod val="160000"/>
                  </a:srgbClr>
                </a:gs>
              </a:gsLst>
              <a:path path="circle">
                <a:fillToRect l="50000" t="50000" r="50000" b="50000"/>
              </a:path>
              <a:tileRect/>
            </a:gra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1200"/>
                </a:spcAft>
              </a:pPr>
              <a:r>
                <a:rPr lang="tr-TR" sz="1600" b="1" dirty="0" smtClean="0">
                  <a:solidFill>
                    <a:srgbClr val="CC0099"/>
                  </a:solidFill>
                  <a:effectLst/>
                  <a:latin typeface="Times New Roman" panose="02020603050405020304" pitchFamily="18" charset="0"/>
                  <a:ea typeface="Calibri"/>
                  <a:cs typeface="Times New Roman" panose="02020603050405020304" pitchFamily="18" charset="0"/>
                </a:rPr>
                <a:t>	</a:t>
              </a:r>
            </a:p>
            <a:p>
              <a:pPr algn="just">
                <a:spcAft>
                  <a:spcPts val="1200"/>
                </a:spcAft>
              </a:pPr>
              <a:endParaRPr lang="tr-TR" sz="1600" b="1" dirty="0" smtClean="0">
                <a:solidFill>
                  <a:srgbClr val="CC0099"/>
                </a:solidFill>
                <a:effectLst/>
                <a:latin typeface="Times New Roman" panose="02020603050405020304" pitchFamily="18" charset="0"/>
                <a:ea typeface="Calibri"/>
                <a:cs typeface="Times New Roman" panose="02020603050405020304" pitchFamily="18" charset="0"/>
              </a:endParaRPr>
            </a:p>
            <a:p>
              <a:pPr algn="just">
                <a:spcAft>
                  <a:spcPts val="1200"/>
                </a:spcAft>
              </a:pPr>
              <a:r>
                <a:rPr lang="en-US" sz="1600" b="1" dirty="0" smtClean="0">
                  <a:solidFill>
                    <a:srgbClr val="CC0099"/>
                  </a:solidFill>
                  <a:latin typeface="Times New Roman" panose="02020603050405020304" pitchFamily="18" charset="0"/>
                  <a:ea typeface="Calibri"/>
                  <a:cs typeface="Times New Roman" panose="02020603050405020304" pitchFamily="18" charset="0"/>
                </a:rPr>
                <a:t>[</a:t>
              </a:r>
              <a:r>
                <a:rPr lang="en-US" sz="1600" b="1" dirty="0">
                  <a:solidFill>
                    <a:srgbClr val="CC0099"/>
                  </a:solidFill>
                  <a:latin typeface="Times New Roman" panose="02020603050405020304" pitchFamily="18" charset="0"/>
                  <a:ea typeface="Calibri"/>
                  <a:cs typeface="Times New Roman" panose="02020603050405020304" pitchFamily="18" charset="0"/>
                </a:rPr>
                <a:t>1] Organic Cotton Fiber Guide. Textile Exchange 2014</a:t>
              </a:r>
            </a:p>
            <a:p>
              <a:pPr algn="just">
                <a:spcAft>
                  <a:spcPts val="1200"/>
                </a:spcAft>
              </a:pPr>
              <a:r>
                <a:rPr lang="en-US" sz="1600" b="1" dirty="0">
                  <a:solidFill>
                    <a:srgbClr val="CC0099"/>
                  </a:solidFill>
                  <a:latin typeface="Times New Roman" panose="02020603050405020304" pitchFamily="18" charset="0"/>
                  <a:ea typeface="Calibri"/>
                  <a:cs typeface="Times New Roman" panose="02020603050405020304" pitchFamily="18" charset="0"/>
                </a:rPr>
                <a:t>[2] http://attra.ncat.org/attra-pub/organiccrop.html </a:t>
              </a:r>
            </a:p>
            <a:p>
              <a:pPr algn="just">
                <a:spcAft>
                  <a:spcPts val="1200"/>
                </a:spcAft>
              </a:pPr>
              <a:r>
                <a:rPr lang="en-US" sz="1600" b="1" dirty="0">
                  <a:solidFill>
                    <a:srgbClr val="CC0099"/>
                  </a:solidFill>
                  <a:latin typeface="Times New Roman" panose="02020603050405020304" pitchFamily="18" charset="0"/>
                  <a:ea typeface="Calibri"/>
                  <a:cs typeface="Times New Roman" panose="02020603050405020304" pitchFamily="18" charset="0"/>
                </a:rPr>
                <a:t>[3] </a:t>
              </a:r>
              <a:r>
                <a:rPr lang="en-US" sz="1600" b="1" dirty="0" err="1">
                  <a:solidFill>
                    <a:srgbClr val="CC0099"/>
                  </a:solidFill>
                  <a:latin typeface="Times New Roman" panose="02020603050405020304" pitchFamily="18" charset="0"/>
                  <a:ea typeface="Calibri"/>
                  <a:cs typeface="Times New Roman" panose="02020603050405020304" pitchFamily="18" charset="0"/>
                </a:rPr>
                <a:t>Erdal</a:t>
              </a:r>
              <a:r>
                <a:rPr lang="en-US" sz="1600" b="1" dirty="0">
                  <a:solidFill>
                    <a:srgbClr val="CC0099"/>
                  </a:solidFill>
                  <a:latin typeface="Times New Roman" panose="02020603050405020304" pitchFamily="18" charset="0"/>
                  <a:ea typeface="Calibri"/>
                  <a:cs typeface="Times New Roman" panose="02020603050405020304" pitchFamily="18" charset="0"/>
                </a:rPr>
                <a:t> Ü, </a:t>
              </a:r>
              <a:r>
                <a:rPr lang="en-US" sz="1600" b="1" dirty="0" err="1">
                  <a:solidFill>
                    <a:srgbClr val="CC0099"/>
                  </a:solidFill>
                  <a:latin typeface="Times New Roman" panose="02020603050405020304" pitchFamily="18" charset="0"/>
                  <a:ea typeface="Calibri"/>
                  <a:cs typeface="Times New Roman" panose="02020603050405020304" pitchFamily="18" charset="0"/>
                </a:rPr>
                <a:t>Gürel</a:t>
              </a:r>
              <a:r>
                <a:rPr lang="en-US" sz="1600" b="1" dirty="0">
                  <a:solidFill>
                    <a:srgbClr val="CC0099"/>
                  </a:solidFill>
                  <a:latin typeface="Times New Roman" panose="02020603050405020304" pitchFamily="18" charset="0"/>
                  <a:ea typeface="Calibri"/>
                  <a:cs typeface="Times New Roman" panose="02020603050405020304" pitchFamily="18" charset="0"/>
                </a:rPr>
                <a:t> A (2012) Status of organic cotton production in Turkey. 11th Meeting of the Inter-Regional Cooperative Research Network on Cotton for the Mediterranean and Middle East Regions, 05-07 November, pp 6, Antalya, Turkey</a:t>
              </a:r>
            </a:p>
            <a:p>
              <a:pPr algn="just">
                <a:spcAft>
                  <a:spcPts val="1200"/>
                </a:spcAft>
              </a:pPr>
              <a:r>
                <a:rPr lang="en-US" sz="1600" b="1" dirty="0">
                  <a:solidFill>
                    <a:srgbClr val="CC0099"/>
                  </a:solidFill>
                  <a:latin typeface="Times New Roman" panose="02020603050405020304" pitchFamily="18" charset="0"/>
                  <a:ea typeface="Calibri"/>
                  <a:cs typeface="Times New Roman" panose="02020603050405020304" pitchFamily="18" charset="0"/>
                </a:rPr>
                <a:t>[4] </a:t>
              </a:r>
              <a:r>
                <a:rPr lang="en-US" sz="1600" b="1" dirty="0" err="1">
                  <a:solidFill>
                    <a:srgbClr val="CC0099"/>
                  </a:solidFill>
                  <a:latin typeface="Times New Roman" panose="02020603050405020304" pitchFamily="18" charset="0"/>
                  <a:ea typeface="Calibri"/>
                  <a:cs typeface="Times New Roman" panose="02020603050405020304" pitchFamily="18" charset="0"/>
                </a:rPr>
                <a:t>Wakelyn</a:t>
              </a:r>
              <a:r>
                <a:rPr lang="en-US" sz="1600" b="1" dirty="0">
                  <a:solidFill>
                    <a:srgbClr val="CC0099"/>
                  </a:solidFill>
                  <a:latin typeface="Times New Roman" panose="02020603050405020304" pitchFamily="18" charset="0"/>
                  <a:ea typeface="Calibri"/>
                  <a:cs typeface="Times New Roman" panose="02020603050405020304" pitchFamily="18" charset="0"/>
                </a:rPr>
                <a:t> PJ, Chaudhry MR (2009) Organic cotton: production practices and post-harvest considerations. In: Blackburn RS (</a:t>
              </a:r>
              <a:r>
                <a:rPr lang="en-US" sz="1600" b="1" dirty="0" err="1">
                  <a:solidFill>
                    <a:srgbClr val="CC0099"/>
                  </a:solidFill>
                  <a:latin typeface="Times New Roman" panose="02020603050405020304" pitchFamily="18" charset="0"/>
                  <a:ea typeface="Calibri"/>
                  <a:cs typeface="Times New Roman" panose="02020603050405020304" pitchFamily="18" charset="0"/>
                </a:rPr>
                <a:t>ed</a:t>
              </a:r>
              <a:r>
                <a:rPr lang="en-US" sz="1600" b="1" dirty="0">
                  <a:solidFill>
                    <a:srgbClr val="CC0099"/>
                  </a:solidFill>
                  <a:latin typeface="Times New Roman" panose="02020603050405020304" pitchFamily="18" charset="0"/>
                  <a:ea typeface="Calibri"/>
                  <a:cs typeface="Times New Roman" panose="02020603050405020304" pitchFamily="18" charset="0"/>
                </a:rPr>
                <a:t>) Sustainable textiles: Life cycle and environmental impact, Woodhead Publishing Limited, India, pp 231-301 </a:t>
              </a:r>
            </a:p>
            <a:p>
              <a:pPr algn="just">
                <a:spcAft>
                  <a:spcPts val="1200"/>
                </a:spcAft>
              </a:pPr>
              <a:r>
                <a:rPr lang="en-US" sz="1600" b="1" dirty="0">
                  <a:solidFill>
                    <a:srgbClr val="CC0099"/>
                  </a:solidFill>
                  <a:latin typeface="Times New Roman" panose="02020603050405020304" pitchFamily="18" charset="0"/>
                  <a:ea typeface="Calibri"/>
                  <a:cs typeface="Times New Roman" panose="02020603050405020304" pitchFamily="18" charset="0"/>
                </a:rPr>
                <a:t>[5] http://www.tuik.gov.tr	</a:t>
              </a:r>
            </a:p>
            <a:p>
              <a:pPr algn="just">
                <a:spcAft>
                  <a:spcPts val="1200"/>
                </a:spcAft>
              </a:pPr>
              <a:r>
                <a:rPr lang="en-US" sz="1600" b="1" dirty="0">
                  <a:solidFill>
                    <a:srgbClr val="CC0099"/>
                  </a:solidFill>
                  <a:latin typeface="Times New Roman" panose="02020603050405020304" pitchFamily="18" charset="0"/>
                  <a:ea typeface="Calibri"/>
                  <a:cs typeface="Times New Roman" panose="02020603050405020304" pitchFamily="18" charset="0"/>
                </a:rPr>
                <a:t>[6] Myers, Dorothy and Sue </a:t>
              </a:r>
              <a:r>
                <a:rPr lang="en-US" sz="1600" b="1" dirty="0" err="1">
                  <a:solidFill>
                    <a:srgbClr val="CC0099"/>
                  </a:solidFill>
                  <a:latin typeface="Times New Roman" panose="02020603050405020304" pitchFamily="18" charset="0"/>
                  <a:ea typeface="Calibri"/>
                  <a:cs typeface="Times New Roman" panose="02020603050405020304" pitchFamily="18" charset="0"/>
                </a:rPr>
                <a:t>Solton</a:t>
              </a:r>
              <a:r>
                <a:rPr lang="en-US" sz="1600" b="1" dirty="0">
                  <a:solidFill>
                    <a:srgbClr val="CC0099"/>
                  </a:solidFill>
                  <a:latin typeface="Times New Roman" panose="02020603050405020304" pitchFamily="18" charset="0"/>
                  <a:ea typeface="Calibri"/>
                  <a:cs typeface="Times New Roman" panose="02020603050405020304" pitchFamily="18" charset="0"/>
                </a:rPr>
                <a:t> Organic cotton: from field to final product. London 1999.</a:t>
              </a:r>
            </a:p>
            <a:p>
              <a:pPr algn="just">
                <a:spcAft>
                  <a:spcPts val="1200"/>
                </a:spcAft>
              </a:pPr>
              <a:r>
                <a:rPr lang="en-US" sz="1600" b="1" dirty="0">
                  <a:solidFill>
                    <a:srgbClr val="CC0099"/>
                  </a:solidFill>
                  <a:latin typeface="Times New Roman" panose="02020603050405020304" pitchFamily="18" charset="0"/>
                  <a:ea typeface="Calibri"/>
                  <a:cs typeface="Times New Roman" panose="02020603050405020304" pitchFamily="18" charset="0"/>
                </a:rPr>
                <a:t>[7] International Textile Manufacturers Federation Travel Report, October 23-28, 2011. Turkey</a:t>
              </a:r>
              <a:r>
                <a:rPr lang="en-US" sz="1600" b="1" dirty="0" smtClean="0">
                  <a:solidFill>
                    <a:srgbClr val="CC0099"/>
                  </a:solidFill>
                  <a:latin typeface="Times New Roman" panose="02020603050405020304" pitchFamily="18" charset="0"/>
                  <a:ea typeface="Calibri"/>
                  <a:cs typeface="Times New Roman" panose="02020603050405020304" pitchFamily="18" charset="0"/>
                </a:rPr>
                <a:t>.</a:t>
              </a:r>
              <a:endParaRPr lang="tr-TR" sz="1600" b="1" dirty="0">
                <a:solidFill>
                  <a:srgbClr val="CC0099"/>
                </a:solidFill>
                <a:latin typeface="Times New Roman" panose="02020603050405020304" pitchFamily="18" charset="0"/>
                <a:ea typeface="Calibri"/>
                <a:cs typeface="Times New Roman" panose="02020603050405020304" pitchFamily="18" charset="0"/>
              </a:endParaRPr>
            </a:p>
            <a:p>
              <a:pPr algn="just">
                <a:spcAft>
                  <a:spcPts val="1200"/>
                </a:spcAft>
              </a:pPr>
              <a:endParaRPr lang="tr-TR" sz="1600" b="1" dirty="0">
                <a:solidFill>
                  <a:srgbClr val="CC0099"/>
                </a:solidFill>
                <a:latin typeface="Times New Roman" panose="02020603050405020304" pitchFamily="18" charset="0"/>
                <a:cs typeface="Times New Roman" panose="02020603050405020304" pitchFamily="18" charset="0"/>
              </a:endParaRPr>
            </a:p>
          </p:txBody>
        </p:sp>
        <p:sp>
          <p:nvSpPr>
            <p:cNvPr id="72" name="Metin kutusu 71"/>
            <p:cNvSpPr txBox="1"/>
            <p:nvPr/>
          </p:nvSpPr>
          <p:spPr>
            <a:xfrm>
              <a:off x="3024561" y="37516468"/>
              <a:ext cx="11340000" cy="1389600"/>
            </a:xfrm>
            <a:prstGeom prst="ellipse">
              <a:avLst/>
            </a:prstGeom>
            <a:solidFill>
              <a:srgbClr val="CC0099"/>
            </a:solidFill>
            <a:ln w="38100">
              <a:solidFill>
                <a:srgbClr val="CC0099"/>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50000"/>
                </a:lnSpc>
                <a:spcBef>
                  <a:spcPts val="600"/>
                </a:spcBef>
                <a:spcAft>
                  <a:spcPts val="600"/>
                </a:spcAft>
              </a:pPr>
              <a:r>
                <a:rPr lang="tr-TR" sz="4000" b="1" dirty="0" smtClean="0">
                  <a:solidFill>
                    <a:srgbClr val="FFFF00"/>
                  </a:solidFill>
                  <a:latin typeface="Times New Roman" panose="02020603050405020304" pitchFamily="18" charset="0"/>
                  <a:cs typeface="Times New Roman" panose="02020603050405020304" pitchFamily="18" charset="0"/>
                </a:rPr>
                <a:t>REFERENCES</a:t>
              </a:r>
            </a:p>
          </p:txBody>
        </p:sp>
      </p:grpSp>
    </p:spTree>
    <p:extLst>
      <p:ext uri="{BB962C8B-B14F-4D97-AF65-F5344CB8AC3E}">
        <p14:creationId xmlns:p14="http://schemas.microsoft.com/office/powerpoint/2010/main" val="113039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radeshow">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2369</TotalTime>
  <Words>688</Words>
  <Application>Microsoft Office PowerPoint</Application>
  <PresentationFormat>Özel</PresentationFormat>
  <Paragraphs>311</Paragraphs>
  <Slides>1</Slides>
  <Notes>1</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Tradeshow</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Meltem</dc:creator>
  <cp:lastModifiedBy>pc</cp:lastModifiedBy>
  <cp:revision>158</cp:revision>
  <dcterms:created xsi:type="dcterms:W3CDTF">2016-04-16T12:08:14Z</dcterms:created>
  <dcterms:modified xsi:type="dcterms:W3CDTF">2016-08-22T18:29:49Z</dcterms:modified>
</cp:coreProperties>
</file>