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126"/>
    <a:srgbClr val="18A091"/>
    <a:srgbClr val="8E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5FAF1-5C04-4A28-B6B0-2CB0C5581E1A}" v="12" dt="2021-07-15T09:09:1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C6BC9-FE22-4C56-B96B-17F2DB433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D8D98F-4B10-458C-B90D-5EA58C11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69884F-69D0-4A99-8E2F-61926379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832AC-2D3D-4D24-A179-44445D9B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9ED84-A09D-48D9-B2BB-12BF18AE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E7333-09CE-46C3-B186-DA51C68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68485C-984C-4CD9-A482-4639EA6C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A936CA-CE8D-4062-AC1A-1B117934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522372-4136-4CCA-A7E3-16FA14C3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A7609-5468-4BE7-9D42-669367D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8F0B7F-AFE5-4A90-89AE-EC78FAC05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5CD407-FFD3-4D25-8596-4EFE35737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95517-9ED9-485C-88E3-92DD2C89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8C29D-565E-4008-93A9-094CC963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59B18-C631-4A5D-9EDB-F44B2240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FDE71-D1CD-481C-94F7-3640D1A1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26B73-C2CB-47F4-9C6E-BD8F6157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DFD33D-058B-4A6F-95C4-676C1705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6DEAF-4735-4188-9563-D87DCB36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E72C43-CCF9-46DB-B532-8BE21336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2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50A7B-7A78-431F-BD64-892FBEC2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DE30E-B178-47A9-982F-D7609228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528CA-7196-427C-989D-EC0EF434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69A422-1849-400A-BAD7-C92EB5B1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2E2EB-FF4D-4112-8637-6ABFF551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AAF78-EDEB-4FC1-AFA4-96A85B80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3447D6-2A34-4958-AC2D-5FB151CD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388BF-EC0E-45E5-924D-EBDFA2051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7DFC28-EE4C-4F00-B61F-C6DA3DB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AC58E5-D7F9-4492-831F-2ECBE2D8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BA85C1-D8EB-45C1-A156-08F144EB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C2A42-1945-4D87-B1E1-83A770E0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8EE37-7470-45D1-9A0A-B3BCBBDA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14B5BB-D82E-4E9D-8E7B-673123581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E0683A-1F82-40A8-A3E0-52C94CAF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64B01D-4444-43E5-B921-FBE22EDCD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7BA880-C1FE-473C-9481-2FD144DE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08AF32-1AB5-4058-A011-0877F783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87821B-6D84-487C-A9B0-A13925DD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09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DDE55-3D9D-44A4-92A0-C95F4DEF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36AFC8-EB42-4EDD-9861-E5715A0C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83CB96-6F41-4EDE-801A-B1B1BA3D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7CEBA7-403C-4EBB-8B34-872F635E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0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AD28DE-176E-4F45-B047-46693F71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1305CA-895A-4720-8B01-D2984D26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D1DD5-2592-4074-B6E6-B7E10922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84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200F6-AF83-4ACD-8F73-E381FFB4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C7EEF-1D45-4B1E-A2D8-6CB1ABBE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AA2521-A4A5-4284-BEC1-0ABAE5952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565E4B-7693-42D6-A0C4-2E478418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33FBDB-EAE6-4AA9-8A7F-96C9483C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E970C2-58A0-4B49-84C6-EB7D03D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80464-6D32-4CB4-8F16-C30A7B26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AAB3DD-0D26-4C5B-BF26-A18241089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DB1C87-A30C-4AF4-8E45-E27F1C6A8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1E692A-386D-4851-9A6C-8C8D7E1A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63C6-0B3D-4E58-81C4-88EB34B9B99C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50209-F285-49F7-884B-56350E6E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8FD68F-3080-49FF-BF10-C4F3CC1D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8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4E14E-5909-4BE0-8BE4-E31EA1A9B2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0" y="38473"/>
            <a:ext cx="12191996" cy="1073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A31582-6CD8-4410-8BF6-9EBA2F2B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7" y="288759"/>
            <a:ext cx="11514217" cy="59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3C082-1583-46BC-97FA-D767595D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88" y="1679171"/>
            <a:ext cx="11514216" cy="44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E881D-4FA8-43C1-AA82-67E1F7F69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68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A091"/>
                </a:solidFill>
              </a:defRPr>
            </a:lvl1pPr>
          </a:lstStyle>
          <a:p>
            <a:fld id="{C60563C6-0B3D-4E58-81C4-88EB34B9B99C}" type="datetimeFigureOut">
              <a:rPr lang="fr-FR" smtClean="0"/>
              <a:pPr/>
              <a:t>13/08/2021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397B6-0B8D-445F-89AF-FAD89B043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8421" y="6356351"/>
            <a:ext cx="436746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85ABC-F544-4FFF-8CCB-53637DDEE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0421" y="6356351"/>
            <a:ext cx="2037347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B931-2725-4DF3-9906-67148C60AA3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24C738-4BED-4CD8-A84B-1C060B308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29714" r="4038" b="34476"/>
          <a:stretch/>
        </p:blipFill>
        <p:spPr>
          <a:xfrm>
            <a:off x="10154653" y="6297419"/>
            <a:ext cx="2037347" cy="5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41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5C2A1-0439-439E-AF60-034DEEE2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7" y="20579"/>
            <a:ext cx="11514217" cy="872112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PEAT, PLASTIC AND FERTILISERS IN ORGANIC GROWING - CURRENT USE, FUTURE OPTIONS</a:t>
            </a:r>
            <a:endParaRPr lang="fr-FR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02EAE6-96F4-4170-A99D-4317BDE6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73624" y="2446217"/>
            <a:ext cx="2026079" cy="983412"/>
          </a:xfrm>
        </p:spPr>
        <p:txBody>
          <a:bodyPr>
            <a:normAutofit/>
          </a:bodyPr>
          <a:lstStyle/>
          <a:p>
            <a:r>
              <a:rPr lang="fr-FR" sz="1600" dirty="0"/>
              <a:t>Completely degradable plastic can be made from potato starch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D3AA80-08EA-403C-AE86-8ACF34FB0FAF}"/>
              </a:ext>
            </a:extLst>
          </p:cNvPr>
          <p:cNvSpPr txBox="1"/>
          <p:nvPr/>
        </p:nvSpPr>
        <p:spPr>
          <a:xfrm>
            <a:off x="292231" y="1123138"/>
            <a:ext cx="3365370" cy="47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8AB9A"/>
                </a:solidFill>
              </a:rPr>
              <a:t>Current inputs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D310FFF4-A6ED-4850-A47D-627618BFAE12}"/>
              </a:ext>
            </a:extLst>
          </p:cNvPr>
          <p:cNvSpPr txBox="1"/>
          <p:nvPr/>
        </p:nvSpPr>
        <p:spPr>
          <a:xfrm>
            <a:off x="64874" y="5786054"/>
            <a:ext cx="8809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A1A729"/>
                </a:solidFill>
              </a:rPr>
              <a:t>Anne-Kristin LØES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FA95BE-B73F-49AC-92CB-9C21F698E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15" y="5709885"/>
            <a:ext cx="1285077" cy="473034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id="{5842DDC6-E937-4D57-BCB2-BBDB092C3F73}"/>
              </a:ext>
            </a:extLst>
          </p:cNvPr>
          <p:cNvSpPr txBox="1"/>
          <p:nvPr/>
        </p:nvSpPr>
        <p:spPr>
          <a:xfrm>
            <a:off x="64874" y="6119724"/>
            <a:ext cx="8809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D9883"/>
                </a:solidFill>
              </a:rPr>
              <a:t>Norwegian Centre for Organic Agriculture </a:t>
            </a:r>
            <a:endParaRPr lang="fr-FR" sz="2400" dirty="0">
              <a:solidFill>
                <a:srgbClr val="1D9883"/>
              </a:solidFill>
            </a:endParaRPr>
          </a:p>
        </p:txBody>
      </p:sp>
      <p:pic>
        <p:nvPicPr>
          <p:cNvPr id="12" name="Picture 2" descr="Bilderesultat for Organic PLUS project">
            <a:extLst>
              <a:ext uri="{FF2B5EF4-FFF2-40B4-BE49-F238E27FC236}">
                <a16:creationId xmlns:a16="http://schemas.microsoft.com/office/drawing/2014/main" id="{D3797FDA-9402-4C77-9BFA-B9A0FA2B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8278"/>
            <a:ext cx="760491" cy="4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2FB12C6-BFD5-4A10-A703-3A97A866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00" y="6437324"/>
            <a:ext cx="657215" cy="42946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77F7153-2164-4396-AE7B-9581C983AA7D}"/>
              </a:ext>
            </a:extLst>
          </p:cNvPr>
          <p:cNvSpPr txBox="1"/>
          <p:nvPr/>
        </p:nvSpPr>
        <p:spPr>
          <a:xfrm>
            <a:off x="1671818" y="6516589"/>
            <a:ext cx="10166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GA 774340</a:t>
            </a:r>
          </a:p>
        </p:txBody>
      </p:sp>
      <p:pic>
        <p:nvPicPr>
          <p:cNvPr id="15" name="Bilde 14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A6714E47-7995-4185-B487-7F8D8C4CC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99"/>
          <a:stretch/>
        </p:blipFill>
        <p:spPr>
          <a:xfrm>
            <a:off x="3537676" y="1856786"/>
            <a:ext cx="2106223" cy="1966561"/>
          </a:xfrm>
          <a:prstGeom prst="rect">
            <a:avLst/>
          </a:prstGeom>
        </p:spPr>
      </p:pic>
      <p:sp>
        <p:nvSpPr>
          <p:cNvPr id="16" name="ZoneTexte 4">
            <a:extLst>
              <a:ext uri="{FF2B5EF4-FFF2-40B4-BE49-F238E27FC236}">
                <a16:creationId xmlns:a16="http://schemas.microsoft.com/office/drawing/2014/main" id="{23B39AAA-29AD-4563-AF2A-2B97149B4BB8}"/>
              </a:ext>
            </a:extLst>
          </p:cNvPr>
          <p:cNvSpPr txBox="1"/>
          <p:nvPr/>
        </p:nvSpPr>
        <p:spPr>
          <a:xfrm>
            <a:off x="5643899" y="960941"/>
            <a:ext cx="336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8AB9A"/>
                </a:solidFill>
              </a:rPr>
              <a:t>Future alternatives</a:t>
            </a:r>
          </a:p>
        </p:txBody>
      </p:sp>
      <p:pic>
        <p:nvPicPr>
          <p:cNvPr id="17" name="Obraz 4">
            <a:extLst>
              <a:ext uri="{FF2B5EF4-FFF2-40B4-BE49-F238E27FC236}">
                <a16:creationId xmlns:a16="http://schemas.microsoft.com/office/drawing/2014/main" id="{2D7C4923-29CB-4051-B2EC-3E31A025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986" y="1121227"/>
            <a:ext cx="1555262" cy="20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>
            <a:extLst>
              <a:ext uri="{FF2B5EF4-FFF2-40B4-BE49-F238E27FC236}">
                <a16:creationId xmlns:a16="http://schemas.microsoft.com/office/drawing/2014/main" id="{BD29A364-CB62-4271-93D3-E2A02EC70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6" t="-1" r="31039" b="63432"/>
          <a:stretch/>
        </p:blipFill>
        <p:spPr bwMode="auto">
          <a:xfrm>
            <a:off x="10072924" y="1118183"/>
            <a:ext cx="1534257" cy="12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CB9D5C0-FCD3-43CF-A6E8-57ACC7F21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4987" y="3379119"/>
            <a:ext cx="2852614" cy="1161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23DA7BE-0BF2-4134-AB38-3BB38A744C64}"/>
              </a:ext>
            </a:extLst>
          </p:cNvPr>
          <p:cNvSpPr txBox="1">
            <a:spLocks/>
          </p:cNvSpPr>
          <p:nvPr/>
        </p:nvSpPr>
        <p:spPr>
          <a:xfrm>
            <a:off x="8311677" y="4540119"/>
            <a:ext cx="3146030" cy="60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Degradable biopolymer + plant fibre as filler = degradable material for pots etc.</a:t>
            </a:r>
          </a:p>
        </p:txBody>
      </p:sp>
      <p:pic>
        <p:nvPicPr>
          <p:cNvPr id="25" name="Bilde 24" descr="Et bilde som inneholder bord, mat, innendørs, rett&#10;&#10;Automatisk generert beskrivelse">
            <a:extLst>
              <a:ext uri="{FF2B5EF4-FFF2-40B4-BE49-F238E27FC236}">
                <a16:creationId xmlns:a16="http://schemas.microsoft.com/office/drawing/2014/main" id="{52D3FAFB-F11B-43D4-9A8D-ACEB57CF4C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9" y="1872381"/>
            <a:ext cx="1821159" cy="1778642"/>
          </a:xfrm>
          <a:prstGeom prst="rect">
            <a:avLst/>
          </a:prstGeom>
        </p:spPr>
      </p:pic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DC8888A7-F2D4-4F0F-B334-49D37A2F741C}"/>
              </a:ext>
            </a:extLst>
          </p:cNvPr>
          <p:cNvSpPr txBox="1">
            <a:spLocks/>
          </p:cNvSpPr>
          <p:nvPr/>
        </p:nvSpPr>
        <p:spPr>
          <a:xfrm>
            <a:off x="52441" y="3928700"/>
            <a:ext cx="1631019" cy="132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High use of peat in greenhouses and for transplants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A9603013-5A6B-4D5C-8B97-FCABAA19D3BC}"/>
              </a:ext>
            </a:extLst>
          </p:cNvPr>
          <p:cNvSpPr txBox="1">
            <a:spLocks/>
          </p:cNvSpPr>
          <p:nvPr/>
        </p:nvSpPr>
        <p:spPr>
          <a:xfrm>
            <a:off x="3423202" y="3885320"/>
            <a:ext cx="2209081" cy="137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High use of fertilisers derived from conventional farming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D942B42-215B-46BB-9426-81560610B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789" y="4955179"/>
            <a:ext cx="1268444" cy="1164545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F0C9C577-4BD3-4F04-B0A1-D761D3C369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695"/>
          <a:stretch/>
        </p:blipFill>
        <p:spPr>
          <a:xfrm>
            <a:off x="1861956" y="1870002"/>
            <a:ext cx="1681017" cy="1592648"/>
          </a:xfrm>
          <a:prstGeom prst="rect">
            <a:avLst/>
          </a:prstGeom>
        </p:spPr>
      </p:pic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3568202E-20D6-4D76-885A-57879560E837}"/>
              </a:ext>
            </a:extLst>
          </p:cNvPr>
          <p:cNvSpPr txBox="1">
            <a:spLocks/>
          </p:cNvSpPr>
          <p:nvPr/>
        </p:nvSpPr>
        <p:spPr>
          <a:xfrm>
            <a:off x="1773977" y="3866141"/>
            <a:ext cx="1493127" cy="159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High use of plastic for mulching, covering and accessories</a:t>
            </a:r>
          </a:p>
        </p:txBody>
      </p:sp>
      <p:pic>
        <p:nvPicPr>
          <p:cNvPr id="28" name="Resim 5" descr="C:\Users\zeytincilik\Desktop\KOMPOST KİTAP\jpeg\co-compost peat photo\PHOTO-2019-04-12-10-29-21.jpg">
            <a:extLst>
              <a:ext uri="{FF2B5EF4-FFF2-40B4-BE49-F238E27FC236}">
                <a16:creationId xmlns:a16="http://schemas.microsoft.com/office/drawing/2014/main" id="{B2BB2BE4-2088-4381-94EB-71ACF93DB1D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1" r="12577"/>
          <a:stretch/>
        </p:blipFill>
        <p:spPr bwMode="auto">
          <a:xfrm>
            <a:off x="5736575" y="1417966"/>
            <a:ext cx="2066832" cy="180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sim 4">
            <a:extLst>
              <a:ext uri="{FF2B5EF4-FFF2-40B4-BE49-F238E27FC236}">
                <a16:creationId xmlns:a16="http://schemas.microsoft.com/office/drawing/2014/main" id="{E369F0DC-D3FE-48CC-85A5-B3A41492A1E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62" y="3071817"/>
            <a:ext cx="2063438" cy="1547578"/>
          </a:xfrm>
          <a:prstGeom prst="rect">
            <a:avLst/>
          </a:prstGeom>
        </p:spPr>
      </p:pic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2D00EA2E-8A4F-4DC4-8902-971CE27A2C9A}"/>
              </a:ext>
            </a:extLst>
          </p:cNvPr>
          <p:cNvCxnSpPr>
            <a:cxnSpLocks/>
          </p:cNvCxnSpPr>
          <p:nvPr/>
        </p:nvCxnSpPr>
        <p:spPr>
          <a:xfrm>
            <a:off x="6965824" y="2852882"/>
            <a:ext cx="0" cy="622362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3">
            <a:extLst>
              <a:ext uri="{FF2B5EF4-FFF2-40B4-BE49-F238E27FC236}">
                <a16:creationId xmlns:a16="http://schemas.microsoft.com/office/drawing/2014/main" id="{CE783587-847A-485C-B537-A5AEC0EE0AEA}"/>
              </a:ext>
            </a:extLst>
          </p:cNvPr>
          <p:cNvSpPr txBox="1">
            <a:spLocks/>
          </p:cNvSpPr>
          <p:nvPr/>
        </p:nvSpPr>
        <p:spPr>
          <a:xfrm>
            <a:off x="5736575" y="4619395"/>
            <a:ext cx="1981611" cy="9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Mature compost may replace peat</a:t>
            </a: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C7BCF768-F25D-4D50-B957-9BC65E66ED95}"/>
              </a:ext>
            </a:extLst>
          </p:cNvPr>
          <p:cNvSpPr txBox="1">
            <a:spLocks/>
          </p:cNvSpPr>
          <p:nvPr/>
        </p:nvSpPr>
        <p:spPr>
          <a:xfrm>
            <a:off x="7050362" y="5241348"/>
            <a:ext cx="2652996" cy="977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12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Recycled fertilisers from society, clever utilisation of legumes, and marine-derived materials may replace conventional fertilisers</a:t>
            </a:r>
          </a:p>
          <a:p>
            <a:endParaRPr lang="fr-FR" sz="1600" dirty="0"/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5D08983D-ABC5-49F4-883C-935BD15D9F4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916" y="5178510"/>
            <a:ext cx="1259618" cy="1679490"/>
          </a:xfrm>
          <a:prstGeom prst="rect">
            <a:avLst/>
          </a:prstGeom>
        </p:spPr>
      </p:pic>
      <p:pic>
        <p:nvPicPr>
          <p:cNvPr id="36" name="Picture 12" descr="https://lh3.googleusercontent.com/UHCxCIzEIKnupnoQjFq_wicU5YUrZzzR9mv4kRW2TpQ4taiUUYjdPKgrC5WBhxYvMbcJ4Wuu2H4JdxPdJtdDTxWvbPAzTUcxysQbwsd5nrDL5DB5lJrivpe-FtWtinOdJauhfyqjEeAqaCTtMrJ1tl87GOU7eYfhwxbzZg4eiWJ5OdqC0VBbfNIf3SnIvTzvm5tfwl8jGesPyE0xAMtsYqSB-7N8dFUOCieABMLfIGqicII3lqOasxxIKkEj6CyuPNhmAsj0O_aju4zb6Ohrp4jo9P8XUJ-VtgZXVOdIU7xSRycIOCy_oRsimFuZKxVZ_qAxz6_bL8uT4W13ePeIvFDanN1V3i6coJS2rFaQb8WmePV134CHIZr1Ni3snF3VT3NQnN8L1kBvSS5kWd1DwylUqrOGPgEmY2ws0vHt4GTtT1FXt1si6TQEbt8B_KroV9mq5SIQseISZn69KsZ69_lbujIRvMlB0PYd3pFyq2fAn-pHk6Q9utnq5EWxCv_-a1ULGwQVjnUtBpSgNcatpFfFAjvQCdR885nsWHwCTht-W7kemOuMsWOrnG1u_q43DJ43tb2ookw2wr9Etd1tlFUBGleAkOQ9hmFERLro8mPLjO1VcBlwUUG-LCaE8z9ba5m39ZS7C5DGByxb1KcvaPvNm2jCnIU=w703-h937-no">
            <a:extLst>
              <a:ext uri="{FF2B5EF4-FFF2-40B4-BE49-F238E27FC236}">
                <a16:creationId xmlns:a16="http://schemas.microsoft.com/office/drawing/2014/main" id="{223980DC-229A-4C34-94C8-43138B50D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178811" y="5885555"/>
            <a:ext cx="949166" cy="9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9F897A40-0E08-4869-9FD8-C1D70EF1FD78}"/>
              </a:ext>
            </a:extLst>
          </p:cNvPr>
          <p:cNvSpPr txBox="1"/>
          <p:nvPr/>
        </p:nvSpPr>
        <p:spPr>
          <a:xfrm>
            <a:off x="2688491" y="6516589"/>
            <a:ext cx="212734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https://organic-plus.net/</a:t>
            </a:r>
          </a:p>
        </p:txBody>
      </p:sp>
    </p:spTree>
    <p:extLst>
      <p:ext uri="{BB962C8B-B14F-4D97-AF65-F5344CB8AC3E}">
        <p14:creationId xmlns:p14="http://schemas.microsoft.com/office/powerpoint/2010/main" val="2929905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106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PEAT, PLASTIC AND FERTILISERS IN ORGANIC GROWING - CURRENT USE, FUTURE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Loubna Fadli</dc:creator>
  <cp:lastModifiedBy>Anne-Kristin Løes</cp:lastModifiedBy>
  <cp:revision>3</cp:revision>
  <dcterms:created xsi:type="dcterms:W3CDTF">2021-07-15T09:02:27Z</dcterms:created>
  <dcterms:modified xsi:type="dcterms:W3CDTF">2021-08-13T12:23:08Z</dcterms:modified>
</cp:coreProperties>
</file>