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76" r:id="rId2"/>
    <p:sldId id="885" r:id="rId3"/>
    <p:sldId id="888" r:id="rId4"/>
    <p:sldId id="882" r:id="rId5"/>
    <p:sldId id="284" r:id="rId6"/>
    <p:sldId id="890" r:id="rId7"/>
    <p:sldId id="883" r:id="rId8"/>
    <p:sldId id="350" r:id="rId9"/>
    <p:sldId id="341" r:id="rId10"/>
    <p:sldId id="884" r:id="rId11"/>
    <p:sldId id="889" r:id="rId12"/>
    <p:sldId id="891" r:id="rId13"/>
    <p:sldId id="498" r:id="rId14"/>
    <p:sldId id="495" r:id="rId15"/>
    <p:sldId id="1324" r:id="rId16"/>
    <p:sldId id="1325" r:id="rId17"/>
    <p:sldId id="1327" r:id="rId18"/>
  </p:sldIdLst>
  <p:sldSz cx="9144000" cy="6858000" type="screen4x3"/>
  <p:notesSz cx="6858000" cy="9144000"/>
  <p:defaultTextStyle>
    <a:defPPr>
      <a:defRPr lang="nb-NO"/>
    </a:defPPr>
    <a:lvl1pPr marL="0" algn="l" defTabSz="209535" rtl="0" eaLnBrk="1" latinLnBrk="0" hangingPunct="1">
      <a:defRPr sz="800" kern="1200">
        <a:solidFill>
          <a:schemeClr val="tx1"/>
        </a:solidFill>
        <a:latin typeface="+mn-lt"/>
        <a:ea typeface="+mn-ea"/>
        <a:cs typeface="+mn-cs"/>
      </a:defRPr>
    </a:lvl1pPr>
    <a:lvl2pPr marL="209535" algn="l" defTabSz="209535" rtl="0" eaLnBrk="1" latinLnBrk="0" hangingPunct="1">
      <a:defRPr sz="800" kern="1200">
        <a:solidFill>
          <a:schemeClr val="tx1"/>
        </a:solidFill>
        <a:latin typeface="+mn-lt"/>
        <a:ea typeface="+mn-ea"/>
        <a:cs typeface="+mn-cs"/>
      </a:defRPr>
    </a:lvl2pPr>
    <a:lvl3pPr marL="419070" algn="l" defTabSz="209535" rtl="0" eaLnBrk="1" latinLnBrk="0" hangingPunct="1">
      <a:defRPr sz="800" kern="1200">
        <a:solidFill>
          <a:schemeClr val="tx1"/>
        </a:solidFill>
        <a:latin typeface="+mn-lt"/>
        <a:ea typeface="+mn-ea"/>
        <a:cs typeface="+mn-cs"/>
      </a:defRPr>
    </a:lvl3pPr>
    <a:lvl4pPr marL="628604" algn="l" defTabSz="209535" rtl="0" eaLnBrk="1" latinLnBrk="0" hangingPunct="1">
      <a:defRPr sz="800" kern="1200">
        <a:solidFill>
          <a:schemeClr val="tx1"/>
        </a:solidFill>
        <a:latin typeface="+mn-lt"/>
        <a:ea typeface="+mn-ea"/>
        <a:cs typeface="+mn-cs"/>
      </a:defRPr>
    </a:lvl4pPr>
    <a:lvl5pPr marL="838139" algn="l" defTabSz="209535" rtl="0" eaLnBrk="1" latinLnBrk="0" hangingPunct="1">
      <a:defRPr sz="800" kern="1200">
        <a:solidFill>
          <a:schemeClr val="tx1"/>
        </a:solidFill>
        <a:latin typeface="+mn-lt"/>
        <a:ea typeface="+mn-ea"/>
        <a:cs typeface="+mn-cs"/>
      </a:defRPr>
    </a:lvl5pPr>
    <a:lvl6pPr marL="1047674" algn="l" defTabSz="209535" rtl="0" eaLnBrk="1" latinLnBrk="0" hangingPunct="1">
      <a:defRPr sz="800" kern="1200">
        <a:solidFill>
          <a:schemeClr val="tx1"/>
        </a:solidFill>
        <a:latin typeface="+mn-lt"/>
        <a:ea typeface="+mn-ea"/>
        <a:cs typeface="+mn-cs"/>
      </a:defRPr>
    </a:lvl6pPr>
    <a:lvl7pPr marL="1257209" algn="l" defTabSz="209535" rtl="0" eaLnBrk="1" latinLnBrk="0" hangingPunct="1">
      <a:defRPr sz="800" kern="1200">
        <a:solidFill>
          <a:schemeClr val="tx1"/>
        </a:solidFill>
        <a:latin typeface="+mn-lt"/>
        <a:ea typeface="+mn-ea"/>
        <a:cs typeface="+mn-cs"/>
      </a:defRPr>
    </a:lvl7pPr>
    <a:lvl8pPr marL="1466743" algn="l" defTabSz="209535" rtl="0" eaLnBrk="1" latinLnBrk="0" hangingPunct="1">
      <a:defRPr sz="800" kern="1200">
        <a:solidFill>
          <a:schemeClr val="tx1"/>
        </a:solidFill>
        <a:latin typeface="+mn-lt"/>
        <a:ea typeface="+mn-ea"/>
        <a:cs typeface="+mn-cs"/>
      </a:defRPr>
    </a:lvl8pPr>
    <a:lvl9pPr marL="1676278" algn="l" defTabSz="209535" rtl="0" eaLnBrk="1" latinLnBrk="0" hangingPunct="1">
      <a:defRPr sz="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76">
          <p15:clr>
            <a:srgbClr val="A4A3A4"/>
          </p15:clr>
        </p15:guide>
        <p15:guide id="2" pos="11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90CB"/>
    <a:srgbClr val="3D76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94660"/>
  </p:normalViewPr>
  <p:slideViewPr>
    <p:cSldViewPr>
      <p:cViewPr>
        <p:scale>
          <a:sx n="100" d="100"/>
          <a:sy n="100" d="100"/>
        </p:scale>
        <p:origin x="984" y="528"/>
      </p:cViewPr>
      <p:guideLst>
        <p:guide orient="horz" pos="1176"/>
        <p:guide pos="11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8423E5-6530-4F40-AD4B-464858C59B13}" type="datetimeFigureOut">
              <a:rPr lang="nb-NO" smtClean="0"/>
              <a:t>31.08.2021</a:t>
            </a:fld>
            <a:endParaRPr lang="nb-NO"/>
          </a:p>
        </p:txBody>
      </p:sp>
      <p:sp>
        <p:nvSpPr>
          <p:cNvPr id="4" name="Plassholder for lysbil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DA40BA-6E64-4C90-A297-395E969191BA}" type="slidenum">
              <a:rPr lang="nb-NO" smtClean="0"/>
              <a:t>‹#›</a:t>
            </a:fld>
            <a:endParaRPr lang="nb-NO"/>
          </a:p>
        </p:txBody>
      </p:sp>
    </p:spTree>
    <p:extLst>
      <p:ext uri="{BB962C8B-B14F-4D97-AF65-F5344CB8AC3E}">
        <p14:creationId xmlns:p14="http://schemas.microsoft.com/office/powerpoint/2010/main" val="3573530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På</a:t>
            </a:r>
            <a:r>
              <a:rPr lang="nb-NO" baseline="0" dirty="0"/>
              <a:t> lang sikt må fosfor som fjernes fra økologisk dyrka jord erstattes igjen, for at fruktbarheten skal bevares. Den største delen av fosforet som er tilgjengelig utenom konvensjonell husdyrgjødsel befinner seg i human gjødsel. Skal økologisk landbruk frigjøre seg fra bruken av konvensjonell husdyrgjødsel kommer vi neppe utenom å resirkulere fosfor fra urin og avføring, men det trenger selvsagt ikke bety at salaten og reddikene skal gjødsles med folkemøkk. Man kan ha egne vekstskifter for tilførsel av slam og egne for matvekster, eller man kan framstille produkter som er helt fri for sjukdomsframkallende organismer, medisinrester og så videre. </a:t>
            </a:r>
            <a:endParaRPr lang="nb-NO" dirty="0"/>
          </a:p>
        </p:txBody>
      </p:sp>
      <p:sp>
        <p:nvSpPr>
          <p:cNvPr id="4" name="Plassholder for lysbildenummer 3"/>
          <p:cNvSpPr>
            <a:spLocks noGrp="1"/>
          </p:cNvSpPr>
          <p:nvPr>
            <p:ph type="sldNum" sz="quarter" idx="10"/>
          </p:nvPr>
        </p:nvSpPr>
        <p:spPr/>
        <p:txBody>
          <a:bodyPr/>
          <a:lstStyle/>
          <a:p>
            <a:fld id="{89BD3CEB-312C-4B88-9A77-C6C5BEB441C6}" type="slidenum">
              <a:rPr lang="nb-NO" smtClean="0"/>
              <a:t>9</a:t>
            </a:fld>
            <a:endParaRPr lang="nb-NO"/>
          </a:p>
        </p:txBody>
      </p:sp>
    </p:spTree>
    <p:extLst>
      <p:ext uri="{BB962C8B-B14F-4D97-AF65-F5344CB8AC3E}">
        <p14:creationId xmlns:p14="http://schemas.microsoft.com/office/powerpoint/2010/main" val="35621112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Egendefinert oppsett">
    <p:spTree>
      <p:nvGrpSpPr>
        <p:cNvPr id="1" name=""/>
        <p:cNvGrpSpPr/>
        <p:nvPr/>
      </p:nvGrpSpPr>
      <p:grpSpPr>
        <a:xfrm>
          <a:off x="0" y="0"/>
          <a:ext cx="0" cy="0"/>
          <a:chOff x="0" y="0"/>
          <a:chExt cx="0" cy="0"/>
        </a:xfrm>
      </p:grpSpPr>
      <p:pic>
        <p:nvPicPr>
          <p:cNvPr id="15" name="Bild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3429000"/>
          </a:xfrm>
          <a:prstGeom prst="rect">
            <a:avLst/>
          </a:prstGeom>
        </p:spPr>
      </p:pic>
      <p:sp>
        <p:nvSpPr>
          <p:cNvPr id="16" name="Rektangel 15"/>
          <p:cNvSpPr/>
          <p:nvPr userDrawn="1"/>
        </p:nvSpPr>
        <p:spPr>
          <a:xfrm>
            <a:off x="1684" y="3478936"/>
            <a:ext cx="9145758" cy="3379064"/>
          </a:xfrm>
          <a:prstGeom prst="rect">
            <a:avLst/>
          </a:prstGeom>
          <a:solidFill>
            <a:srgbClr val="7EB841"/>
          </a:solidFill>
          <a:ln>
            <a:noFill/>
          </a:ln>
        </p:spPr>
        <p:style>
          <a:lnRef idx="1">
            <a:schemeClr val="accent1"/>
          </a:lnRef>
          <a:fillRef idx="3">
            <a:schemeClr val="accent1"/>
          </a:fillRef>
          <a:effectRef idx="2">
            <a:schemeClr val="accent1"/>
          </a:effectRef>
          <a:fontRef idx="minor">
            <a:schemeClr val="lt1"/>
          </a:fontRef>
        </p:style>
        <p:txBody>
          <a:bodyPr lIns="37417" tIns="18709" rIns="37417" bIns="18709" rtlCol="0" anchor="ctr"/>
          <a:lstStyle/>
          <a:p>
            <a:pPr algn="ctr"/>
            <a:endParaRPr lang="nb-NO"/>
          </a:p>
        </p:txBody>
      </p:sp>
      <p:sp>
        <p:nvSpPr>
          <p:cNvPr id="12" name="Title 1"/>
          <p:cNvSpPr>
            <a:spLocks noGrp="1"/>
          </p:cNvSpPr>
          <p:nvPr>
            <p:ph type="ctrTitle" hasCustomPrompt="1"/>
          </p:nvPr>
        </p:nvSpPr>
        <p:spPr>
          <a:xfrm>
            <a:off x="470372" y="4869160"/>
            <a:ext cx="8203256" cy="1100518"/>
          </a:xfrm>
        </p:spPr>
        <p:txBody>
          <a:bodyPr/>
          <a:lstStyle>
            <a:lvl1pPr algn="ctr">
              <a:defRPr>
                <a:solidFill>
                  <a:srgbClr val="FFFFFF"/>
                </a:solidFill>
              </a:defRPr>
            </a:lvl1pPr>
          </a:lstStyle>
          <a:p>
            <a:r>
              <a:rPr lang="nb-NO" dirty="0" err="1"/>
              <a:t>Title</a:t>
            </a:r>
            <a:endParaRPr dirty="0"/>
          </a:p>
        </p:txBody>
      </p:sp>
      <p:sp>
        <p:nvSpPr>
          <p:cNvPr id="13" name="Subtitle 2"/>
          <p:cNvSpPr>
            <a:spLocks noGrp="1"/>
          </p:cNvSpPr>
          <p:nvPr>
            <p:ph type="subTitle" idx="1" hasCustomPrompt="1"/>
          </p:nvPr>
        </p:nvSpPr>
        <p:spPr>
          <a:xfrm>
            <a:off x="470372" y="5986300"/>
            <a:ext cx="8203256" cy="293985"/>
          </a:xfrm>
        </p:spPr>
        <p:txBody>
          <a:bodyPr>
            <a:normAutofit/>
          </a:bodyPr>
          <a:lstStyle>
            <a:lvl1pPr marL="0" indent="0" algn="ctr">
              <a:buNone/>
              <a:defRPr sz="900">
                <a:solidFill>
                  <a:srgbClr val="FFFFFF"/>
                </a:solidFill>
                <a:latin typeface="Calibri Light"/>
                <a:cs typeface="Calibri Light"/>
              </a:defRPr>
            </a:lvl1pPr>
            <a:lvl2pPr marL="456542" indent="0" algn="ctr">
              <a:buNone/>
              <a:defRPr>
                <a:solidFill>
                  <a:schemeClr val="tx1">
                    <a:tint val="75000"/>
                  </a:schemeClr>
                </a:solidFill>
              </a:defRPr>
            </a:lvl2pPr>
            <a:lvl3pPr marL="913085" indent="0" algn="ctr">
              <a:buNone/>
              <a:defRPr>
                <a:solidFill>
                  <a:schemeClr val="tx1">
                    <a:tint val="75000"/>
                  </a:schemeClr>
                </a:solidFill>
              </a:defRPr>
            </a:lvl3pPr>
            <a:lvl4pPr marL="1368943" indent="0" algn="ctr">
              <a:buNone/>
              <a:defRPr>
                <a:solidFill>
                  <a:schemeClr val="tx1">
                    <a:tint val="75000"/>
                  </a:schemeClr>
                </a:solidFill>
              </a:defRPr>
            </a:lvl4pPr>
            <a:lvl5pPr marL="1826170" indent="0" algn="ctr">
              <a:buNone/>
              <a:defRPr>
                <a:solidFill>
                  <a:schemeClr val="tx1">
                    <a:tint val="75000"/>
                  </a:schemeClr>
                </a:solidFill>
              </a:defRPr>
            </a:lvl5pPr>
            <a:lvl6pPr marL="2282712" indent="0" algn="ctr">
              <a:buNone/>
              <a:defRPr>
                <a:solidFill>
                  <a:schemeClr val="tx1">
                    <a:tint val="75000"/>
                  </a:schemeClr>
                </a:solidFill>
              </a:defRPr>
            </a:lvl6pPr>
            <a:lvl7pPr marL="2741996" indent="0" algn="ctr">
              <a:buNone/>
              <a:defRPr>
                <a:solidFill>
                  <a:schemeClr val="tx1">
                    <a:tint val="75000"/>
                  </a:schemeClr>
                </a:solidFill>
              </a:defRPr>
            </a:lvl7pPr>
            <a:lvl8pPr marL="3192604" indent="0" algn="ctr">
              <a:buNone/>
              <a:defRPr>
                <a:solidFill>
                  <a:schemeClr val="tx1">
                    <a:tint val="75000"/>
                  </a:schemeClr>
                </a:solidFill>
              </a:defRPr>
            </a:lvl8pPr>
            <a:lvl9pPr marL="3652339" indent="0" algn="ctr">
              <a:buNone/>
              <a:defRPr>
                <a:solidFill>
                  <a:schemeClr val="tx1">
                    <a:tint val="75000"/>
                  </a:schemeClr>
                </a:solidFill>
              </a:defRPr>
            </a:lvl9pPr>
          </a:lstStyle>
          <a:p>
            <a:r>
              <a:rPr lang="nb-NO" dirty="0"/>
              <a:t>Date  –  </a:t>
            </a:r>
            <a:r>
              <a:rPr lang="nb-NO" dirty="0" err="1"/>
              <a:t>Lecturer</a:t>
            </a:r>
            <a:endParaRPr lang="nb-NO" dirty="0"/>
          </a:p>
        </p:txBody>
      </p:sp>
      <p:pic>
        <p:nvPicPr>
          <p:cNvPr id="14" name="Bilde 13"/>
          <p:cNvPicPr>
            <a:picLocks noChangeAspect="1"/>
          </p:cNvPicPr>
          <p:nvPr userDrawn="1"/>
        </p:nvPicPr>
        <p:blipFill rotWithShape="1">
          <a:blip r:embed="rId3" cstate="email">
            <a:extLst>
              <a:ext uri="{28A0092B-C50C-407E-A947-70E740481C1C}">
                <a14:useLocalDpi xmlns:a14="http://schemas.microsoft.com/office/drawing/2010/main"/>
              </a:ext>
            </a:extLst>
          </a:blip>
          <a:srcRect l="-458" t="-194" r="440" b="194"/>
          <a:stretch/>
        </p:blipFill>
        <p:spPr>
          <a:xfrm>
            <a:off x="2555776" y="2508200"/>
            <a:ext cx="4011122" cy="1856904"/>
          </a:xfrm>
          <a:prstGeom prst="rect">
            <a:avLst/>
          </a:prstGeom>
        </p:spPr>
      </p:pic>
    </p:spTree>
    <p:extLst>
      <p:ext uri="{BB962C8B-B14F-4D97-AF65-F5344CB8AC3E}">
        <p14:creationId xmlns:p14="http://schemas.microsoft.com/office/powerpoint/2010/main" val="3666017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10" name="Rektangel 9"/>
          <p:cNvSpPr/>
          <p:nvPr userDrawn="1"/>
        </p:nvSpPr>
        <p:spPr>
          <a:xfrm>
            <a:off x="0" y="0"/>
            <a:ext cx="9145758" cy="6858000"/>
          </a:xfrm>
          <a:prstGeom prst="rect">
            <a:avLst/>
          </a:prstGeom>
          <a:solidFill>
            <a:srgbClr val="7EB841"/>
          </a:solidFill>
        </p:spPr>
        <p:style>
          <a:lnRef idx="1">
            <a:schemeClr val="accent1"/>
          </a:lnRef>
          <a:fillRef idx="3">
            <a:schemeClr val="accent1"/>
          </a:fillRef>
          <a:effectRef idx="2">
            <a:schemeClr val="accent1"/>
          </a:effectRef>
          <a:fontRef idx="minor">
            <a:schemeClr val="lt1"/>
          </a:fontRef>
        </p:style>
        <p:txBody>
          <a:bodyPr lIns="41907" tIns="20953" rIns="41907" bIns="20953" rtlCol="0" anchor="ctr"/>
          <a:lstStyle/>
          <a:p>
            <a:pPr algn="ctr"/>
            <a:endParaRPr lang="nb-NO"/>
          </a:p>
        </p:txBody>
      </p:sp>
      <p:sp>
        <p:nvSpPr>
          <p:cNvPr id="3" name="Vertical Title 2"/>
          <p:cNvSpPr>
            <a:spLocks noGrp="1"/>
          </p:cNvSpPr>
          <p:nvPr>
            <p:ph type="pic" idx="1"/>
          </p:nvPr>
        </p:nvSpPr>
        <p:spPr>
          <a:xfrm>
            <a:off x="470372" y="2174667"/>
            <a:ext cx="8203256" cy="3764077"/>
          </a:xfrm>
        </p:spPr>
        <p:txBody>
          <a:bodyPr/>
          <a:lstStyle>
            <a:lvl1pPr>
              <a:defRPr>
                <a:solidFill>
                  <a:srgbClr val="FFFFFF"/>
                </a:solidFill>
              </a:defRPr>
            </a:lvl1pPr>
          </a:lstStyle>
          <a:p>
            <a:r>
              <a:rPr lang="nb-NO"/>
              <a:t>Klikk ikonet for å legge til et bilde</a:t>
            </a:r>
            <a:endParaRPr dirty="0"/>
          </a:p>
        </p:txBody>
      </p:sp>
      <p:sp>
        <p:nvSpPr>
          <p:cNvPr id="5" name="Date Placeholder 4"/>
          <p:cNvSpPr>
            <a:spLocks noGrp="1"/>
          </p:cNvSpPr>
          <p:nvPr>
            <p:ph type="dt" sz="half" idx="10"/>
          </p:nvPr>
        </p:nvSpPr>
        <p:spPr/>
        <p:txBody>
          <a:bodyPr/>
          <a:lstStyle>
            <a:lvl1pPr>
              <a:defRPr>
                <a:solidFill>
                  <a:srgbClr val="FFFFFF"/>
                </a:solidFill>
              </a:defRPr>
            </a:lvl1pPr>
          </a:lstStyle>
          <a:p>
            <a:fld id="{D7E071E8-1706-6CE8-C299-6224E8C0DE74}" type="datetimeFigureOut">
              <a:rPr lang="nb-NO" smtClean="0"/>
              <a:pPr/>
              <a:t>31.08.2021</a:t>
            </a:fld>
            <a:endParaRPr lang="nb-NO" dirty="0"/>
          </a:p>
        </p:txBody>
      </p:sp>
      <p:sp>
        <p:nvSpPr>
          <p:cNvPr id="6" name="Footer Placeholder 5"/>
          <p:cNvSpPr>
            <a:spLocks noGrp="1"/>
          </p:cNvSpPr>
          <p:nvPr>
            <p:ph type="ftr" sz="quarter" idx="11"/>
          </p:nvPr>
        </p:nvSpPr>
        <p:spPr/>
        <p:txBody>
          <a:bodyPr/>
          <a:lstStyle>
            <a:lvl1pPr>
              <a:defRPr>
                <a:solidFill>
                  <a:srgbClr val="FFFFFF"/>
                </a:solidFill>
              </a:defRPr>
            </a:lvl1pPr>
          </a:lstStyle>
          <a:p>
            <a:endParaRPr lang="nb-NO" dirty="0"/>
          </a:p>
        </p:txBody>
      </p:sp>
      <p:sp>
        <p:nvSpPr>
          <p:cNvPr id="8" name="Title 1"/>
          <p:cNvSpPr txBox="1">
            <a:spLocks/>
          </p:cNvSpPr>
          <p:nvPr userDrawn="1"/>
        </p:nvSpPr>
        <p:spPr>
          <a:xfrm>
            <a:off x="470372" y="685147"/>
            <a:ext cx="8203256" cy="1467356"/>
          </a:xfrm>
          <a:prstGeom prst="rect">
            <a:avLst/>
          </a:prstGeom>
        </p:spPr>
        <p:txBody>
          <a:bodyPr vert="horz" lIns="41907" tIns="20953" rIns="41907" bIns="20953" rtlCol="0" anchor="ctr">
            <a:norm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nb-NO" dirty="0" err="1">
                <a:solidFill>
                  <a:srgbClr val="FFFFFF"/>
                </a:solidFill>
              </a:rPr>
              <a:t>Click</a:t>
            </a:r>
            <a:r>
              <a:rPr lang="nb-NO" dirty="0">
                <a:solidFill>
                  <a:srgbClr val="FFFFFF"/>
                </a:solidFill>
              </a:rPr>
              <a:t> to </a:t>
            </a:r>
            <a:r>
              <a:rPr lang="nb-NO" dirty="0" err="1">
                <a:solidFill>
                  <a:srgbClr val="FFFFFF"/>
                </a:solidFill>
              </a:rPr>
              <a:t>edit</a:t>
            </a:r>
            <a:r>
              <a:rPr lang="nb-NO" dirty="0">
                <a:solidFill>
                  <a:srgbClr val="FFFFFF"/>
                </a:solidFill>
              </a:rPr>
              <a:t> Master </a:t>
            </a:r>
            <a:r>
              <a:rPr lang="nb-NO" dirty="0" err="1">
                <a:solidFill>
                  <a:srgbClr val="FFFFFF"/>
                </a:solidFill>
              </a:rPr>
              <a:t>title</a:t>
            </a:r>
            <a:r>
              <a:rPr lang="nb-NO" dirty="0">
                <a:solidFill>
                  <a:srgbClr val="FFFFFF"/>
                </a:solidFill>
              </a:rPr>
              <a:t> style</a:t>
            </a:r>
          </a:p>
        </p:txBody>
      </p:sp>
      <p:pic>
        <p:nvPicPr>
          <p:cNvPr id="11" name="Bild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3620" y="6309320"/>
            <a:ext cx="7098700" cy="72590"/>
          </a:xfrm>
          <a:prstGeom prst="rect">
            <a:avLst/>
          </a:prstGeom>
        </p:spPr>
      </p:pic>
      <p:pic>
        <p:nvPicPr>
          <p:cNvPr id="12" name="Bild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40844" y="6093296"/>
            <a:ext cx="1155360" cy="419983"/>
          </a:xfrm>
          <a:prstGeom prst="rect">
            <a:avLst/>
          </a:prstGeom>
        </p:spPr>
      </p:pic>
    </p:spTree>
    <p:extLst>
      <p:ext uri="{BB962C8B-B14F-4D97-AF65-F5344CB8AC3E}">
        <p14:creationId xmlns:p14="http://schemas.microsoft.com/office/powerpoint/2010/main" val="3615117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Egendefinert oppsett">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3429000"/>
          </a:xfrm>
          <a:prstGeom prst="rect">
            <a:avLst/>
          </a:prstGeom>
        </p:spPr>
      </p:pic>
      <p:sp>
        <p:nvSpPr>
          <p:cNvPr id="6" name="Rektangel 5"/>
          <p:cNvSpPr/>
          <p:nvPr userDrawn="1"/>
        </p:nvSpPr>
        <p:spPr>
          <a:xfrm>
            <a:off x="1684" y="3478936"/>
            <a:ext cx="9145758" cy="3379064"/>
          </a:xfrm>
          <a:prstGeom prst="rect">
            <a:avLst/>
          </a:prstGeom>
          <a:solidFill>
            <a:srgbClr val="7EB841"/>
          </a:solidFill>
          <a:ln>
            <a:noFill/>
          </a:ln>
        </p:spPr>
        <p:style>
          <a:lnRef idx="1">
            <a:schemeClr val="accent1"/>
          </a:lnRef>
          <a:fillRef idx="3">
            <a:schemeClr val="accent1"/>
          </a:fillRef>
          <a:effectRef idx="2">
            <a:schemeClr val="accent1"/>
          </a:effectRef>
          <a:fontRef idx="minor">
            <a:schemeClr val="lt1"/>
          </a:fontRef>
        </p:style>
        <p:txBody>
          <a:bodyPr lIns="37417" tIns="18709" rIns="37417" bIns="18709" rtlCol="0" anchor="ctr"/>
          <a:lstStyle/>
          <a:p>
            <a:pPr algn="ctr"/>
            <a:endParaRPr lang="nb-NO"/>
          </a:p>
        </p:txBody>
      </p:sp>
      <p:sp>
        <p:nvSpPr>
          <p:cNvPr id="10" name="TextBox 3"/>
          <p:cNvSpPr txBox="1"/>
          <p:nvPr userDrawn="1"/>
        </p:nvSpPr>
        <p:spPr>
          <a:xfrm>
            <a:off x="415750" y="1027959"/>
            <a:ext cx="8315000" cy="5830040"/>
          </a:xfrm>
          <a:prstGeom prst="rect">
            <a:avLst/>
          </a:prstGeom>
          <a:noFill/>
          <a:ln>
            <a:noFill/>
          </a:ln>
        </p:spPr>
        <p:txBody>
          <a:bodyPr wrap="square" lIns="0" tIns="0" rIns="0" bIns="0" anchor="ctr"/>
          <a:lstStyle/>
          <a:p>
            <a:pPr algn="ctr">
              <a:lnSpc>
                <a:spcPts val="1558"/>
              </a:lnSpc>
              <a:spcAft>
                <a:spcPts val="458"/>
              </a:spcAft>
              <a:tabLst>
                <a:tab pos="104767" algn="l"/>
              </a:tabLst>
              <a:defRPr lang="en-US"/>
            </a:pPr>
            <a:r>
              <a:rPr sz="2700" b="1" dirty="0">
                <a:solidFill>
                  <a:srgbClr val="FFFFFF"/>
                </a:solidFill>
                <a:latin typeface="Calibri" charset="77"/>
                <a:ea typeface="Calibri" charset="77"/>
                <a:cs typeface="Calibri" charset="77"/>
              </a:rPr>
              <a:t>www.norsok.no</a:t>
            </a:r>
          </a:p>
        </p:txBody>
      </p:sp>
    </p:spTree>
    <p:extLst>
      <p:ext uri="{BB962C8B-B14F-4D97-AF65-F5344CB8AC3E}">
        <p14:creationId xmlns:p14="http://schemas.microsoft.com/office/powerpoint/2010/main" val="3017388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Egendefinert oppsett">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3429000"/>
          </a:xfrm>
          <a:prstGeom prst="rect">
            <a:avLst/>
          </a:prstGeom>
        </p:spPr>
      </p:pic>
      <p:sp>
        <p:nvSpPr>
          <p:cNvPr id="9" name="Rektangel 8"/>
          <p:cNvSpPr/>
          <p:nvPr userDrawn="1"/>
        </p:nvSpPr>
        <p:spPr>
          <a:xfrm>
            <a:off x="1684" y="3478936"/>
            <a:ext cx="9145758" cy="3379064"/>
          </a:xfrm>
          <a:prstGeom prst="rect">
            <a:avLst/>
          </a:prstGeom>
          <a:solidFill>
            <a:srgbClr val="7EB841"/>
          </a:solidFill>
          <a:ln>
            <a:noFill/>
          </a:ln>
        </p:spPr>
        <p:style>
          <a:lnRef idx="1">
            <a:schemeClr val="accent1"/>
          </a:lnRef>
          <a:fillRef idx="3">
            <a:schemeClr val="accent1"/>
          </a:fillRef>
          <a:effectRef idx="2">
            <a:schemeClr val="accent1"/>
          </a:effectRef>
          <a:fontRef idx="minor">
            <a:schemeClr val="lt1"/>
          </a:fontRef>
        </p:style>
        <p:txBody>
          <a:bodyPr lIns="37417" tIns="18709" rIns="37417" bIns="18709" rtlCol="0" anchor="ctr"/>
          <a:lstStyle/>
          <a:p>
            <a:pPr algn="ctr"/>
            <a:endParaRPr lang="nb-NO"/>
          </a:p>
        </p:txBody>
      </p:sp>
      <p:sp>
        <p:nvSpPr>
          <p:cNvPr id="6" name="TextBox 3"/>
          <p:cNvSpPr txBox="1"/>
          <p:nvPr userDrawn="1"/>
        </p:nvSpPr>
        <p:spPr>
          <a:xfrm>
            <a:off x="415750" y="1027959"/>
            <a:ext cx="8315000" cy="5830040"/>
          </a:xfrm>
          <a:prstGeom prst="rect">
            <a:avLst/>
          </a:prstGeom>
          <a:noFill/>
          <a:ln>
            <a:noFill/>
          </a:ln>
        </p:spPr>
        <p:txBody>
          <a:bodyPr wrap="square" lIns="0" tIns="0" rIns="0" bIns="0" anchor="ctr"/>
          <a:lstStyle/>
          <a:p>
            <a:pPr algn="ctr">
              <a:lnSpc>
                <a:spcPts val="1558"/>
              </a:lnSpc>
              <a:spcAft>
                <a:spcPts val="458"/>
              </a:spcAft>
              <a:tabLst>
                <a:tab pos="104767" algn="l"/>
              </a:tabLst>
              <a:defRPr lang="en-US"/>
            </a:pPr>
            <a:r>
              <a:rPr sz="2700" b="1" dirty="0">
                <a:solidFill>
                  <a:srgbClr val="FFFFFF"/>
                </a:solidFill>
                <a:latin typeface="Calibri" charset="77"/>
                <a:ea typeface="Calibri" charset="77"/>
                <a:cs typeface="Calibri" charset="77"/>
              </a:rPr>
              <a:t>www.norsok.no</a:t>
            </a:r>
          </a:p>
        </p:txBody>
      </p:sp>
    </p:spTree>
    <p:extLst>
      <p:ext uri="{BB962C8B-B14F-4D97-AF65-F5344CB8AC3E}">
        <p14:creationId xmlns:p14="http://schemas.microsoft.com/office/powerpoint/2010/main" val="1184649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276872"/>
            <a:ext cx="8229600" cy="3917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D6F59A8-6109-47E5-8667-AE155F0A0396}" type="datetimeFigureOut">
              <a:rPr lang="en-US" smtClean="0"/>
              <a:t>8/31/2021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5003C1F-83DC-4BB1-B749-DDCA96456E0F}"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700808"/>
          </a:xfrm>
          <a:prstGeom prst="rect">
            <a:avLst/>
          </a:prstGeom>
        </p:spPr>
      </p:pic>
      <p:sp>
        <p:nvSpPr>
          <p:cNvPr id="2" name="Title 1"/>
          <p:cNvSpPr>
            <a:spLocks noGrp="1"/>
          </p:cNvSpPr>
          <p:nvPr>
            <p:ph type="title"/>
          </p:nvPr>
        </p:nvSpPr>
        <p:spPr>
          <a:xfrm>
            <a:off x="467544" y="836712"/>
            <a:ext cx="8229600" cy="1143000"/>
          </a:xfrm>
        </p:spPr>
        <p:txBody>
          <a:bodyPr>
            <a:normAutofit/>
          </a:bodyPr>
          <a:lstStyle>
            <a:lvl1pPr algn="l">
              <a:defRPr sz="3800" baseline="0">
                <a:solidFill>
                  <a:srgbClr val="0070C0"/>
                </a:solidFill>
              </a:defRPr>
            </a:lvl1pPr>
          </a:lstStyle>
          <a:p>
            <a:r>
              <a:rPr lang="en-US" dirty="0"/>
              <a:t>Click to edit Master title style</a:t>
            </a:r>
          </a:p>
        </p:txBody>
      </p:sp>
    </p:spTree>
    <p:extLst>
      <p:ext uri="{BB962C8B-B14F-4D97-AF65-F5344CB8AC3E}">
        <p14:creationId xmlns:p14="http://schemas.microsoft.com/office/powerpoint/2010/main" val="2453276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D135CD-7E75-1444-BCF0-C8DECA536D8F}" type="datetimeFigureOut">
              <a:rPr lang="en-US" smtClean="0"/>
              <a:t>8/31/2021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158D4A-87B9-534B-9F5E-ED0D28EABAD0}" type="slidenum">
              <a:rPr lang="en-US" smtClean="0"/>
              <a:t>‹#›</a:t>
            </a:fld>
            <a:endParaRPr lang="en-US"/>
          </a:p>
        </p:txBody>
      </p:sp>
    </p:spTree>
    <p:extLst>
      <p:ext uri="{BB962C8B-B14F-4D97-AF65-F5344CB8AC3E}">
        <p14:creationId xmlns:p14="http://schemas.microsoft.com/office/powerpoint/2010/main" val="1519720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Egendefinert oppsett">
    <p:spTree>
      <p:nvGrpSpPr>
        <p:cNvPr id="1" name=""/>
        <p:cNvGrpSpPr/>
        <p:nvPr/>
      </p:nvGrpSpPr>
      <p:grpSpPr>
        <a:xfrm>
          <a:off x="0" y="0"/>
          <a:ext cx="0" cy="0"/>
          <a:chOff x="0" y="0"/>
          <a:chExt cx="0" cy="0"/>
        </a:xfrm>
      </p:grpSpPr>
      <p:pic>
        <p:nvPicPr>
          <p:cNvPr id="15" name="Bild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3429000"/>
          </a:xfrm>
          <a:prstGeom prst="rect">
            <a:avLst/>
          </a:prstGeom>
        </p:spPr>
      </p:pic>
      <p:sp>
        <p:nvSpPr>
          <p:cNvPr id="11" name="Rektangel 10"/>
          <p:cNvSpPr/>
          <p:nvPr userDrawn="1"/>
        </p:nvSpPr>
        <p:spPr>
          <a:xfrm>
            <a:off x="1684" y="3478936"/>
            <a:ext cx="9145758" cy="3379064"/>
          </a:xfrm>
          <a:prstGeom prst="rect">
            <a:avLst/>
          </a:prstGeom>
          <a:solidFill>
            <a:srgbClr val="7EB841"/>
          </a:solidFill>
          <a:ln>
            <a:noFill/>
          </a:ln>
        </p:spPr>
        <p:style>
          <a:lnRef idx="1">
            <a:schemeClr val="accent1"/>
          </a:lnRef>
          <a:fillRef idx="3">
            <a:schemeClr val="accent1"/>
          </a:fillRef>
          <a:effectRef idx="2">
            <a:schemeClr val="accent1"/>
          </a:effectRef>
          <a:fontRef idx="minor">
            <a:schemeClr val="lt1"/>
          </a:fontRef>
        </p:style>
        <p:txBody>
          <a:bodyPr lIns="37417" tIns="18709" rIns="37417" bIns="18709" rtlCol="0" anchor="ctr"/>
          <a:lstStyle/>
          <a:p>
            <a:pPr algn="ctr"/>
            <a:endParaRPr lang="nb-NO"/>
          </a:p>
        </p:txBody>
      </p:sp>
      <p:sp>
        <p:nvSpPr>
          <p:cNvPr id="12" name="Title 1"/>
          <p:cNvSpPr>
            <a:spLocks noGrp="1"/>
          </p:cNvSpPr>
          <p:nvPr>
            <p:ph type="ctrTitle" hasCustomPrompt="1"/>
          </p:nvPr>
        </p:nvSpPr>
        <p:spPr>
          <a:xfrm>
            <a:off x="470372" y="4869160"/>
            <a:ext cx="8203256" cy="1100518"/>
          </a:xfrm>
        </p:spPr>
        <p:txBody>
          <a:bodyPr/>
          <a:lstStyle>
            <a:lvl1pPr algn="ctr">
              <a:defRPr>
                <a:solidFill>
                  <a:srgbClr val="FFFFFF"/>
                </a:solidFill>
              </a:defRPr>
            </a:lvl1pPr>
          </a:lstStyle>
          <a:p>
            <a:r>
              <a:rPr lang="nb-NO" dirty="0" err="1"/>
              <a:t>Title</a:t>
            </a:r>
            <a:endParaRPr dirty="0"/>
          </a:p>
        </p:txBody>
      </p:sp>
      <p:sp>
        <p:nvSpPr>
          <p:cNvPr id="13" name="Subtitle 2"/>
          <p:cNvSpPr>
            <a:spLocks noGrp="1"/>
          </p:cNvSpPr>
          <p:nvPr>
            <p:ph type="subTitle" idx="1" hasCustomPrompt="1"/>
          </p:nvPr>
        </p:nvSpPr>
        <p:spPr>
          <a:xfrm>
            <a:off x="470372" y="5986300"/>
            <a:ext cx="8203256" cy="293985"/>
          </a:xfrm>
        </p:spPr>
        <p:txBody>
          <a:bodyPr>
            <a:normAutofit/>
          </a:bodyPr>
          <a:lstStyle>
            <a:lvl1pPr marL="0" indent="0" algn="ctr">
              <a:buNone/>
              <a:defRPr sz="900">
                <a:solidFill>
                  <a:srgbClr val="FFFFFF"/>
                </a:solidFill>
                <a:latin typeface="Calibri Light"/>
                <a:cs typeface="Calibri Light"/>
              </a:defRPr>
            </a:lvl1pPr>
            <a:lvl2pPr marL="456542" indent="0" algn="ctr">
              <a:buNone/>
              <a:defRPr>
                <a:solidFill>
                  <a:schemeClr val="tx1">
                    <a:tint val="75000"/>
                  </a:schemeClr>
                </a:solidFill>
              </a:defRPr>
            </a:lvl2pPr>
            <a:lvl3pPr marL="913085" indent="0" algn="ctr">
              <a:buNone/>
              <a:defRPr>
                <a:solidFill>
                  <a:schemeClr val="tx1">
                    <a:tint val="75000"/>
                  </a:schemeClr>
                </a:solidFill>
              </a:defRPr>
            </a:lvl3pPr>
            <a:lvl4pPr marL="1368943" indent="0" algn="ctr">
              <a:buNone/>
              <a:defRPr>
                <a:solidFill>
                  <a:schemeClr val="tx1">
                    <a:tint val="75000"/>
                  </a:schemeClr>
                </a:solidFill>
              </a:defRPr>
            </a:lvl4pPr>
            <a:lvl5pPr marL="1826170" indent="0" algn="ctr">
              <a:buNone/>
              <a:defRPr>
                <a:solidFill>
                  <a:schemeClr val="tx1">
                    <a:tint val="75000"/>
                  </a:schemeClr>
                </a:solidFill>
              </a:defRPr>
            </a:lvl5pPr>
            <a:lvl6pPr marL="2282712" indent="0" algn="ctr">
              <a:buNone/>
              <a:defRPr>
                <a:solidFill>
                  <a:schemeClr val="tx1">
                    <a:tint val="75000"/>
                  </a:schemeClr>
                </a:solidFill>
              </a:defRPr>
            </a:lvl6pPr>
            <a:lvl7pPr marL="2741996" indent="0" algn="ctr">
              <a:buNone/>
              <a:defRPr>
                <a:solidFill>
                  <a:schemeClr val="tx1">
                    <a:tint val="75000"/>
                  </a:schemeClr>
                </a:solidFill>
              </a:defRPr>
            </a:lvl7pPr>
            <a:lvl8pPr marL="3192604" indent="0" algn="ctr">
              <a:buNone/>
              <a:defRPr>
                <a:solidFill>
                  <a:schemeClr val="tx1">
                    <a:tint val="75000"/>
                  </a:schemeClr>
                </a:solidFill>
              </a:defRPr>
            </a:lvl8pPr>
            <a:lvl9pPr marL="3652339" indent="0" algn="ctr">
              <a:buNone/>
              <a:defRPr>
                <a:solidFill>
                  <a:schemeClr val="tx1">
                    <a:tint val="75000"/>
                  </a:schemeClr>
                </a:solidFill>
              </a:defRPr>
            </a:lvl9pPr>
          </a:lstStyle>
          <a:p>
            <a:r>
              <a:rPr lang="nb-NO" dirty="0"/>
              <a:t>Date  –  </a:t>
            </a:r>
            <a:r>
              <a:rPr lang="nb-NO" dirty="0" err="1"/>
              <a:t>Lecturer</a:t>
            </a:r>
            <a:endParaRPr lang="nb-NO" dirty="0"/>
          </a:p>
        </p:txBody>
      </p:sp>
      <p:pic>
        <p:nvPicPr>
          <p:cNvPr id="14" name="Bilde 13"/>
          <p:cNvPicPr>
            <a:picLocks noChangeAspect="1"/>
          </p:cNvPicPr>
          <p:nvPr userDrawn="1"/>
        </p:nvPicPr>
        <p:blipFill rotWithShape="1">
          <a:blip r:embed="rId3" cstate="email">
            <a:extLst>
              <a:ext uri="{28A0092B-C50C-407E-A947-70E740481C1C}">
                <a14:useLocalDpi xmlns:a14="http://schemas.microsoft.com/office/drawing/2010/main"/>
              </a:ext>
            </a:extLst>
          </a:blip>
          <a:srcRect l="-458" t="-194" r="440" b="194"/>
          <a:stretch/>
        </p:blipFill>
        <p:spPr>
          <a:xfrm>
            <a:off x="2555776" y="2508200"/>
            <a:ext cx="4011122" cy="1856904"/>
          </a:xfrm>
          <a:prstGeom prst="rect">
            <a:avLst/>
          </a:prstGeom>
        </p:spPr>
      </p:pic>
    </p:spTree>
    <p:extLst>
      <p:ext uri="{BB962C8B-B14F-4D97-AF65-F5344CB8AC3E}">
        <p14:creationId xmlns:p14="http://schemas.microsoft.com/office/powerpoint/2010/main" val="539447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0372" y="685147"/>
            <a:ext cx="8203256" cy="1467356"/>
          </a:xfrm>
        </p:spPr>
        <p:txBody>
          <a:bodyPr/>
          <a:lstStyle/>
          <a:p>
            <a:r>
              <a:rPr lang="nb-NO"/>
              <a:t>Klikk for å redigere tittelstil</a:t>
            </a:r>
            <a:endParaRPr dirty="0"/>
          </a:p>
        </p:txBody>
      </p:sp>
      <p:sp>
        <p:nvSpPr>
          <p:cNvPr id="3" name="Subtitle 2"/>
          <p:cNvSpPr>
            <a:spLocks noGrp="1"/>
          </p:cNvSpPr>
          <p:nvPr>
            <p:ph type="subTitle" idx="1"/>
          </p:nvPr>
        </p:nvSpPr>
        <p:spPr>
          <a:xfrm>
            <a:off x="470372" y="2174667"/>
            <a:ext cx="8203256" cy="3774613"/>
          </a:xfrm>
        </p:spPr>
        <p:txBody>
          <a:bodyPr/>
          <a:lstStyle>
            <a:lvl1pPr marL="0" indent="0" algn="l">
              <a:buNone/>
              <a:defRPr>
                <a:solidFill>
                  <a:schemeClr val="tx1"/>
                </a:solidFill>
              </a:defRPr>
            </a:lvl1pPr>
            <a:lvl2pPr marL="511323" indent="0" algn="ctr">
              <a:buNone/>
              <a:defRPr>
                <a:solidFill>
                  <a:schemeClr val="tx1">
                    <a:tint val="75000"/>
                  </a:schemeClr>
                </a:solidFill>
              </a:defRPr>
            </a:lvl2pPr>
            <a:lvl3pPr marL="1022646" indent="0" algn="ctr">
              <a:buNone/>
              <a:defRPr>
                <a:solidFill>
                  <a:schemeClr val="tx1">
                    <a:tint val="75000"/>
                  </a:schemeClr>
                </a:solidFill>
              </a:defRPr>
            </a:lvl3pPr>
            <a:lvl4pPr marL="1533202" indent="0" algn="ctr">
              <a:buNone/>
              <a:defRPr>
                <a:solidFill>
                  <a:schemeClr val="tx1">
                    <a:tint val="75000"/>
                  </a:schemeClr>
                </a:solidFill>
              </a:defRPr>
            </a:lvl4pPr>
            <a:lvl5pPr marL="2045292" indent="0" algn="ctr">
              <a:buNone/>
              <a:defRPr>
                <a:solidFill>
                  <a:schemeClr val="tx1">
                    <a:tint val="75000"/>
                  </a:schemeClr>
                </a:solidFill>
              </a:defRPr>
            </a:lvl5pPr>
            <a:lvl6pPr marL="2556615" indent="0" algn="ctr">
              <a:buNone/>
              <a:defRPr>
                <a:solidFill>
                  <a:schemeClr val="tx1">
                    <a:tint val="75000"/>
                  </a:schemeClr>
                </a:solidFill>
              </a:defRPr>
            </a:lvl6pPr>
            <a:lvl7pPr marL="3071009" indent="0" algn="ctr">
              <a:buNone/>
              <a:defRPr>
                <a:solidFill>
                  <a:schemeClr val="tx1">
                    <a:tint val="75000"/>
                  </a:schemeClr>
                </a:solidFill>
              </a:defRPr>
            </a:lvl7pPr>
            <a:lvl8pPr marL="3575685" indent="0" algn="ctr">
              <a:buNone/>
              <a:defRPr>
                <a:solidFill>
                  <a:schemeClr val="tx1">
                    <a:tint val="75000"/>
                  </a:schemeClr>
                </a:solidFill>
              </a:defRPr>
            </a:lvl8pPr>
            <a:lvl9pPr marL="4090584" indent="0" algn="ctr">
              <a:buNone/>
              <a:defRPr>
                <a:solidFill>
                  <a:schemeClr val="tx1">
                    <a:tint val="75000"/>
                  </a:schemeClr>
                </a:solidFill>
              </a:defRPr>
            </a:lvl9pPr>
          </a:lstStyle>
          <a:p>
            <a:r>
              <a:rPr lang="nb-NO"/>
              <a:t>Klikk for å redigere undertittelstil i malen</a:t>
            </a:r>
            <a:endParaRPr dirty="0"/>
          </a:p>
        </p:txBody>
      </p:sp>
      <p:sp>
        <p:nvSpPr>
          <p:cNvPr id="4" name="Date Placeholder 3"/>
          <p:cNvSpPr>
            <a:spLocks noGrp="1"/>
          </p:cNvSpPr>
          <p:nvPr>
            <p:ph type="dt" sz="half" idx="10"/>
          </p:nvPr>
        </p:nvSpPr>
        <p:spPr/>
        <p:txBody>
          <a:bodyPr/>
          <a:lstStyle/>
          <a:p>
            <a:fld id="{CDDDB280-7C4D-5C7E-8BD5-BAD1AD51261A}" type="datetimeFigureOut">
              <a:t>31.08.2021</a:t>
            </a:fld>
            <a:endParaRPr/>
          </a:p>
        </p:txBody>
      </p:sp>
      <p:sp>
        <p:nvSpPr>
          <p:cNvPr id="5" name="Footer Placeholder 4"/>
          <p:cNvSpPr>
            <a:spLocks noGrp="1"/>
          </p:cNvSpPr>
          <p:nvPr>
            <p:ph type="ftr" sz="quarter" idx="11"/>
          </p:nvPr>
        </p:nvSpPr>
        <p:spPr/>
        <p:txBody>
          <a:bodyPr/>
          <a:lstStyle/>
          <a:p>
            <a:endParaRPr/>
          </a:p>
        </p:txBody>
      </p:sp>
      <p:pic>
        <p:nvPicPr>
          <p:cNvPr id="8" name="Bild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40844" y="6093296"/>
            <a:ext cx="1155360" cy="419983"/>
          </a:xfrm>
          <a:prstGeom prst="rect">
            <a:avLst/>
          </a:prstGeom>
        </p:spPr>
      </p:pic>
      <p:pic>
        <p:nvPicPr>
          <p:cNvPr id="9" name="Bild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3620" y="6309320"/>
            <a:ext cx="7098700" cy="72590"/>
          </a:xfrm>
          <a:prstGeom prst="rect">
            <a:avLst/>
          </a:prstGeom>
        </p:spPr>
      </p:pic>
    </p:spTree>
    <p:extLst>
      <p:ext uri="{BB962C8B-B14F-4D97-AF65-F5344CB8AC3E}">
        <p14:creationId xmlns:p14="http://schemas.microsoft.com/office/powerpoint/2010/main" val="1567222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372" y="2174667"/>
            <a:ext cx="8203257" cy="377461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4" name="Date Placeholder 3"/>
          <p:cNvSpPr>
            <a:spLocks noGrp="1"/>
          </p:cNvSpPr>
          <p:nvPr>
            <p:ph type="dt" sz="half" idx="10"/>
          </p:nvPr>
        </p:nvSpPr>
        <p:spPr/>
        <p:txBody>
          <a:bodyPr/>
          <a:lstStyle/>
          <a:p>
            <a:fld id="{11E63EC2-2586-6559-2AEA-CCB507999B55}" type="datetimeFigureOut">
              <a:t>31.08.2021</a:t>
            </a:fld>
            <a:endParaRPr/>
          </a:p>
        </p:txBody>
      </p:sp>
      <p:sp>
        <p:nvSpPr>
          <p:cNvPr id="5" name="Footer Placeholder 4"/>
          <p:cNvSpPr>
            <a:spLocks noGrp="1"/>
          </p:cNvSpPr>
          <p:nvPr>
            <p:ph type="ftr" sz="quarter" idx="11"/>
          </p:nvPr>
        </p:nvSpPr>
        <p:spPr/>
        <p:txBody>
          <a:bodyPr/>
          <a:lstStyle/>
          <a:p>
            <a:endParaRPr/>
          </a:p>
        </p:txBody>
      </p:sp>
      <p:sp>
        <p:nvSpPr>
          <p:cNvPr id="6" name="Title 1"/>
          <p:cNvSpPr>
            <a:spLocks noGrp="1"/>
          </p:cNvSpPr>
          <p:nvPr>
            <p:ph type="ctrTitle"/>
          </p:nvPr>
        </p:nvSpPr>
        <p:spPr>
          <a:xfrm>
            <a:off x="470372" y="685147"/>
            <a:ext cx="8203256" cy="1467356"/>
          </a:xfrm>
        </p:spPr>
        <p:txBody>
          <a:bodyPr/>
          <a:lstStyle/>
          <a:p>
            <a:r>
              <a:rPr lang="nb-NO"/>
              <a:t>Klikk for å redigere tittelstil</a:t>
            </a:r>
            <a:endParaRPr dirty="0"/>
          </a:p>
        </p:txBody>
      </p:sp>
      <p:pic>
        <p:nvPicPr>
          <p:cNvPr id="8" name="Bild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40844" y="6093296"/>
            <a:ext cx="1155360" cy="419983"/>
          </a:xfrm>
          <a:prstGeom prst="rect">
            <a:avLst/>
          </a:prstGeom>
        </p:spPr>
      </p:pic>
      <p:pic>
        <p:nvPicPr>
          <p:cNvPr id="11" name="Bild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3620" y="6309320"/>
            <a:ext cx="7098700" cy="72590"/>
          </a:xfrm>
          <a:prstGeom prst="rect">
            <a:avLst/>
          </a:prstGeom>
        </p:spPr>
      </p:pic>
    </p:spTree>
    <p:extLst>
      <p:ext uri="{BB962C8B-B14F-4D97-AF65-F5344CB8AC3E}">
        <p14:creationId xmlns:p14="http://schemas.microsoft.com/office/powerpoint/2010/main" val="1594560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372" y="2174667"/>
            <a:ext cx="4032504" cy="377461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4" name="Content Placeholder 3"/>
          <p:cNvSpPr>
            <a:spLocks noGrp="1"/>
          </p:cNvSpPr>
          <p:nvPr>
            <p:ph idx="2"/>
          </p:nvPr>
        </p:nvSpPr>
        <p:spPr>
          <a:xfrm>
            <a:off x="4572000" y="2174667"/>
            <a:ext cx="4101628" cy="377461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5" name="Date Placeholder 4"/>
          <p:cNvSpPr>
            <a:spLocks noGrp="1"/>
          </p:cNvSpPr>
          <p:nvPr>
            <p:ph type="dt" sz="half" idx="10"/>
          </p:nvPr>
        </p:nvSpPr>
        <p:spPr/>
        <p:txBody>
          <a:bodyPr/>
          <a:lstStyle/>
          <a:p>
            <a:fld id="{99CA5DA1-A968-5C59-0B46-1DE80A78D6A3}" type="datetimeFigureOut">
              <a:t>31.08.2021</a:t>
            </a:fld>
            <a:endParaRPr/>
          </a:p>
        </p:txBody>
      </p:sp>
      <p:sp>
        <p:nvSpPr>
          <p:cNvPr id="6" name="Footer Placeholder 5"/>
          <p:cNvSpPr>
            <a:spLocks noGrp="1"/>
          </p:cNvSpPr>
          <p:nvPr>
            <p:ph type="ftr" sz="quarter" idx="11"/>
          </p:nvPr>
        </p:nvSpPr>
        <p:spPr/>
        <p:txBody>
          <a:bodyPr/>
          <a:lstStyle/>
          <a:p>
            <a:endParaRPr/>
          </a:p>
        </p:txBody>
      </p:sp>
      <p:sp>
        <p:nvSpPr>
          <p:cNvPr id="7" name="Title 1"/>
          <p:cNvSpPr>
            <a:spLocks noGrp="1"/>
          </p:cNvSpPr>
          <p:nvPr>
            <p:ph type="ctrTitle"/>
          </p:nvPr>
        </p:nvSpPr>
        <p:spPr>
          <a:xfrm>
            <a:off x="470372" y="685147"/>
            <a:ext cx="8203256" cy="1467356"/>
          </a:xfrm>
        </p:spPr>
        <p:txBody>
          <a:bodyPr/>
          <a:lstStyle/>
          <a:p>
            <a:r>
              <a:rPr lang="nb-NO"/>
              <a:t>Klikk for å redigere tittelstil</a:t>
            </a:r>
            <a:endParaRPr dirty="0"/>
          </a:p>
        </p:txBody>
      </p:sp>
      <p:pic>
        <p:nvPicPr>
          <p:cNvPr id="9" name="Bild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40844" y="6093296"/>
            <a:ext cx="1155360" cy="419983"/>
          </a:xfrm>
          <a:prstGeom prst="rect">
            <a:avLst/>
          </a:prstGeom>
        </p:spPr>
      </p:pic>
      <p:pic>
        <p:nvPicPr>
          <p:cNvPr id="12" name="Bild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3620" y="6309320"/>
            <a:ext cx="7098700" cy="72590"/>
          </a:xfrm>
          <a:prstGeom prst="rect">
            <a:avLst/>
          </a:prstGeom>
        </p:spPr>
      </p:pic>
    </p:spTree>
    <p:extLst>
      <p:ext uri="{BB962C8B-B14F-4D97-AF65-F5344CB8AC3E}">
        <p14:creationId xmlns:p14="http://schemas.microsoft.com/office/powerpoint/2010/main" val="2041382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Vertical Title 2"/>
          <p:cNvSpPr>
            <a:spLocks noGrp="1"/>
          </p:cNvSpPr>
          <p:nvPr>
            <p:ph type="pic" idx="1"/>
          </p:nvPr>
        </p:nvSpPr>
        <p:spPr>
          <a:xfrm>
            <a:off x="470372" y="2174667"/>
            <a:ext cx="8203256" cy="3764077"/>
          </a:xfrm>
        </p:spPr>
        <p:txBody>
          <a:bodyPr/>
          <a:lstStyle/>
          <a:p>
            <a:r>
              <a:rPr lang="nb-NO"/>
              <a:t>Klikk ikonet for å legge til et bilde</a:t>
            </a:r>
            <a:endParaRPr dirty="0"/>
          </a:p>
        </p:txBody>
      </p:sp>
      <p:sp>
        <p:nvSpPr>
          <p:cNvPr id="5" name="Date Placeholder 4"/>
          <p:cNvSpPr>
            <a:spLocks noGrp="1"/>
          </p:cNvSpPr>
          <p:nvPr>
            <p:ph type="dt" sz="half" idx="10"/>
          </p:nvPr>
        </p:nvSpPr>
        <p:spPr/>
        <p:txBody>
          <a:bodyPr/>
          <a:lstStyle/>
          <a:p>
            <a:fld id="{D7E071E8-1706-6CE8-C299-6224E8C0DE74}" type="datetimeFigureOut">
              <a:t>31.08.2021</a:t>
            </a:fld>
            <a:endParaRPr/>
          </a:p>
        </p:txBody>
      </p:sp>
      <p:sp>
        <p:nvSpPr>
          <p:cNvPr id="6" name="Footer Placeholder 5"/>
          <p:cNvSpPr>
            <a:spLocks noGrp="1"/>
          </p:cNvSpPr>
          <p:nvPr>
            <p:ph type="ftr" sz="quarter" idx="11"/>
          </p:nvPr>
        </p:nvSpPr>
        <p:spPr/>
        <p:txBody>
          <a:bodyPr/>
          <a:lstStyle/>
          <a:p>
            <a:endParaRPr/>
          </a:p>
        </p:txBody>
      </p:sp>
      <p:sp>
        <p:nvSpPr>
          <p:cNvPr id="8" name="Title 1"/>
          <p:cNvSpPr txBox="1">
            <a:spLocks/>
          </p:cNvSpPr>
          <p:nvPr userDrawn="1"/>
        </p:nvSpPr>
        <p:spPr>
          <a:xfrm>
            <a:off x="470372" y="685147"/>
            <a:ext cx="8203256" cy="1467356"/>
          </a:xfrm>
          <a:prstGeom prst="rect">
            <a:avLst/>
          </a:prstGeom>
        </p:spPr>
        <p:txBody>
          <a:bodyPr vert="horz" lIns="41907" tIns="20953" rIns="41907" bIns="20953" rtlCol="0" anchor="ctr">
            <a:norm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nb-NO" dirty="0" err="1"/>
              <a:t>Click</a:t>
            </a:r>
            <a:r>
              <a:rPr lang="nb-NO" dirty="0"/>
              <a:t> to </a:t>
            </a:r>
            <a:r>
              <a:rPr lang="nb-NO" dirty="0" err="1"/>
              <a:t>edit</a:t>
            </a:r>
            <a:r>
              <a:rPr lang="nb-NO" dirty="0"/>
              <a:t> Master </a:t>
            </a:r>
            <a:r>
              <a:rPr lang="nb-NO" dirty="0" err="1"/>
              <a:t>title</a:t>
            </a:r>
            <a:r>
              <a:rPr lang="nb-NO" dirty="0"/>
              <a:t> style</a:t>
            </a:r>
          </a:p>
        </p:txBody>
      </p:sp>
      <p:pic>
        <p:nvPicPr>
          <p:cNvPr id="9" name="Bild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40844" y="6093296"/>
            <a:ext cx="1155360" cy="419983"/>
          </a:xfrm>
          <a:prstGeom prst="rect">
            <a:avLst/>
          </a:prstGeom>
        </p:spPr>
      </p:pic>
      <p:pic>
        <p:nvPicPr>
          <p:cNvPr id="12" name="Bild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3620" y="6309320"/>
            <a:ext cx="7098700" cy="72590"/>
          </a:xfrm>
          <a:prstGeom prst="rect">
            <a:avLst/>
          </a:prstGeom>
        </p:spPr>
      </p:pic>
    </p:spTree>
    <p:extLst>
      <p:ext uri="{BB962C8B-B14F-4D97-AF65-F5344CB8AC3E}">
        <p14:creationId xmlns:p14="http://schemas.microsoft.com/office/powerpoint/2010/main" val="1466190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9" name="Rektangel 8"/>
          <p:cNvSpPr/>
          <p:nvPr userDrawn="1"/>
        </p:nvSpPr>
        <p:spPr>
          <a:xfrm>
            <a:off x="0" y="0"/>
            <a:ext cx="9145758" cy="6858000"/>
          </a:xfrm>
          <a:prstGeom prst="rect">
            <a:avLst/>
          </a:prstGeom>
          <a:solidFill>
            <a:srgbClr val="7EB841"/>
          </a:solidFill>
        </p:spPr>
        <p:style>
          <a:lnRef idx="1">
            <a:schemeClr val="accent1"/>
          </a:lnRef>
          <a:fillRef idx="3">
            <a:schemeClr val="accent1"/>
          </a:fillRef>
          <a:effectRef idx="2">
            <a:schemeClr val="accent1"/>
          </a:effectRef>
          <a:fontRef idx="minor">
            <a:schemeClr val="lt1"/>
          </a:fontRef>
        </p:style>
        <p:txBody>
          <a:bodyPr lIns="41907" tIns="20953" rIns="41907" bIns="20953" rtlCol="0" anchor="ctr"/>
          <a:lstStyle/>
          <a:p>
            <a:pPr algn="ctr"/>
            <a:endParaRPr lang="nb-NO"/>
          </a:p>
        </p:txBody>
      </p:sp>
      <p:sp>
        <p:nvSpPr>
          <p:cNvPr id="2" name="Title 1"/>
          <p:cNvSpPr>
            <a:spLocks noGrp="1"/>
          </p:cNvSpPr>
          <p:nvPr>
            <p:ph type="ctrTitle"/>
          </p:nvPr>
        </p:nvSpPr>
        <p:spPr>
          <a:xfrm>
            <a:off x="470372" y="685147"/>
            <a:ext cx="8203256" cy="1467356"/>
          </a:xfrm>
        </p:spPr>
        <p:txBody>
          <a:bodyPr/>
          <a:lstStyle>
            <a:lvl1pPr>
              <a:defRPr>
                <a:solidFill>
                  <a:schemeClr val="bg1"/>
                </a:solidFill>
              </a:defRPr>
            </a:lvl1pPr>
          </a:lstStyle>
          <a:p>
            <a:r>
              <a:rPr lang="nb-NO"/>
              <a:t>Klikk for å redigere tittelstil</a:t>
            </a:r>
            <a:endParaRPr dirty="0"/>
          </a:p>
        </p:txBody>
      </p:sp>
      <p:sp>
        <p:nvSpPr>
          <p:cNvPr id="3" name="Subtitle 2"/>
          <p:cNvSpPr>
            <a:spLocks noGrp="1"/>
          </p:cNvSpPr>
          <p:nvPr>
            <p:ph type="subTitle" idx="1"/>
          </p:nvPr>
        </p:nvSpPr>
        <p:spPr>
          <a:xfrm>
            <a:off x="470372" y="2174667"/>
            <a:ext cx="8203256" cy="3774613"/>
          </a:xfrm>
        </p:spPr>
        <p:txBody>
          <a:bodyPr/>
          <a:lstStyle>
            <a:lvl1pPr marL="0" indent="0" algn="l">
              <a:buNone/>
              <a:defRPr>
                <a:solidFill>
                  <a:schemeClr val="bg1"/>
                </a:solidFill>
              </a:defRPr>
            </a:lvl1pPr>
            <a:lvl2pPr marL="511323" indent="0" algn="ctr">
              <a:buNone/>
              <a:defRPr>
                <a:solidFill>
                  <a:schemeClr val="tx1">
                    <a:tint val="75000"/>
                  </a:schemeClr>
                </a:solidFill>
              </a:defRPr>
            </a:lvl2pPr>
            <a:lvl3pPr marL="1022646" indent="0" algn="ctr">
              <a:buNone/>
              <a:defRPr>
                <a:solidFill>
                  <a:schemeClr val="tx1">
                    <a:tint val="75000"/>
                  </a:schemeClr>
                </a:solidFill>
              </a:defRPr>
            </a:lvl3pPr>
            <a:lvl4pPr marL="1533202" indent="0" algn="ctr">
              <a:buNone/>
              <a:defRPr>
                <a:solidFill>
                  <a:schemeClr val="tx1">
                    <a:tint val="75000"/>
                  </a:schemeClr>
                </a:solidFill>
              </a:defRPr>
            </a:lvl4pPr>
            <a:lvl5pPr marL="2045292" indent="0" algn="ctr">
              <a:buNone/>
              <a:defRPr>
                <a:solidFill>
                  <a:schemeClr val="tx1">
                    <a:tint val="75000"/>
                  </a:schemeClr>
                </a:solidFill>
              </a:defRPr>
            </a:lvl5pPr>
            <a:lvl6pPr marL="2556615" indent="0" algn="ctr">
              <a:buNone/>
              <a:defRPr>
                <a:solidFill>
                  <a:schemeClr val="tx1">
                    <a:tint val="75000"/>
                  </a:schemeClr>
                </a:solidFill>
              </a:defRPr>
            </a:lvl6pPr>
            <a:lvl7pPr marL="3071009" indent="0" algn="ctr">
              <a:buNone/>
              <a:defRPr>
                <a:solidFill>
                  <a:schemeClr val="tx1">
                    <a:tint val="75000"/>
                  </a:schemeClr>
                </a:solidFill>
              </a:defRPr>
            </a:lvl7pPr>
            <a:lvl8pPr marL="3575685" indent="0" algn="ctr">
              <a:buNone/>
              <a:defRPr>
                <a:solidFill>
                  <a:schemeClr val="tx1">
                    <a:tint val="75000"/>
                  </a:schemeClr>
                </a:solidFill>
              </a:defRPr>
            </a:lvl8pPr>
            <a:lvl9pPr marL="4090584" indent="0" algn="ctr">
              <a:buNone/>
              <a:defRPr>
                <a:solidFill>
                  <a:schemeClr val="tx1">
                    <a:tint val="75000"/>
                  </a:schemeClr>
                </a:solidFill>
              </a:defRPr>
            </a:lvl9pPr>
          </a:lstStyle>
          <a:p>
            <a:r>
              <a:rPr lang="nb-NO"/>
              <a:t>Klikk for å redigere undertittelstil i malen</a:t>
            </a:r>
            <a:endParaRPr dirty="0"/>
          </a:p>
        </p:txBody>
      </p:sp>
      <p:sp>
        <p:nvSpPr>
          <p:cNvPr id="4" name="Date Placeholder 3"/>
          <p:cNvSpPr>
            <a:spLocks noGrp="1"/>
          </p:cNvSpPr>
          <p:nvPr>
            <p:ph type="dt" sz="half" idx="10"/>
          </p:nvPr>
        </p:nvSpPr>
        <p:spPr/>
        <p:txBody>
          <a:bodyPr/>
          <a:lstStyle>
            <a:lvl1pPr>
              <a:defRPr>
                <a:solidFill>
                  <a:srgbClr val="FFFFFF"/>
                </a:solidFill>
              </a:defRPr>
            </a:lvl1pPr>
          </a:lstStyle>
          <a:p>
            <a:fld id="{CDDDB280-7C4D-5C7E-8BD5-BAD1AD51261A}" type="datetimeFigureOut">
              <a:rPr lang="nb-NO" smtClean="0"/>
              <a:pPr/>
              <a:t>31.08.2021</a:t>
            </a:fld>
            <a:endParaRPr lang="nb-NO"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b-NO" dirty="0"/>
          </a:p>
        </p:txBody>
      </p:sp>
      <p:pic>
        <p:nvPicPr>
          <p:cNvPr id="10" name="Bild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3620" y="6309320"/>
            <a:ext cx="7098700" cy="72590"/>
          </a:xfrm>
          <a:prstGeom prst="rect">
            <a:avLst/>
          </a:prstGeom>
        </p:spPr>
      </p:pic>
      <p:pic>
        <p:nvPicPr>
          <p:cNvPr id="13" name="Bild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40844" y="6093296"/>
            <a:ext cx="1155360" cy="419983"/>
          </a:xfrm>
          <a:prstGeom prst="rect">
            <a:avLst/>
          </a:prstGeom>
        </p:spPr>
      </p:pic>
    </p:spTree>
    <p:extLst>
      <p:ext uri="{BB962C8B-B14F-4D97-AF65-F5344CB8AC3E}">
        <p14:creationId xmlns:p14="http://schemas.microsoft.com/office/powerpoint/2010/main" val="947163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9" name="Rektangel 8"/>
          <p:cNvSpPr/>
          <p:nvPr userDrawn="1"/>
        </p:nvSpPr>
        <p:spPr>
          <a:xfrm>
            <a:off x="0" y="0"/>
            <a:ext cx="9145758" cy="6858000"/>
          </a:xfrm>
          <a:prstGeom prst="rect">
            <a:avLst/>
          </a:prstGeom>
          <a:solidFill>
            <a:srgbClr val="7EB841"/>
          </a:solidFill>
        </p:spPr>
        <p:style>
          <a:lnRef idx="1">
            <a:schemeClr val="accent1"/>
          </a:lnRef>
          <a:fillRef idx="3">
            <a:schemeClr val="accent1"/>
          </a:fillRef>
          <a:effectRef idx="2">
            <a:schemeClr val="accent1"/>
          </a:effectRef>
          <a:fontRef idx="minor">
            <a:schemeClr val="lt1"/>
          </a:fontRef>
        </p:style>
        <p:txBody>
          <a:bodyPr lIns="41907" tIns="20953" rIns="41907" bIns="20953" rtlCol="0" anchor="ctr"/>
          <a:lstStyle/>
          <a:p>
            <a:pPr algn="ctr"/>
            <a:endParaRPr lang="nb-NO"/>
          </a:p>
        </p:txBody>
      </p:sp>
      <p:sp>
        <p:nvSpPr>
          <p:cNvPr id="3" name="Content Placeholder 2"/>
          <p:cNvSpPr>
            <a:spLocks noGrp="1"/>
          </p:cNvSpPr>
          <p:nvPr>
            <p:ph idx="1"/>
          </p:nvPr>
        </p:nvSpPr>
        <p:spPr>
          <a:xfrm>
            <a:off x="470372" y="2174667"/>
            <a:ext cx="8203257" cy="377461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4" name="Date Placeholder 3"/>
          <p:cNvSpPr>
            <a:spLocks noGrp="1"/>
          </p:cNvSpPr>
          <p:nvPr>
            <p:ph type="dt" sz="half" idx="10"/>
          </p:nvPr>
        </p:nvSpPr>
        <p:spPr/>
        <p:txBody>
          <a:bodyPr/>
          <a:lstStyle>
            <a:lvl1pPr>
              <a:defRPr>
                <a:solidFill>
                  <a:srgbClr val="FFFFFF"/>
                </a:solidFill>
              </a:defRPr>
            </a:lvl1pPr>
          </a:lstStyle>
          <a:p>
            <a:fld id="{11E63EC2-2586-6559-2AEA-CCB507999B55}" type="datetimeFigureOut">
              <a:rPr lang="nb-NO" smtClean="0"/>
              <a:pPr/>
              <a:t>31.08.2021</a:t>
            </a:fld>
            <a:endParaRPr lang="nb-NO"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b-NO" dirty="0"/>
          </a:p>
        </p:txBody>
      </p:sp>
      <p:sp>
        <p:nvSpPr>
          <p:cNvPr id="6" name="Title 1"/>
          <p:cNvSpPr>
            <a:spLocks noGrp="1"/>
          </p:cNvSpPr>
          <p:nvPr>
            <p:ph type="ctrTitle"/>
          </p:nvPr>
        </p:nvSpPr>
        <p:spPr>
          <a:xfrm>
            <a:off x="470372" y="685147"/>
            <a:ext cx="8203256" cy="1467356"/>
          </a:xfrm>
        </p:spPr>
        <p:txBody>
          <a:bodyPr/>
          <a:lstStyle>
            <a:lvl1pPr>
              <a:defRPr>
                <a:solidFill>
                  <a:srgbClr val="FFFFFF"/>
                </a:solidFill>
              </a:defRPr>
            </a:lvl1pPr>
          </a:lstStyle>
          <a:p>
            <a:r>
              <a:rPr lang="nb-NO"/>
              <a:t>Klikk for å redigere tittelstil</a:t>
            </a:r>
            <a:endParaRPr dirty="0"/>
          </a:p>
        </p:txBody>
      </p:sp>
      <p:pic>
        <p:nvPicPr>
          <p:cNvPr id="10" name="Bild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3620" y="6309320"/>
            <a:ext cx="7098700" cy="72590"/>
          </a:xfrm>
          <a:prstGeom prst="rect">
            <a:avLst/>
          </a:prstGeom>
        </p:spPr>
      </p:pic>
      <p:pic>
        <p:nvPicPr>
          <p:cNvPr id="11" name="Bild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40844" y="6093296"/>
            <a:ext cx="1155360" cy="419983"/>
          </a:xfrm>
          <a:prstGeom prst="rect">
            <a:avLst/>
          </a:prstGeom>
        </p:spPr>
      </p:pic>
    </p:spTree>
    <p:extLst>
      <p:ext uri="{BB962C8B-B14F-4D97-AF65-F5344CB8AC3E}">
        <p14:creationId xmlns:p14="http://schemas.microsoft.com/office/powerpoint/2010/main" val="2436686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0" name="Rektangel 9"/>
          <p:cNvSpPr/>
          <p:nvPr userDrawn="1"/>
        </p:nvSpPr>
        <p:spPr>
          <a:xfrm>
            <a:off x="0" y="0"/>
            <a:ext cx="9145758" cy="6858000"/>
          </a:xfrm>
          <a:prstGeom prst="rect">
            <a:avLst/>
          </a:prstGeom>
          <a:solidFill>
            <a:srgbClr val="7EB841"/>
          </a:solidFill>
        </p:spPr>
        <p:style>
          <a:lnRef idx="1">
            <a:schemeClr val="accent1"/>
          </a:lnRef>
          <a:fillRef idx="3">
            <a:schemeClr val="accent1"/>
          </a:fillRef>
          <a:effectRef idx="2">
            <a:schemeClr val="accent1"/>
          </a:effectRef>
          <a:fontRef idx="minor">
            <a:schemeClr val="lt1"/>
          </a:fontRef>
        </p:style>
        <p:txBody>
          <a:bodyPr lIns="41907" tIns="20953" rIns="41907" bIns="20953" rtlCol="0" anchor="ctr"/>
          <a:lstStyle/>
          <a:p>
            <a:pPr algn="ctr"/>
            <a:endParaRPr lang="nb-NO"/>
          </a:p>
        </p:txBody>
      </p:sp>
      <p:sp>
        <p:nvSpPr>
          <p:cNvPr id="3" name="Content Placeholder 2"/>
          <p:cNvSpPr>
            <a:spLocks noGrp="1"/>
          </p:cNvSpPr>
          <p:nvPr>
            <p:ph idx="1"/>
          </p:nvPr>
        </p:nvSpPr>
        <p:spPr>
          <a:xfrm>
            <a:off x="470372" y="2174667"/>
            <a:ext cx="4032504" cy="377461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4" name="Content Placeholder 3"/>
          <p:cNvSpPr>
            <a:spLocks noGrp="1"/>
          </p:cNvSpPr>
          <p:nvPr>
            <p:ph idx="2"/>
          </p:nvPr>
        </p:nvSpPr>
        <p:spPr>
          <a:xfrm>
            <a:off x="4572000" y="2174667"/>
            <a:ext cx="4101628" cy="377461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5" name="Date Placeholder 4"/>
          <p:cNvSpPr>
            <a:spLocks noGrp="1"/>
          </p:cNvSpPr>
          <p:nvPr>
            <p:ph type="dt" sz="half" idx="10"/>
          </p:nvPr>
        </p:nvSpPr>
        <p:spPr/>
        <p:txBody>
          <a:bodyPr/>
          <a:lstStyle>
            <a:lvl1pPr>
              <a:defRPr>
                <a:solidFill>
                  <a:srgbClr val="FFFFFF"/>
                </a:solidFill>
              </a:defRPr>
            </a:lvl1pPr>
          </a:lstStyle>
          <a:p>
            <a:fld id="{99CA5DA1-A968-5C59-0B46-1DE80A78D6A3}" type="datetimeFigureOut">
              <a:rPr lang="nb-NO" smtClean="0"/>
              <a:pPr/>
              <a:t>31.08.2021</a:t>
            </a:fld>
            <a:endParaRPr lang="nb-NO" dirty="0"/>
          </a:p>
        </p:txBody>
      </p:sp>
      <p:sp>
        <p:nvSpPr>
          <p:cNvPr id="6" name="Footer Placeholder 5"/>
          <p:cNvSpPr>
            <a:spLocks noGrp="1"/>
          </p:cNvSpPr>
          <p:nvPr>
            <p:ph type="ftr" sz="quarter" idx="11"/>
          </p:nvPr>
        </p:nvSpPr>
        <p:spPr/>
        <p:txBody>
          <a:bodyPr/>
          <a:lstStyle>
            <a:lvl1pPr>
              <a:defRPr>
                <a:solidFill>
                  <a:srgbClr val="FFFFFF"/>
                </a:solidFill>
              </a:defRPr>
            </a:lvl1pPr>
          </a:lstStyle>
          <a:p>
            <a:endParaRPr lang="nb-NO" dirty="0"/>
          </a:p>
        </p:txBody>
      </p:sp>
      <p:sp>
        <p:nvSpPr>
          <p:cNvPr id="7" name="Title 1"/>
          <p:cNvSpPr>
            <a:spLocks noGrp="1"/>
          </p:cNvSpPr>
          <p:nvPr>
            <p:ph type="ctrTitle"/>
          </p:nvPr>
        </p:nvSpPr>
        <p:spPr>
          <a:xfrm>
            <a:off x="470372" y="685147"/>
            <a:ext cx="8203256" cy="1467356"/>
          </a:xfrm>
        </p:spPr>
        <p:txBody>
          <a:bodyPr/>
          <a:lstStyle>
            <a:lvl1pPr>
              <a:defRPr>
                <a:solidFill>
                  <a:srgbClr val="FFFFFF"/>
                </a:solidFill>
              </a:defRPr>
            </a:lvl1pPr>
          </a:lstStyle>
          <a:p>
            <a:r>
              <a:rPr lang="nb-NO"/>
              <a:t>Klikk for å redigere tittelstil</a:t>
            </a:r>
            <a:endParaRPr dirty="0"/>
          </a:p>
        </p:txBody>
      </p:sp>
      <p:pic>
        <p:nvPicPr>
          <p:cNvPr id="11" name="Bild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3620" y="6309320"/>
            <a:ext cx="7098700" cy="72590"/>
          </a:xfrm>
          <a:prstGeom prst="rect">
            <a:avLst/>
          </a:prstGeom>
        </p:spPr>
      </p:pic>
      <p:pic>
        <p:nvPicPr>
          <p:cNvPr id="12" name="Bild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40844" y="6093296"/>
            <a:ext cx="1155360" cy="419983"/>
          </a:xfrm>
          <a:prstGeom prst="rect">
            <a:avLst/>
          </a:prstGeom>
        </p:spPr>
      </p:pic>
    </p:spTree>
    <p:extLst>
      <p:ext uri="{BB962C8B-B14F-4D97-AF65-F5344CB8AC3E}">
        <p14:creationId xmlns:p14="http://schemas.microsoft.com/office/powerpoint/2010/main" val="396463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320"/>
            <a:ext cx="8229600" cy="1143297"/>
          </a:xfrm>
          <a:prstGeom prst="rect">
            <a:avLst/>
          </a:prstGeom>
        </p:spPr>
        <p:txBody>
          <a:bodyPr vert="horz" lIns="41907" tIns="20953" rIns="41907" bIns="20953"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457200" y="1597914"/>
            <a:ext cx="8229600" cy="4505706"/>
          </a:xfrm>
          <a:prstGeom prst="rect">
            <a:avLst/>
          </a:prstGeom>
        </p:spPr>
        <p:txBody>
          <a:bodyPr vert="horz" lIns="41907" tIns="20953" rIns="41907" bIns="20953"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457200" y="6309360"/>
            <a:ext cx="2130552" cy="411480"/>
          </a:xfrm>
          <a:prstGeom prst="rect">
            <a:avLst/>
          </a:prstGeom>
        </p:spPr>
        <p:txBody>
          <a:bodyPr vert="horz" lIns="41907" tIns="20953" rIns="41907" bIns="20953" rtlCol="0" anchor="ctr"/>
          <a:lstStyle>
            <a:lvl1pPr algn="l">
              <a:defRPr sz="500">
                <a:solidFill>
                  <a:schemeClr val="tx1">
                    <a:tint val="75000"/>
                  </a:schemeClr>
                </a:solidFill>
              </a:defRPr>
            </a:lvl1pPr>
          </a:lstStyle>
          <a:p>
            <a:fld id="{70647F91-6D1D-487A-93DD-6AB167742E74}" type="datetimeFigureOut">
              <a:rPr lang="en-US" smtClean="0"/>
              <a:t>8/31/2021</a:t>
            </a:fld>
            <a:endParaRPr lang="en-US"/>
          </a:p>
        </p:txBody>
      </p:sp>
      <p:sp>
        <p:nvSpPr>
          <p:cNvPr id="5" name="Footer Placeholder 4"/>
          <p:cNvSpPr>
            <a:spLocks noGrp="1"/>
          </p:cNvSpPr>
          <p:nvPr>
            <p:ph type="ftr" sz="quarter" idx="3"/>
          </p:nvPr>
        </p:nvSpPr>
        <p:spPr>
          <a:xfrm>
            <a:off x="3118104" y="6309360"/>
            <a:ext cx="2898648" cy="411480"/>
          </a:xfrm>
          <a:prstGeom prst="rect">
            <a:avLst/>
          </a:prstGeom>
        </p:spPr>
        <p:txBody>
          <a:bodyPr vert="horz" lIns="41907" tIns="20953" rIns="41907" bIns="20953" rtlCol="0" anchor="ctr"/>
          <a:lstStyle>
            <a:lvl1pPr algn="ctr">
              <a:defRPr sz="500">
                <a:solidFill>
                  <a:schemeClr val="tx1">
                    <a:tint val="75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84" r:id="rId1"/>
    <p:sldLayoutId id="214748369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6" r:id="rId12"/>
    <p:sldLayoutId id="2147483697" r:id="rId13"/>
    <p:sldLayoutId id="2147483698" r:id="rId14"/>
  </p:sldLayoutIdLst>
  <p:txStyles>
    <p:titleStyle>
      <a:lvl1pPr algn="l" defTabSz="419070" rtl="0" eaLnBrk="1" latinLnBrk="0" hangingPunct="1">
        <a:spcBef>
          <a:spcPct val="0"/>
        </a:spcBef>
        <a:buNone/>
        <a:defRPr sz="2000" kern="1200">
          <a:solidFill>
            <a:schemeClr val="tx1"/>
          </a:solidFill>
          <a:latin typeface="+mj-lt"/>
          <a:ea typeface="+mj-ea"/>
          <a:cs typeface="+mj-cs"/>
        </a:defRPr>
      </a:lvl1pPr>
    </p:titleStyle>
    <p:bodyStyle>
      <a:lvl1pPr marL="157151" indent="-157151" algn="l" defTabSz="419070" rtl="0" eaLnBrk="1" latinLnBrk="0" hangingPunct="1">
        <a:spcBef>
          <a:spcPct val="20000"/>
        </a:spcBef>
        <a:buFont typeface="Arial" pitchFamily="34" charset="0"/>
        <a:buChar char="•"/>
        <a:defRPr sz="1500" kern="1200">
          <a:solidFill>
            <a:schemeClr val="tx1"/>
          </a:solidFill>
          <a:latin typeface="+mn-lt"/>
          <a:ea typeface="+mn-ea"/>
          <a:cs typeface="+mn-cs"/>
        </a:defRPr>
      </a:lvl1pPr>
      <a:lvl2pPr marL="340494" indent="-130959" algn="l" defTabSz="419070" rtl="0" eaLnBrk="1" latinLnBrk="0" hangingPunct="1">
        <a:spcBef>
          <a:spcPct val="20000"/>
        </a:spcBef>
        <a:buFont typeface="Arial" pitchFamily="34" charset="0"/>
        <a:buChar char="–"/>
        <a:defRPr sz="1300" kern="1200">
          <a:solidFill>
            <a:schemeClr val="tx1"/>
          </a:solidFill>
          <a:latin typeface="+mn-lt"/>
          <a:ea typeface="+mn-ea"/>
          <a:cs typeface="+mn-cs"/>
        </a:defRPr>
      </a:lvl2pPr>
      <a:lvl3pPr marL="523837" indent="-104767" algn="l" defTabSz="419070" rtl="0" eaLnBrk="1" latinLnBrk="0" hangingPunct="1">
        <a:spcBef>
          <a:spcPct val="20000"/>
        </a:spcBef>
        <a:buFont typeface="Arial" pitchFamily="34" charset="0"/>
        <a:buChar char="•"/>
        <a:defRPr sz="1100" kern="1200">
          <a:solidFill>
            <a:schemeClr val="tx1"/>
          </a:solidFill>
          <a:latin typeface="+mn-lt"/>
          <a:ea typeface="+mn-ea"/>
          <a:cs typeface="+mn-cs"/>
        </a:defRPr>
      </a:lvl3pPr>
      <a:lvl4pPr marL="733372" indent="-104767" algn="l" defTabSz="419070" rtl="0" eaLnBrk="1" latinLnBrk="0" hangingPunct="1">
        <a:spcBef>
          <a:spcPct val="20000"/>
        </a:spcBef>
        <a:buFont typeface="Arial" pitchFamily="34" charset="0"/>
        <a:buChar char="–"/>
        <a:defRPr sz="900" kern="1200">
          <a:solidFill>
            <a:schemeClr val="tx1"/>
          </a:solidFill>
          <a:latin typeface="+mn-lt"/>
          <a:ea typeface="+mn-ea"/>
          <a:cs typeface="+mn-cs"/>
        </a:defRPr>
      </a:lvl4pPr>
      <a:lvl5pPr marL="942906" indent="-104767" algn="l" defTabSz="419070" rtl="0" eaLnBrk="1" latinLnBrk="0" hangingPunct="1">
        <a:spcBef>
          <a:spcPct val="20000"/>
        </a:spcBef>
        <a:buFont typeface="Arial" pitchFamily="34" charset="0"/>
        <a:buChar char="»"/>
        <a:defRPr sz="900" kern="1200">
          <a:solidFill>
            <a:schemeClr val="tx1"/>
          </a:solidFill>
          <a:latin typeface="+mn-lt"/>
          <a:ea typeface="+mn-ea"/>
          <a:cs typeface="+mn-cs"/>
        </a:defRPr>
      </a:lvl5pPr>
      <a:lvl6pPr marL="1152441" indent="-104767" algn="l" defTabSz="419070" rtl="0" eaLnBrk="1" latinLnBrk="0" hangingPunct="1">
        <a:spcBef>
          <a:spcPct val="20000"/>
        </a:spcBef>
        <a:buFont typeface="Arial" pitchFamily="34" charset="0"/>
        <a:buChar char="•"/>
        <a:defRPr sz="900" kern="1200">
          <a:solidFill>
            <a:schemeClr val="tx1"/>
          </a:solidFill>
          <a:latin typeface="+mn-lt"/>
          <a:ea typeface="+mn-ea"/>
          <a:cs typeface="+mn-cs"/>
        </a:defRPr>
      </a:lvl6pPr>
      <a:lvl7pPr marL="1361976" indent="-104767" algn="l" defTabSz="419070" rtl="0" eaLnBrk="1" latinLnBrk="0" hangingPunct="1">
        <a:spcBef>
          <a:spcPct val="20000"/>
        </a:spcBef>
        <a:buFont typeface="Arial" pitchFamily="34" charset="0"/>
        <a:buChar char="•"/>
        <a:defRPr sz="900" kern="1200">
          <a:solidFill>
            <a:schemeClr val="tx1"/>
          </a:solidFill>
          <a:latin typeface="+mn-lt"/>
          <a:ea typeface="+mn-ea"/>
          <a:cs typeface="+mn-cs"/>
        </a:defRPr>
      </a:lvl7pPr>
      <a:lvl8pPr marL="1571511" indent="-104767" algn="l" defTabSz="419070" rtl="0" eaLnBrk="1" latinLnBrk="0" hangingPunct="1">
        <a:spcBef>
          <a:spcPct val="20000"/>
        </a:spcBef>
        <a:buFont typeface="Arial" pitchFamily="34" charset="0"/>
        <a:buChar char="•"/>
        <a:defRPr sz="900" kern="1200">
          <a:solidFill>
            <a:schemeClr val="tx1"/>
          </a:solidFill>
          <a:latin typeface="+mn-lt"/>
          <a:ea typeface="+mn-ea"/>
          <a:cs typeface="+mn-cs"/>
        </a:defRPr>
      </a:lvl8pPr>
      <a:lvl9pPr marL="1781045" indent="-104767" algn="l" defTabSz="419070" rtl="0" eaLnBrk="1" latinLnBrk="0" hangingPunct="1">
        <a:spcBef>
          <a:spcPct val="20000"/>
        </a:spcBef>
        <a:buFont typeface="Arial" pitchFamily="34" charset="0"/>
        <a:buChar char="•"/>
        <a:defRPr sz="900" kern="1200">
          <a:solidFill>
            <a:schemeClr val="tx1"/>
          </a:solidFill>
          <a:latin typeface="+mn-lt"/>
          <a:ea typeface="+mn-ea"/>
          <a:cs typeface="+mn-cs"/>
        </a:defRPr>
      </a:lvl9pPr>
    </p:bodyStyle>
    <p:otherStyle>
      <a:defPPr>
        <a:defRPr lang="en-US"/>
      </a:defPPr>
      <a:lvl1pPr marL="0" algn="l" defTabSz="419070" rtl="0" eaLnBrk="1" latinLnBrk="0" hangingPunct="1">
        <a:defRPr sz="800" kern="1200">
          <a:solidFill>
            <a:schemeClr val="tx1"/>
          </a:solidFill>
          <a:latin typeface="+mn-lt"/>
          <a:ea typeface="+mn-ea"/>
          <a:cs typeface="+mn-cs"/>
        </a:defRPr>
      </a:lvl1pPr>
      <a:lvl2pPr marL="209535" algn="l" defTabSz="419070" rtl="0" eaLnBrk="1" latinLnBrk="0" hangingPunct="1">
        <a:defRPr sz="800" kern="1200">
          <a:solidFill>
            <a:schemeClr val="tx1"/>
          </a:solidFill>
          <a:latin typeface="+mn-lt"/>
          <a:ea typeface="+mn-ea"/>
          <a:cs typeface="+mn-cs"/>
        </a:defRPr>
      </a:lvl2pPr>
      <a:lvl3pPr marL="419070" algn="l" defTabSz="419070" rtl="0" eaLnBrk="1" latinLnBrk="0" hangingPunct="1">
        <a:defRPr sz="800" kern="1200">
          <a:solidFill>
            <a:schemeClr val="tx1"/>
          </a:solidFill>
          <a:latin typeface="+mn-lt"/>
          <a:ea typeface="+mn-ea"/>
          <a:cs typeface="+mn-cs"/>
        </a:defRPr>
      </a:lvl3pPr>
      <a:lvl4pPr marL="628604" algn="l" defTabSz="419070" rtl="0" eaLnBrk="1" latinLnBrk="0" hangingPunct="1">
        <a:defRPr sz="800" kern="1200">
          <a:solidFill>
            <a:schemeClr val="tx1"/>
          </a:solidFill>
          <a:latin typeface="+mn-lt"/>
          <a:ea typeface="+mn-ea"/>
          <a:cs typeface="+mn-cs"/>
        </a:defRPr>
      </a:lvl4pPr>
      <a:lvl5pPr marL="838139" algn="l" defTabSz="419070" rtl="0" eaLnBrk="1" latinLnBrk="0" hangingPunct="1">
        <a:defRPr sz="800" kern="1200">
          <a:solidFill>
            <a:schemeClr val="tx1"/>
          </a:solidFill>
          <a:latin typeface="+mn-lt"/>
          <a:ea typeface="+mn-ea"/>
          <a:cs typeface="+mn-cs"/>
        </a:defRPr>
      </a:lvl5pPr>
      <a:lvl6pPr marL="1047674" algn="l" defTabSz="419070" rtl="0" eaLnBrk="1" latinLnBrk="0" hangingPunct="1">
        <a:defRPr sz="800" kern="1200">
          <a:solidFill>
            <a:schemeClr val="tx1"/>
          </a:solidFill>
          <a:latin typeface="+mn-lt"/>
          <a:ea typeface="+mn-ea"/>
          <a:cs typeface="+mn-cs"/>
        </a:defRPr>
      </a:lvl6pPr>
      <a:lvl7pPr marL="1257209" algn="l" defTabSz="419070" rtl="0" eaLnBrk="1" latinLnBrk="0" hangingPunct="1">
        <a:defRPr sz="800" kern="1200">
          <a:solidFill>
            <a:schemeClr val="tx1"/>
          </a:solidFill>
          <a:latin typeface="+mn-lt"/>
          <a:ea typeface="+mn-ea"/>
          <a:cs typeface="+mn-cs"/>
        </a:defRPr>
      </a:lvl7pPr>
      <a:lvl8pPr marL="1466743" algn="l" defTabSz="419070" rtl="0" eaLnBrk="1" latinLnBrk="0" hangingPunct="1">
        <a:defRPr sz="800" kern="1200">
          <a:solidFill>
            <a:schemeClr val="tx1"/>
          </a:solidFill>
          <a:latin typeface="+mn-lt"/>
          <a:ea typeface="+mn-ea"/>
          <a:cs typeface="+mn-cs"/>
        </a:defRPr>
      </a:lvl8pPr>
      <a:lvl9pPr marL="1676278" algn="l" defTabSz="419070" rtl="0" eaLnBrk="1" latinLnBrk="0" hangingPunct="1">
        <a:defRPr sz="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image" Target="../media/image28.jpeg"/><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28.jpeg"/><Relationship Id="rId1" Type="http://schemas.openxmlformats.org/officeDocument/2006/relationships/slideLayout" Target="../slideLayouts/slideLayout14.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8.jpeg"/><Relationship Id="rId1" Type="http://schemas.openxmlformats.org/officeDocument/2006/relationships/slideLayout" Target="../slideLayouts/slideLayout14.xml"/><Relationship Id="rId6" Type="http://schemas.openxmlformats.org/officeDocument/2006/relationships/image" Target="../media/image43.jpg"/><Relationship Id="rId5" Type="http://schemas.openxmlformats.org/officeDocument/2006/relationships/image" Target="../media/image40.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8.jpeg"/><Relationship Id="rId1" Type="http://schemas.openxmlformats.org/officeDocument/2006/relationships/slideLayout" Target="../slideLayouts/slideLayout14.xml"/><Relationship Id="rId5" Type="http://schemas.openxmlformats.org/officeDocument/2006/relationships/image" Target="../media/image46.pn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939DA1C-E8F3-47A4-AB87-644CE39B8A23}"/>
              </a:ext>
            </a:extLst>
          </p:cNvPr>
          <p:cNvPicPr>
            <a:picLocks noChangeAspect="1"/>
          </p:cNvPicPr>
          <p:nvPr/>
        </p:nvPicPr>
        <p:blipFill>
          <a:blip r:embed="rId2"/>
          <a:stretch>
            <a:fillRect/>
          </a:stretch>
        </p:blipFill>
        <p:spPr>
          <a:xfrm>
            <a:off x="-8040" y="2279006"/>
            <a:ext cx="1759839" cy="1149994"/>
          </a:xfrm>
          <a:prstGeom prst="rect">
            <a:avLst/>
          </a:prstGeom>
        </p:spPr>
      </p:pic>
      <p:pic>
        <p:nvPicPr>
          <p:cNvPr id="5" name="Picture 2" descr="Bilderesultat for Organic PLUS project">
            <a:extLst>
              <a:ext uri="{FF2B5EF4-FFF2-40B4-BE49-F238E27FC236}">
                <a16:creationId xmlns:a16="http://schemas.microsoft.com/office/drawing/2014/main" id="{B174F40A-1220-4890-A3F0-F62867D43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17111"/>
            <a:ext cx="1743761" cy="941631"/>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descr="Et bilde som inneholder tekst&#10;&#10;Automatisk generert beskrivelse">
            <a:extLst>
              <a:ext uri="{FF2B5EF4-FFF2-40B4-BE49-F238E27FC236}">
                <a16:creationId xmlns:a16="http://schemas.microsoft.com/office/drawing/2014/main" id="{50D5B08C-057F-4B5E-B199-ED9F0E8EA614}"/>
              </a:ext>
            </a:extLst>
          </p:cNvPr>
          <p:cNvPicPr>
            <a:picLocks noChangeAspect="1"/>
          </p:cNvPicPr>
          <p:nvPr/>
        </p:nvPicPr>
        <p:blipFill>
          <a:blip r:embed="rId4"/>
          <a:stretch>
            <a:fillRect/>
          </a:stretch>
        </p:blipFill>
        <p:spPr>
          <a:xfrm>
            <a:off x="6300192" y="3460036"/>
            <a:ext cx="2845334" cy="770745"/>
          </a:xfrm>
          <a:prstGeom prst="rect">
            <a:avLst/>
          </a:prstGeom>
        </p:spPr>
      </p:pic>
      <p:sp>
        <p:nvSpPr>
          <p:cNvPr id="7" name="Tittel 3">
            <a:extLst>
              <a:ext uri="{FF2B5EF4-FFF2-40B4-BE49-F238E27FC236}">
                <a16:creationId xmlns:a16="http://schemas.microsoft.com/office/drawing/2014/main" id="{8B1A98E6-020D-4868-8237-9140E564AA00}"/>
              </a:ext>
            </a:extLst>
          </p:cNvPr>
          <p:cNvSpPr txBox="1">
            <a:spLocks/>
          </p:cNvSpPr>
          <p:nvPr/>
        </p:nvSpPr>
        <p:spPr>
          <a:xfrm>
            <a:off x="427706" y="4498351"/>
            <a:ext cx="8245922" cy="998496"/>
          </a:xfrm>
          <a:prstGeom prst="rect">
            <a:avLst/>
          </a:prstGeom>
        </p:spPr>
        <p:txBody>
          <a:bodyPr vert="horz" lIns="41907" tIns="20953" rIns="41907" bIns="20953" rtlCol="0" anchor="ctr">
            <a:noAutofit/>
          </a:bodyPr>
          <a:lstStyle>
            <a:lvl1pPr algn="ctr" defTabSz="419070" rtl="0" eaLnBrk="1" latinLnBrk="0" hangingPunct="1">
              <a:spcBef>
                <a:spcPct val="0"/>
              </a:spcBef>
              <a:buNone/>
              <a:defRPr sz="2000" kern="1200">
                <a:solidFill>
                  <a:srgbClr val="FFFFFF"/>
                </a:solidFill>
                <a:latin typeface="+mj-lt"/>
                <a:ea typeface="+mj-ea"/>
                <a:cs typeface="+mj-cs"/>
              </a:defRPr>
            </a:lvl1pPr>
          </a:lstStyle>
          <a:p>
            <a:r>
              <a:rPr lang="en-US" sz="3200" dirty="0"/>
              <a:t>What do organic farmers use for </a:t>
            </a:r>
            <a:r>
              <a:rPr lang="en-US" sz="3200" dirty="0" err="1"/>
              <a:t>fertilisation</a:t>
            </a:r>
            <a:r>
              <a:rPr lang="en-US" sz="3200" dirty="0"/>
              <a:t>? Examples of innovative fertilisers</a:t>
            </a:r>
            <a:endParaRPr lang="nb-NO" sz="3200" dirty="0"/>
          </a:p>
        </p:txBody>
      </p:sp>
      <p:sp>
        <p:nvSpPr>
          <p:cNvPr id="8" name="Undertittel 4">
            <a:extLst>
              <a:ext uri="{FF2B5EF4-FFF2-40B4-BE49-F238E27FC236}">
                <a16:creationId xmlns:a16="http://schemas.microsoft.com/office/drawing/2014/main" id="{68A49A91-BCF2-4ECC-8FE6-0851322A4E0B}"/>
              </a:ext>
            </a:extLst>
          </p:cNvPr>
          <p:cNvSpPr>
            <a:spLocks noGrp="1"/>
          </p:cNvSpPr>
          <p:nvPr>
            <p:ph type="subTitle" idx="1"/>
          </p:nvPr>
        </p:nvSpPr>
        <p:spPr>
          <a:xfrm>
            <a:off x="433721" y="6073920"/>
            <a:ext cx="8011393" cy="365567"/>
          </a:xfrm>
        </p:spPr>
        <p:txBody>
          <a:bodyPr>
            <a:normAutofit/>
          </a:bodyPr>
          <a:lstStyle/>
          <a:p>
            <a:r>
              <a:rPr lang="nb-NO" sz="1800" dirty="0">
                <a:latin typeface="Calibri" panose="020F0502020204030204" pitchFamily="34" charset="0"/>
                <a:cs typeface="Calibri" panose="020F0502020204030204" pitchFamily="34" charset="0"/>
              </a:rPr>
              <a:t>OWC 2021 </a:t>
            </a:r>
            <a:r>
              <a:rPr lang="nb-NO" sz="1800" dirty="0" err="1">
                <a:latin typeface="Calibri" panose="020F0502020204030204" pitchFamily="34" charset="0"/>
                <a:cs typeface="Calibri" panose="020F0502020204030204" pitchFamily="34" charset="0"/>
              </a:rPr>
              <a:t>webinar</a:t>
            </a:r>
            <a:r>
              <a:rPr lang="nb-NO" sz="1800" dirty="0">
                <a:latin typeface="Calibri" panose="020F0502020204030204" pitchFamily="34" charset="0"/>
                <a:cs typeface="Calibri" panose="020F0502020204030204" pitchFamily="34" charset="0"/>
              </a:rPr>
              <a:t>	September 8, 2021; 15:30-17:00 CET	Anne-Kristin Løes</a:t>
            </a:r>
          </a:p>
          <a:p>
            <a:endParaRPr lang="nb-NO" sz="1800" dirty="0">
              <a:latin typeface="Calibri" panose="020F0502020204030204" pitchFamily="34" charset="0"/>
              <a:cs typeface="Calibri" panose="020F0502020204030204" pitchFamily="34" charset="0"/>
            </a:endParaRPr>
          </a:p>
        </p:txBody>
      </p:sp>
      <p:sp>
        <p:nvSpPr>
          <p:cNvPr id="9" name="TextBox 5">
            <a:extLst>
              <a:ext uri="{FF2B5EF4-FFF2-40B4-BE49-F238E27FC236}">
                <a16:creationId xmlns:a16="http://schemas.microsoft.com/office/drawing/2014/main" id="{DE18C6FB-E013-41C0-90CE-DFDFB1219BCC}"/>
              </a:ext>
            </a:extLst>
          </p:cNvPr>
          <p:cNvSpPr txBox="1"/>
          <p:nvPr/>
        </p:nvSpPr>
        <p:spPr>
          <a:xfrm>
            <a:off x="884824" y="6554888"/>
            <a:ext cx="8800010" cy="246221"/>
          </a:xfrm>
          <a:prstGeom prst="rect">
            <a:avLst/>
          </a:prstGeom>
          <a:noFill/>
        </p:spPr>
        <p:txBody>
          <a:bodyPr wrap="square" rtlCol="0">
            <a:spAutoFit/>
          </a:bodyPr>
          <a:lstStyle/>
          <a:p>
            <a:r>
              <a:rPr lang="en-GB" sz="1000" dirty="0"/>
              <a:t>This project has received funding from the European Union’s Horizon 2020 research and innovation programme under grant agreement No. 774340</a:t>
            </a:r>
          </a:p>
        </p:txBody>
      </p:sp>
    </p:spTree>
    <p:extLst>
      <p:ext uri="{BB962C8B-B14F-4D97-AF65-F5344CB8AC3E}">
        <p14:creationId xmlns:p14="http://schemas.microsoft.com/office/powerpoint/2010/main" val="779146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ABFADEE-D6F2-4540-84CF-2E9F3B31DB38}"/>
              </a:ext>
            </a:extLst>
          </p:cNvPr>
          <p:cNvPicPr>
            <a:picLocks noChangeAspect="1"/>
          </p:cNvPicPr>
          <p:nvPr/>
        </p:nvPicPr>
        <p:blipFill>
          <a:blip r:embed="rId2"/>
          <a:stretch>
            <a:fillRect/>
          </a:stretch>
        </p:blipFill>
        <p:spPr>
          <a:xfrm>
            <a:off x="0" y="863282"/>
            <a:ext cx="9144000" cy="5163239"/>
          </a:xfrm>
          <a:prstGeom prst="rect">
            <a:avLst/>
          </a:prstGeom>
        </p:spPr>
      </p:pic>
      <p:sp>
        <p:nvSpPr>
          <p:cNvPr id="4" name="Tittel 2">
            <a:extLst>
              <a:ext uri="{FF2B5EF4-FFF2-40B4-BE49-F238E27FC236}">
                <a16:creationId xmlns:a16="http://schemas.microsoft.com/office/drawing/2014/main" id="{B8A37985-0D90-44DE-B2EF-0D4730D2877A}"/>
              </a:ext>
            </a:extLst>
          </p:cNvPr>
          <p:cNvSpPr>
            <a:spLocks noGrp="1"/>
          </p:cNvSpPr>
          <p:nvPr>
            <p:ph type="ctrTitle"/>
          </p:nvPr>
        </p:nvSpPr>
        <p:spPr>
          <a:xfrm>
            <a:off x="0" y="4543"/>
            <a:ext cx="7452320" cy="930871"/>
          </a:xfrm>
        </p:spPr>
        <p:txBody>
          <a:bodyPr>
            <a:noAutofit/>
          </a:bodyPr>
          <a:lstStyle/>
          <a:p>
            <a:r>
              <a:rPr lang="nb-NO" sz="2800" b="1" dirty="0"/>
              <a:t>System </a:t>
            </a:r>
            <a:r>
              <a:rPr lang="nb-NO" sz="2800" b="1" dirty="0" err="1"/>
              <a:t>approaches</a:t>
            </a:r>
            <a:r>
              <a:rPr lang="nb-NO" sz="2800" b="1" dirty="0"/>
              <a:t>: URBAN; VEGAN; NONCON</a:t>
            </a:r>
          </a:p>
        </p:txBody>
      </p:sp>
    </p:spTree>
    <p:extLst>
      <p:ext uri="{BB962C8B-B14F-4D97-AF65-F5344CB8AC3E}">
        <p14:creationId xmlns:p14="http://schemas.microsoft.com/office/powerpoint/2010/main" val="573906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52B6B157-BF3C-4308-834E-347D92BE5B36}"/>
              </a:ext>
            </a:extLst>
          </p:cNvPr>
          <p:cNvSpPr>
            <a:spLocks noGrp="1"/>
          </p:cNvSpPr>
          <p:nvPr>
            <p:ph type="ctrTitle"/>
          </p:nvPr>
        </p:nvSpPr>
        <p:spPr>
          <a:xfrm>
            <a:off x="0" y="0"/>
            <a:ext cx="6516216" cy="908720"/>
          </a:xfrm>
        </p:spPr>
        <p:txBody>
          <a:bodyPr/>
          <a:lstStyle/>
          <a:p>
            <a:r>
              <a:rPr lang="nb-NO" dirty="0"/>
              <a:t>Alternative fertiliser </a:t>
            </a:r>
            <a:r>
              <a:rPr lang="nb-NO" dirty="0" err="1"/>
              <a:t>typology</a:t>
            </a:r>
            <a:r>
              <a:rPr lang="nb-NO" dirty="0"/>
              <a:t>	</a:t>
            </a:r>
            <a:r>
              <a:rPr lang="nb-NO" sz="1400" dirty="0">
                <a:highlight>
                  <a:srgbClr val="00FF00"/>
                </a:highlight>
              </a:rPr>
              <a:t> Green = </a:t>
            </a:r>
            <a:r>
              <a:rPr lang="nb-NO" sz="1400" dirty="0" err="1">
                <a:highlight>
                  <a:srgbClr val="00FF00"/>
                </a:highlight>
              </a:rPr>
              <a:t>tested</a:t>
            </a:r>
            <a:r>
              <a:rPr lang="nb-NO" sz="1400" dirty="0">
                <a:highlight>
                  <a:srgbClr val="00FF00"/>
                </a:highlight>
              </a:rPr>
              <a:t> in </a:t>
            </a:r>
            <a:r>
              <a:rPr lang="nb-NO" sz="1400" dirty="0" err="1">
                <a:highlight>
                  <a:srgbClr val="00FF00"/>
                </a:highlight>
              </a:rPr>
              <a:t>Organic</a:t>
            </a:r>
            <a:r>
              <a:rPr lang="nb-NO" sz="1400" dirty="0">
                <a:highlight>
                  <a:srgbClr val="00FF00"/>
                </a:highlight>
              </a:rPr>
              <a:t>-PLUS</a:t>
            </a:r>
          </a:p>
        </p:txBody>
      </p:sp>
      <p:graphicFrame>
        <p:nvGraphicFramePr>
          <p:cNvPr id="4" name="Tabell 4">
            <a:extLst>
              <a:ext uri="{FF2B5EF4-FFF2-40B4-BE49-F238E27FC236}">
                <a16:creationId xmlns:a16="http://schemas.microsoft.com/office/drawing/2014/main" id="{83AEE5BB-A97B-4798-BD1B-18F4C27BA66C}"/>
              </a:ext>
            </a:extLst>
          </p:cNvPr>
          <p:cNvGraphicFramePr>
            <a:graphicFrameLocks noGrp="1"/>
          </p:cNvGraphicFramePr>
          <p:nvPr>
            <p:extLst>
              <p:ext uri="{D42A27DB-BD31-4B8C-83A1-F6EECF244321}">
                <p14:modId xmlns:p14="http://schemas.microsoft.com/office/powerpoint/2010/main" val="1171042213"/>
              </p:ext>
            </p:extLst>
          </p:nvPr>
        </p:nvGraphicFramePr>
        <p:xfrm>
          <a:off x="0" y="1052736"/>
          <a:ext cx="8892479" cy="5574628"/>
        </p:xfrm>
        <a:graphic>
          <a:graphicData uri="http://schemas.openxmlformats.org/drawingml/2006/table">
            <a:tbl>
              <a:tblPr firstRow="1" bandRow="1">
                <a:tableStyleId>{5C22544A-7EE6-4342-B048-85BDC9FD1C3A}</a:tableStyleId>
              </a:tblPr>
              <a:tblGrid>
                <a:gridCol w="2465982">
                  <a:extLst>
                    <a:ext uri="{9D8B030D-6E8A-4147-A177-3AD203B41FA5}">
                      <a16:colId xmlns:a16="http://schemas.microsoft.com/office/drawing/2014/main" val="2604819384"/>
                    </a:ext>
                  </a:extLst>
                </a:gridCol>
                <a:gridCol w="1905531">
                  <a:extLst>
                    <a:ext uri="{9D8B030D-6E8A-4147-A177-3AD203B41FA5}">
                      <a16:colId xmlns:a16="http://schemas.microsoft.com/office/drawing/2014/main" val="137189781"/>
                    </a:ext>
                  </a:extLst>
                </a:gridCol>
                <a:gridCol w="2260483">
                  <a:extLst>
                    <a:ext uri="{9D8B030D-6E8A-4147-A177-3AD203B41FA5}">
                      <a16:colId xmlns:a16="http://schemas.microsoft.com/office/drawing/2014/main" val="2291235142"/>
                    </a:ext>
                  </a:extLst>
                </a:gridCol>
                <a:gridCol w="2260483">
                  <a:extLst>
                    <a:ext uri="{9D8B030D-6E8A-4147-A177-3AD203B41FA5}">
                      <a16:colId xmlns:a16="http://schemas.microsoft.com/office/drawing/2014/main" val="1217102713"/>
                    </a:ext>
                  </a:extLst>
                </a:gridCol>
              </a:tblGrid>
              <a:tr h="517783">
                <a:tc>
                  <a:txBody>
                    <a:bodyPr/>
                    <a:lstStyle/>
                    <a:p>
                      <a:r>
                        <a:rPr lang="nb-NO" sz="1400" dirty="0"/>
                        <a:t>URBAN</a:t>
                      </a:r>
                    </a:p>
                  </a:txBody>
                  <a:tcPr/>
                </a:tc>
                <a:tc>
                  <a:txBody>
                    <a:bodyPr/>
                    <a:lstStyle/>
                    <a:p>
                      <a:r>
                        <a:rPr lang="nb-NO" sz="1400" dirty="0"/>
                        <a:t>VEGAN (PLANT-BASED)</a:t>
                      </a:r>
                    </a:p>
                  </a:txBody>
                  <a:tcPr/>
                </a:tc>
                <a:tc>
                  <a:txBody>
                    <a:bodyPr/>
                    <a:lstStyle/>
                    <a:p>
                      <a:r>
                        <a:rPr lang="nb-NO" sz="1400" dirty="0"/>
                        <a:t>NONCON</a:t>
                      </a:r>
                    </a:p>
                  </a:txBody>
                  <a:tcPr/>
                </a:tc>
                <a:tc>
                  <a:txBody>
                    <a:bodyPr/>
                    <a:lstStyle/>
                    <a:p>
                      <a:r>
                        <a:rPr lang="nb-NO" sz="1400" dirty="0"/>
                        <a:t>TO BE PHASED OUT</a:t>
                      </a:r>
                    </a:p>
                  </a:txBody>
                  <a:tcPr>
                    <a:solidFill>
                      <a:schemeClr val="accent2">
                        <a:lumMod val="60000"/>
                        <a:lumOff val="40000"/>
                      </a:schemeClr>
                    </a:solidFill>
                  </a:tcPr>
                </a:tc>
                <a:extLst>
                  <a:ext uri="{0D108BD9-81ED-4DB2-BD59-A6C34878D82A}">
                    <a16:rowId xmlns:a16="http://schemas.microsoft.com/office/drawing/2014/main" val="792169443"/>
                  </a:ext>
                </a:extLst>
              </a:tr>
              <a:tr h="1155452">
                <a:tc>
                  <a:txBody>
                    <a:bodyPr/>
                    <a:lstStyle/>
                    <a:p>
                      <a:r>
                        <a:rPr lang="nb-NO" sz="1400" dirty="0" err="1"/>
                        <a:t>Digestate</a:t>
                      </a:r>
                      <a:r>
                        <a:rPr lang="nb-NO" sz="1400" dirty="0"/>
                        <a:t>  from </a:t>
                      </a:r>
                      <a:r>
                        <a:rPr lang="nb-NO" sz="1400" dirty="0" err="1"/>
                        <a:t>biogas</a:t>
                      </a:r>
                      <a:r>
                        <a:rPr lang="nb-NO" sz="1400" dirty="0"/>
                        <a:t> </a:t>
                      </a:r>
                      <a:r>
                        <a:rPr lang="nb-NO" sz="1400" dirty="0" err="1"/>
                        <a:t>production</a:t>
                      </a:r>
                      <a:r>
                        <a:rPr lang="nb-NO" sz="1400" dirty="0"/>
                        <a:t> (</a:t>
                      </a:r>
                      <a:r>
                        <a:rPr lang="nb-NO" sz="1400" b="1" dirty="0" err="1"/>
                        <a:t>source-separated</a:t>
                      </a:r>
                      <a:r>
                        <a:rPr lang="nb-NO" sz="1400" b="1" dirty="0"/>
                        <a:t> </a:t>
                      </a:r>
                      <a:r>
                        <a:rPr lang="nb-NO" sz="1400" b="1" dirty="0" err="1"/>
                        <a:t>organic</a:t>
                      </a:r>
                      <a:r>
                        <a:rPr lang="nb-NO" sz="1400" b="1" dirty="0"/>
                        <a:t> household </a:t>
                      </a:r>
                      <a:r>
                        <a:rPr lang="nb-NO" sz="1400" b="1" dirty="0" err="1"/>
                        <a:t>waste</a:t>
                      </a:r>
                      <a:r>
                        <a:rPr lang="nb-NO" sz="1400" dirty="0"/>
                        <a:t>)</a:t>
                      </a:r>
                    </a:p>
                    <a:p>
                      <a:endParaRPr lang="nb-NO" sz="1400" dirty="0"/>
                    </a:p>
                  </a:txBody>
                  <a:tcPr>
                    <a:solidFill>
                      <a:schemeClr val="accent3"/>
                    </a:solidFill>
                  </a:tcPr>
                </a:tc>
                <a:tc>
                  <a:txBody>
                    <a:bodyPr/>
                    <a:lstStyle/>
                    <a:p>
                      <a:r>
                        <a:rPr lang="nb-NO" sz="1400" dirty="0" err="1"/>
                        <a:t>Legume</a:t>
                      </a:r>
                      <a:r>
                        <a:rPr lang="nb-NO" sz="1400" dirty="0"/>
                        <a:t> pellets (from </a:t>
                      </a:r>
                      <a:r>
                        <a:rPr lang="nb-NO" sz="1400" dirty="0" err="1"/>
                        <a:t>lupine</a:t>
                      </a:r>
                      <a:r>
                        <a:rPr lang="nb-NO" sz="1400" dirty="0"/>
                        <a:t>)</a:t>
                      </a:r>
                    </a:p>
                    <a:p>
                      <a:r>
                        <a:rPr lang="nb-NO" sz="1400" dirty="0"/>
                        <a:t>Bean </a:t>
                      </a:r>
                      <a:r>
                        <a:rPr lang="nb-NO" sz="1400" dirty="0" err="1"/>
                        <a:t>powder</a:t>
                      </a:r>
                      <a:endParaRPr lang="nb-NO" sz="1400" dirty="0"/>
                    </a:p>
                  </a:txBody>
                  <a:tcPr>
                    <a:solidFill>
                      <a:schemeClr val="accent3"/>
                    </a:solidFill>
                  </a:tcPr>
                </a:tc>
                <a:tc>
                  <a:txBody>
                    <a:bodyPr/>
                    <a:lstStyle/>
                    <a:p>
                      <a:r>
                        <a:rPr lang="nb-NO" sz="1400" dirty="0" err="1"/>
                        <a:t>Tofu</a:t>
                      </a:r>
                      <a:r>
                        <a:rPr lang="nb-NO" sz="1400" dirty="0"/>
                        <a:t> </a:t>
                      </a:r>
                      <a:r>
                        <a:rPr lang="nb-NO" sz="1400" dirty="0" err="1"/>
                        <a:t>whey</a:t>
                      </a:r>
                      <a:r>
                        <a:rPr lang="nb-NO" sz="1400" dirty="0"/>
                        <a:t> (</a:t>
                      </a:r>
                      <a:r>
                        <a:rPr lang="nb-NO" sz="1400" dirty="0" err="1"/>
                        <a:t>certified</a:t>
                      </a:r>
                      <a:r>
                        <a:rPr lang="nb-NO" sz="1400" dirty="0"/>
                        <a:t> </a:t>
                      </a:r>
                      <a:r>
                        <a:rPr lang="nb-NO" sz="1400" dirty="0" err="1"/>
                        <a:t>organic</a:t>
                      </a:r>
                      <a:r>
                        <a:rPr lang="nb-NO" sz="1400" dirty="0"/>
                        <a:t>)</a:t>
                      </a:r>
                    </a:p>
                  </a:txBody>
                  <a:tcPr>
                    <a:solidFill>
                      <a:schemeClr val="accent3"/>
                    </a:solidFill>
                  </a:tcPr>
                </a:tc>
                <a:tc>
                  <a:txBody>
                    <a:bodyPr/>
                    <a:lstStyle/>
                    <a:p>
                      <a:r>
                        <a:rPr lang="nb-NO" sz="1400" dirty="0"/>
                        <a:t>Animal-</a:t>
                      </a:r>
                      <a:r>
                        <a:rPr lang="nb-NO" sz="1400" dirty="0" err="1"/>
                        <a:t>derived</a:t>
                      </a:r>
                      <a:r>
                        <a:rPr lang="nb-NO" sz="1400" dirty="0"/>
                        <a:t> </a:t>
                      </a:r>
                      <a:r>
                        <a:rPr lang="nb-NO" sz="1400" dirty="0" err="1"/>
                        <a:t>products</a:t>
                      </a:r>
                      <a:r>
                        <a:rPr lang="nb-NO" sz="1400" dirty="0"/>
                        <a:t> (horn </a:t>
                      </a:r>
                      <a:r>
                        <a:rPr lang="nb-NO" sz="1400" dirty="0" err="1"/>
                        <a:t>meal</a:t>
                      </a:r>
                      <a:r>
                        <a:rPr lang="nb-NO" sz="1400" dirty="0"/>
                        <a:t>, </a:t>
                      </a:r>
                      <a:r>
                        <a:rPr lang="nb-NO" sz="1400" dirty="0" err="1"/>
                        <a:t>blood</a:t>
                      </a:r>
                      <a:r>
                        <a:rPr lang="nb-NO" sz="1400" dirty="0"/>
                        <a:t> </a:t>
                      </a:r>
                      <a:r>
                        <a:rPr lang="nb-NO" sz="1400" dirty="0" err="1"/>
                        <a:t>meal</a:t>
                      </a:r>
                      <a:r>
                        <a:rPr lang="nb-NO" sz="1400" dirty="0"/>
                        <a:t>…)</a:t>
                      </a:r>
                    </a:p>
                  </a:txBody>
                  <a:tcPr>
                    <a:solidFill>
                      <a:schemeClr val="accent2">
                        <a:lumMod val="60000"/>
                        <a:lumOff val="40000"/>
                      </a:schemeClr>
                    </a:solidFill>
                  </a:tcPr>
                </a:tc>
                <a:extLst>
                  <a:ext uri="{0D108BD9-81ED-4DB2-BD59-A6C34878D82A}">
                    <a16:rowId xmlns:a16="http://schemas.microsoft.com/office/drawing/2014/main" val="4227634933"/>
                  </a:ext>
                </a:extLst>
              </a:tr>
              <a:tr h="730988">
                <a:tc>
                  <a:txBody>
                    <a:bodyPr/>
                    <a:lstStyle/>
                    <a:p>
                      <a:r>
                        <a:rPr lang="nb-NO" sz="1400" dirty="0" err="1"/>
                        <a:t>Industrial</a:t>
                      </a:r>
                      <a:r>
                        <a:rPr lang="nb-NO" sz="1400" dirty="0"/>
                        <a:t> </a:t>
                      </a:r>
                      <a:r>
                        <a:rPr lang="nb-NO" sz="1400" dirty="0" err="1"/>
                        <a:t>food</a:t>
                      </a:r>
                      <a:r>
                        <a:rPr lang="nb-NO" sz="1400" dirty="0"/>
                        <a:t> </a:t>
                      </a:r>
                      <a:r>
                        <a:rPr lang="nb-NO" sz="1400" dirty="0" err="1"/>
                        <a:t>waste</a:t>
                      </a:r>
                      <a:r>
                        <a:rPr lang="nb-NO" sz="1400" dirty="0"/>
                        <a:t> e.g. from </a:t>
                      </a:r>
                      <a:r>
                        <a:rPr lang="nb-NO" sz="1400" dirty="0" err="1"/>
                        <a:t>breweries</a:t>
                      </a:r>
                      <a:r>
                        <a:rPr lang="nb-NO" sz="1400" dirty="0"/>
                        <a:t> (CaCO</a:t>
                      </a:r>
                      <a:r>
                        <a:rPr lang="nb-NO" sz="1400" baseline="-25000" dirty="0"/>
                        <a:t>3</a:t>
                      </a:r>
                      <a:r>
                        <a:rPr lang="nb-NO" sz="1400" dirty="0"/>
                        <a:t> to filter proteins) </a:t>
                      </a:r>
                    </a:p>
                  </a:txBody>
                  <a:tcPr/>
                </a:tc>
                <a:tc>
                  <a:txBody>
                    <a:bodyPr/>
                    <a:lstStyle/>
                    <a:p>
                      <a:r>
                        <a:rPr lang="nb-NO" sz="1400" dirty="0" err="1"/>
                        <a:t>Cut</a:t>
                      </a:r>
                      <a:r>
                        <a:rPr lang="nb-NO" sz="1400" dirty="0"/>
                        <a:t>-and-</a:t>
                      </a:r>
                      <a:r>
                        <a:rPr lang="nb-NO" sz="1400" dirty="0" err="1"/>
                        <a:t>carry</a:t>
                      </a:r>
                      <a:r>
                        <a:rPr lang="nb-NO" sz="1400" dirty="0"/>
                        <a:t> green </a:t>
                      </a:r>
                      <a:r>
                        <a:rPr lang="nb-NO" sz="1400" dirty="0" err="1"/>
                        <a:t>manure</a:t>
                      </a:r>
                      <a:r>
                        <a:rPr lang="nb-NO" sz="1400" dirty="0"/>
                        <a:t>: </a:t>
                      </a:r>
                      <a:r>
                        <a:rPr lang="nb-NO" sz="1400" dirty="0" err="1"/>
                        <a:t>fresh</a:t>
                      </a:r>
                      <a:r>
                        <a:rPr lang="nb-NO" sz="1400" dirty="0"/>
                        <a:t>, </a:t>
                      </a:r>
                      <a:r>
                        <a:rPr lang="nb-NO" sz="1400" dirty="0" err="1"/>
                        <a:t>silage</a:t>
                      </a:r>
                      <a:r>
                        <a:rPr lang="nb-NO" sz="1400" dirty="0"/>
                        <a:t>, </a:t>
                      </a:r>
                      <a:r>
                        <a:rPr lang="nb-NO" sz="1400" dirty="0" err="1"/>
                        <a:t>digested</a:t>
                      </a:r>
                      <a:endParaRPr lang="nb-NO" sz="1400" dirty="0"/>
                    </a:p>
                  </a:txBody>
                  <a:tcPr>
                    <a:solidFill>
                      <a:schemeClr val="accent3"/>
                    </a:solidFill>
                  </a:tcPr>
                </a:tc>
                <a:tc>
                  <a:txBody>
                    <a:bodyPr/>
                    <a:lstStyle/>
                    <a:p>
                      <a:r>
                        <a:rPr lang="nb-NO" sz="1400" dirty="0" err="1"/>
                        <a:t>Seaweed</a:t>
                      </a:r>
                      <a:r>
                        <a:rPr lang="nb-NO" sz="1400" dirty="0"/>
                        <a:t> </a:t>
                      </a:r>
                      <a:r>
                        <a:rPr lang="nb-NO" sz="1400" dirty="0" err="1"/>
                        <a:t>products</a:t>
                      </a:r>
                      <a:endParaRPr lang="nb-NO" sz="1400" dirty="0"/>
                    </a:p>
                  </a:txBody>
                  <a:tcPr>
                    <a:solidFill>
                      <a:schemeClr val="accent3"/>
                    </a:solidFill>
                  </a:tcPr>
                </a:tc>
                <a:tc>
                  <a:txBody>
                    <a:bodyPr/>
                    <a:lstStyle/>
                    <a:p>
                      <a:r>
                        <a:rPr lang="nb-NO" sz="1400" dirty="0" err="1"/>
                        <a:t>Conventional</a:t>
                      </a:r>
                      <a:r>
                        <a:rPr lang="nb-NO" sz="1400" dirty="0"/>
                        <a:t> animal </a:t>
                      </a:r>
                      <a:r>
                        <a:rPr lang="nb-NO" sz="1400" dirty="0" err="1"/>
                        <a:t>manure</a:t>
                      </a:r>
                      <a:endParaRPr lang="nb-NO" sz="1400" dirty="0"/>
                    </a:p>
                  </a:txBody>
                  <a:tcPr>
                    <a:solidFill>
                      <a:schemeClr val="accent2">
                        <a:lumMod val="60000"/>
                        <a:lumOff val="40000"/>
                      </a:schemeClr>
                    </a:solidFill>
                  </a:tcPr>
                </a:tc>
                <a:extLst>
                  <a:ext uri="{0D108BD9-81ED-4DB2-BD59-A6C34878D82A}">
                    <a16:rowId xmlns:a16="http://schemas.microsoft.com/office/drawing/2014/main" val="1383173821"/>
                  </a:ext>
                </a:extLst>
              </a:tr>
              <a:tr h="730988">
                <a:tc>
                  <a:txBody>
                    <a:bodyPr/>
                    <a:lstStyle/>
                    <a:p>
                      <a:pPr marL="0" marR="0" lvl="0" indent="0" algn="l" defTabSz="419070" rtl="0" eaLnBrk="1" fontAlgn="auto" latinLnBrk="0" hangingPunct="1">
                        <a:lnSpc>
                          <a:spcPct val="100000"/>
                        </a:lnSpc>
                        <a:spcBef>
                          <a:spcPts val="0"/>
                        </a:spcBef>
                        <a:spcAft>
                          <a:spcPts val="0"/>
                        </a:spcAft>
                        <a:buClrTx/>
                        <a:buSzTx/>
                        <a:buFontTx/>
                        <a:buNone/>
                        <a:tabLst/>
                        <a:defRPr/>
                      </a:pPr>
                      <a:r>
                        <a:rPr lang="nb-NO" sz="1400" dirty="0" err="1"/>
                        <a:t>Digestate</a:t>
                      </a:r>
                      <a:r>
                        <a:rPr lang="nb-NO" sz="1400" dirty="0"/>
                        <a:t> from </a:t>
                      </a:r>
                      <a:r>
                        <a:rPr lang="nb-NO" sz="1400" dirty="0" err="1"/>
                        <a:t>mixed</a:t>
                      </a:r>
                      <a:r>
                        <a:rPr lang="nb-NO" sz="1400" dirty="0"/>
                        <a:t> </a:t>
                      </a:r>
                      <a:r>
                        <a:rPr lang="nb-NO" sz="1400" dirty="0" err="1"/>
                        <a:t>biogas</a:t>
                      </a:r>
                      <a:r>
                        <a:rPr lang="nb-NO" sz="1400" dirty="0"/>
                        <a:t> plants (animal </a:t>
                      </a:r>
                      <a:r>
                        <a:rPr lang="nb-NO" sz="1400" dirty="0" err="1"/>
                        <a:t>manure</a:t>
                      </a:r>
                      <a:r>
                        <a:rPr lang="nb-NO" sz="1400" dirty="0"/>
                        <a:t>, plant materials, non-animal </a:t>
                      </a:r>
                      <a:r>
                        <a:rPr lang="nb-NO" sz="1400" b="1" dirty="0" err="1"/>
                        <a:t>food</a:t>
                      </a:r>
                      <a:r>
                        <a:rPr lang="nb-NO" sz="1400" b="1" dirty="0"/>
                        <a:t> </a:t>
                      </a:r>
                      <a:r>
                        <a:rPr lang="nb-NO" sz="1400" b="1" dirty="0" err="1"/>
                        <a:t>waste</a:t>
                      </a:r>
                      <a:r>
                        <a:rPr lang="nb-NO" sz="1400" b="1" dirty="0"/>
                        <a:t>,  </a:t>
                      </a:r>
                      <a:r>
                        <a:rPr lang="nb-NO" sz="1400" dirty="0"/>
                        <a:t>NO SEWAGE SLUDGE, NO FISH WASTE</a:t>
                      </a:r>
                    </a:p>
                  </a:txBody>
                  <a:tcPr/>
                </a:tc>
                <a:tc>
                  <a:txBody>
                    <a:bodyPr/>
                    <a:lstStyle/>
                    <a:p>
                      <a:r>
                        <a:rPr lang="nb-NO" sz="1400" dirty="0"/>
                        <a:t>Liquid </a:t>
                      </a:r>
                      <a:r>
                        <a:rPr lang="nb-NO" sz="1400" dirty="0" err="1"/>
                        <a:t>manure</a:t>
                      </a:r>
                      <a:r>
                        <a:rPr lang="nb-NO" sz="1400" dirty="0"/>
                        <a:t> from </a:t>
                      </a:r>
                      <a:r>
                        <a:rPr lang="nb-NO" sz="1400" dirty="0" err="1"/>
                        <a:t>locally</a:t>
                      </a:r>
                      <a:r>
                        <a:rPr lang="nb-NO" sz="1400" dirty="0"/>
                        <a:t> </a:t>
                      </a:r>
                      <a:r>
                        <a:rPr lang="nb-NO" sz="1400" dirty="0" err="1"/>
                        <a:t>available</a:t>
                      </a:r>
                      <a:r>
                        <a:rPr lang="nb-NO" sz="1400" dirty="0"/>
                        <a:t> plant material (</a:t>
                      </a:r>
                      <a:r>
                        <a:rPr lang="nb-NO" sz="1400" dirty="0" err="1"/>
                        <a:t>nettle</a:t>
                      </a:r>
                      <a:r>
                        <a:rPr lang="nb-NO" sz="1400" dirty="0"/>
                        <a:t>, </a:t>
                      </a:r>
                      <a:r>
                        <a:rPr lang="nb-NO" sz="1400" dirty="0" err="1"/>
                        <a:t>comfrey</a:t>
                      </a:r>
                      <a:r>
                        <a:rPr lang="nb-NO" sz="1400" dirty="0"/>
                        <a:t>)</a:t>
                      </a:r>
                    </a:p>
                  </a:txBody>
                  <a:tcPr>
                    <a:solidFill>
                      <a:schemeClr val="accent3"/>
                    </a:solidFill>
                  </a:tcPr>
                </a:tc>
                <a:tc>
                  <a:txBody>
                    <a:bodyPr/>
                    <a:lstStyle/>
                    <a:p>
                      <a:r>
                        <a:rPr lang="nb-NO" sz="1400" dirty="0"/>
                        <a:t>Marine animal-</a:t>
                      </a:r>
                      <a:r>
                        <a:rPr lang="nb-NO" sz="1400" dirty="0" err="1"/>
                        <a:t>derived</a:t>
                      </a:r>
                      <a:r>
                        <a:rPr lang="nb-NO" sz="1400" dirty="0"/>
                        <a:t> </a:t>
                      </a:r>
                      <a:r>
                        <a:rPr lang="nb-NO" sz="1400" dirty="0" err="1"/>
                        <a:t>products</a:t>
                      </a:r>
                      <a:r>
                        <a:rPr lang="nb-NO" sz="1400" dirty="0"/>
                        <a:t> (not </a:t>
                      </a:r>
                      <a:r>
                        <a:rPr lang="nb-NO" sz="1400" dirty="0" err="1"/>
                        <a:t>conventional</a:t>
                      </a:r>
                      <a:r>
                        <a:rPr lang="nb-NO" sz="1400" dirty="0"/>
                        <a:t> </a:t>
                      </a:r>
                      <a:r>
                        <a:rPr lang="nb-NO" sz="1400" dirty="0" err="1"/>
                        <a:t>raised</a:t>
                      </a:r>
                      <a:r>
                        <a:rPr lang="nb-NO" sz="1400" dirty="0"/>
                        <a:t> </a:t>
                      </a:r>
                      <a:r>
                        <a:rPr lang="nb-NO" sz="1400" dirty="0" err="1"/>
                        <a:t>fish</a:t>
                      </a:r>
                      <a:r>
                        <a:rPr lang="nb-NO" sz="1400" dirty="0"/>
                        <a:t>)</a:t>
                      </a:r>
                    </a:p>
                  </a:txBody>
                  <a:tcPr>
                    <a:solidFill>
                      <a:schemeClr val="accent3"/>
                    </a:solidFill>
                  </a:tcPr>
                </a:tc>
                <a:tc>
                  <a:txBody>
                    <a:bodyPr/>
                    <a:lstStyle/>
                    <a:p>
                      <a:r>
                        <a:rPr lang="nb-NO" sz="1400" dirty="0"/>
                        <a:t>Plant-</a:t>
                      </a:r>
                      <a:r>
                        <a:rPr lang="nb-NO" sz="1400" dirty="0" err="1"/>
                        <a:t>based</a:t>
                      </a:r>
                      <a:r>
                        <a:rPr lang="nb-NO" sz="1400" dirty="0"/>
                        <a:t> fertilisers from </a:t>
                      </a:r>
                      <a:r>
                        <a:rPr lang="nb-NO" sz="1400" dirty="0" err="1"/>
                        <a:t>conventional</a:t>
                      </a:r>
                      <a:r>
                        <a:rPr lang="nb-NO" sz="1400" dirty="0"/>
                        <a:t> </a:t>
                      </a:r>
                      <a:r>
                        <a:rPr lang="nb-NO" sz="1400" dirty="0" err="1"/>
                        <a:t>crops</a:t>
                      </a:r>
                      <a:endParaRPr lang="nb-NO" sz="1400" dirty="0"/>
                    </a:p>
                  </a:txBody>
                  <a:tcPr>
                    <a:solidFill>
                      <a:schemeClr val="accent2">
                        <a:lumMod val="60000"/>
                        <a:lumOff val="40000"/>
                      </a:schemeClr>
                    </a:solidFill>
                  </a:tcPr>
                </a:tc>
                <a:extLst>
                  <a:ext uri="{0D108BD9-81ED-4DB2-BD59-A6C34878D82A}">
                    <a16:rowId xmlns:a16="http://schemas.microsoft.com/office/drawing/2014/main" val="3791690520"/>
                  </a:ext>
                </a:extLst>
              </a:tr>
              <a:tr h="1157398">
                <a:tc>
                  <a:txBody>
                    <a:bodyPr/>
                    <a:lstStyle/>
                    <a:p>
                      <a:r>
                        <a:rPr lang="nb-NO" sz="1400" dirty="0" err="1"/>
                        <a:t>Struvite</a:t>
                      </a:r>
                      <a:endParaRPr lang="nb-NO" sz="1400" dirty="0"/>
                    </a:p>
                  </a:txBody>
                  <a:tcPr/>
                </a:tc>
                <a:tc>
                  <a:txBody>
                    <a:bodyPr/>
                    <a:lstStyle/>
                    <a:p>
                      <a:endParaRPr lang="nb-NO" sz="1400" dirty="0"/>
                    </a:p>
                  </a:txBody>
                  <a:tcPr/>
                </a:tc>
                <a:tc>
                  <a:txBody>
                    <a:bodyPr/>
                    <a:lstStyle/>
                    <a:p>
                      <a:endParaRPr lang="nb-NO" sz="1400" dirty="0"/>
                    </a:p>
                  </a:txBody>
                  <a:tcPr/>
                </a:tc>
                <a:tc>
                  <a:txBody>
                    <a:bodyPr/>
                    <a:lstStyle/>
                    <a:p>
                      <a:r>
                        <a:rPr lang="nb-NO" sz="1400" dirty="0"/>
                        <a:t>Rock </a:t>
                      </a:r>
                      <a:r>
                        <a:rPr lang="nb-NO" sz="1400" dirty="0" err="1"/>
                        <a:t>phosphate</a:t>
                      </a:r>
                      <a:endParaRPr lang="nb-NO" sz="1400" dirty="0"/>
                    </a:p>
                  </a:txBody>
                  <a:tcPr>
                    <a:solidFill>
                      <a:schemeClr val="accent2">
                        <a:lumMod val="60000"/>
                        <a:lumOff val="40000"/>
                      </a:schemeClr>
                    </a:solidFill>
                  </a:tcPr>
                </a:tc>
                <a:extLst>
                  <a:ext uri="{0D108BD9-81ED-4DB2-BD59-A6C34878D82A}">
                    <a16:rowId xmlns:a16="http://schemas.microsoft.com/office/drawing/2014/main" val="1996673445"/>
                  </a:ext>
                </a:extLst>
              </a:tr>
              <a:tr h="456463">
                <a:tc>
                  <a:txBody>
                    <a:bodyPr/>
                    <a:lstStyle/>
                    <a:p>
                      <a:pPr marL="0" marR="0" lvl="0" indent="0" algn="l" defTabSz="419070" rtl="0" eaLnBrk="1" fontAlgn="auto" latinLnBrk="0" hangingPunct="1">
                        <a:lnSpc>
                          <a:spcPct val="100000"/>
                        </a:lnSpc>
                        <a:spcBef>
                          <a:spcPts val="0"/>
                        </a:spcBef>
                        <a:spcAft>
                          <a:spcPts val="0"/>
                        </a:spcAft>
                        <a:buClrTx/>
                        <a:buSzTx/>
                        <a:buFontTx/>
                        <a:buNone/>
                        <a:tabLst/>
                        <a:defRPr/>
                      </a:pPr>
                      <a:r>
                        <a:rPr lang="nb-NO" sz="1400" dirty="0" err="1"/>
                        <a:t>Calcined</a:t>
                      </a:r>
                      <a:r>
                        <a:rPr lang="nb-NO" sz="1400" dirty="0"/>
                        <a:t> </a:t>
                      </a:r>
                      <a:r>
                        <a:rPr lang="nb-NO" sz="1400" dirty="0" err="1"/>
                        <a:t>phosphate</a:t>
                      </a:r>
                      <a:endParaRPr lang="nb-NO" sz="1400" dirty="0"/>
                    </a:p>
                  </a:txBody>
                  <a:tcPr/>
                </a:tc>
                <a:tc>
                  <a:txBody>
                    <a:bodyPr/>
                    <a:lstStyle/>
                    <a:p>
                      <a:endParaRPr lang="nb-NO" sz="1400"/>
                    </a:p>
                  </a:txBody>
                  <a:tcPr/>
                </a:tc>
                <a:tc>
                  <a:txBody>
                    <a:bodyPr/>
                    <a:lstStyle/>
                    <a:p>
                      <a:endParaRPr lang="nb-NO" sz="1400" dirty="0"/>
                    </a:p>
                  </a:txBody>
                  <a:tcPr/>
                </a:tc>
                <a:tc>
                  <a:txBody>
                    <a:bodyPr/>
                    <a:lstStyle/>
                    <a:p>
                      <a:endParaRPr lang="nb-NO" sz="1400" dirty="0"/>
                    </a:p>
                  </a:txBody>
                  <a:tcPr>
                    <a:solidFill>
                      <a:schemeClr val="accent2">
                        <a:lumMod val="60000"/>
                        <a:lumOff val="40000"/>
                      </a:schemeClr>
                    </a:solidFill>
                  </a:tcPr>
                </a:tc>
                <a:extLst>
                  <a:ext uri="{0D108BD9-81ED-4DB2-BD59-A6C34878D82A}">
                    <a16:rowId xmlns:a16="http://schemas.microsoft.com/office/drawing/2014/main" val="582835373"/>
                  </a:ext>
                </a:extLst>
              </a:tr>
              <a:tr h="397772">
                <a:tc>
                  <a:txBody>
                    <a:bodyPr/>
                    <a:lstStyle/>
                    <a:p>
                      <a:pPr marL="0" marR="0" lvl="0" indent="0" algn="l" defTabSz="419070" rtl="0" eaLnBrk="1" fontAlgn="auto" latinLnBrk="0" hangingPunct="1">
                        <a:lnSpc>
                          <a:spcPct val="100000"/>
                        </a:lnSpc>
                        <a:spcBef>
                          <a:spcPts val="0"/>
                        </a:spcBef>
                        <a:spcAft>
                          <a:spcPts val="0"/>
                        </a:spcAft>
                        <a:buClrTx/>
                        <a:buSzTx/>
                        <a:buFontTx/>
                        <a:buNone/>
                        <a:tabLst/>
                        <a:defRPr/>
                      </a:pPr>
                      <a:endParaRPr lang="nb-NO" sz="1400" dirty="0"/>
                    </a:p>
                  </a:txBody>
                  <a:tcPr/>
                </a:tc>
                <a:tc>
                  <a:txBody>
                    <a:bodyPr/>
                    <a:lstStyle/>
                    <a:p>
                      <a:endParaRPr lang="nb-NO" sz="1400" dirty="0"/>
                    </a:p>
                  </a:txBody>
                  <a:tcPr/>
                </a:tc>
                <a:tc>
                  <a:txBody>
                    <a:bodyPr/>
                    <a:lstStyle/>
                    <a:p>
                      <a:endParaRPr lang="nb-NO" sz="1400" dirty="0"/>
                    </a:p>
                  </a:txBody>
                  <a:tcPr/>
                </a:tc>
                <a:tc>
                  <a:txBody>
                    <a:bodyPr/>
                    <a:lstStyle/>
                    <a:p>
                      <a:endParaRPr lang="nb-NO" sz="1400" dirty="0"/>
                    </a:p>
                  </a:txBody>
                  <a:tcPr>
                    <a:solidFill>
                      <a:schemeClr val="accent2">
                        <a:lumMod val="60000"/>
                        <a:lumOff val="40000"/>
                      </a:schemeClr>
                    </a:solidFill>
                  </a:tcPr>
                </a:tc>
                <a:extLst>
                  <a:ext uri="{0D108BD9-81ED-4DB2-BD59-A6C34878D82A}">
                    <a16:rowId xmlns:a16="http://schemas.microsoft.com/office/drawing/2014/main" val="3728334601"/>
                  </a:ext>
                </a:extLst>
              </a:tr>
            </a:tbl>
          </a:graphicData>
        </a:graphic>
      </p:graphicFrame>
      <p:pic>
        <p:nvPicPr>
          <p:cNvPr id="5" name="Picture 3">
            <a:extLst>
              <a:ext uri="{FF2B5EF4-FFF2-40B4-BE49-F238E27FC236}">
                <a16:creationId xmlns:a16="http://schemas.microsoft.com/office/drawing/2014/main" id="{8373669C-DEF1-49FF-B57A-19F957772C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3754" y="0"/>
            <a:ext cx="1120130" cy="568724"/>
          </a:xfrm>
          <a:prstGeom prst="rect">
            <a:avLst/>
          </a:prstGeom>
        </p:spPr>
      </p:pic>
    </p:spTree>
    <p:extLst>
      <p:ext uri="{BB962C8B-B14F-4D97-AF65-F5344CB8AC3E}">
        <p14:creationId xmlns:p14="http://schemas.microsoft.com/office/powerpoint/2010/main" val="1233836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52B6B157-BF3C-4308-834E-347D92BE5B36}"/>
              </a:ext>
            </a:extLst>
          </p:cNvPr>
          <p:cNvSpPr>
            <a:spLocks noGrp="1"/>
          </p:cNvSpPr>
          <p:nvPr>
            <p:ph type="ctrTitle"/>
          </p:nvPr>
        </p:nvSpPr>
        <p:spPr>
          <a:xfrm>
            <a:off x="0" y="0"/>
            <a:ext cx="6300192" cy="404664"/>
          </a:xfrm>
        </p:spPr>
        <p:txBody>
          <a:bodyPr/>
          <a:lstStyle/>
          <a:p>
            <a:r>
              <a:rPr lang="nb-NO" dirty="0" err="1"/>
              <a:t>Activities</a:t>
            </a:r>
            <a:r>
              <a:rPr lang="nb-NO" dirty="0"/>
              <a:t> and </a:t>
            </a:r>
            <a:r>
              <a:rPr lang="nb-NO" dirty="0" err="1"/>
              <a:t>results</a:t>
            </a:r>
            <a:endParaRPr lang="nb-NO" sz="1400" dirty="0">
              <a:highlight>
                <a:srgbClr val="00FF00"/>
              </a:highlight>
            </a:endParaRPr>
          </a:p>
        </p:txBody>
      </p:sp>
      <p:graphicFrame>
        <p:nvGraphicFramePr>
          <p:cNvPr id="4" name="Tabell 4">
            <a:extLst>
              <a:ext uri="{FF2B5EF4-FFF2-40B4-BE49-F238E27FC236}">
                <a16:creationId xmlns:a16="http://schemas.microsoft.com/office/drawing/2014/main" id="{83AEE5BB-A97B-4798-BD1B-18F4C27BA66C}"/>
              </a:ext>
            </a:extLst>
          </p:cNvPr>
          <p:cNvGraphicFramePr>
            <a:graphicFrameLocks noGrp="1"/>
          </p:cNvGraphicFramePr>
          <p:nvPr>
            <p:extLst>
              <p:ext uri="{D42A27DB-BD31-4B8C-83A1-F6EECF244321}">
                <p14:modId xmlns:p14="http://schemas.microsoft.com/office/powerpoint/2010/main" val="2981357241"/>
              </p:ext>
            </p:extLst>
          </p:nvPr>
        </p:nvGraphicFramePr>
        <p:xfrm>
          <a:off x="-10118" y="393830"/>
          <a:ext cx="9154118" cy="6428984"/>
        </p:xfrm>
        <a:graphic>
          <a:graphicData uri="http://schemas.openxmlformats.org/drawingml/2006/table">
            <a:tbl>
              <a:tblPr firstRow="1" bandRow="1">
                <a:tableStyleId>{5C22544A-7EE6-4342-B048-85BDC9FD1C3A}</a:tableStyleId>
              </a:tblPr>
              <a:tblGrid>
                <a:gridCol w="1044763">
                  <a:extLst>
                    <a:ext uri="{9D8B030D-6E8A-4147-A177-3AD203B41FA5}">
                      <a16:colId xmlns:a16="http://schemas.microsoft.com/office/drawing/2014/main" val="2604819384"/>
                    </a:ext>
                  </a:extLst>
                </a:gridCol>
                <a:gridCol w="1106608">
                  <a:extLst>
                    <a:ext uri="{9D8B030D-6E8A-4147-A177-3AD203B41FA5}">
                      <a16:colId xmlns:a16="http://schemas.microsoft.com/office/drawing/2014/main" val="137189781"/>
                    </a:ext>
                  </a:extLst>
                </a:gridCol>
                <a:gridCol w="1167124">
                  <a:extLst>
                    <a:ext uri="{9D8B030D-6E8A-4147-A177-3AD203B41FA5}">
                      <a16:colId xmlns:a16="http://schemas.microsoft.com/office/drawing/2014/main" val="2291235142"/>
                    </a:ext>
                  </a:extLst>
                </a:gridCol>
                <a:gridCol w="1119299">
                  <a:extLst>
                    <a:ext uri="{9D8B030D-6E8A-4147-A177-3AD203B41FA5}">
                      <a16:colId xmlns:a16="http://schemas.microsoft.com/office/drawing/2014/main" val="3288830789"/>
                    </a:ext>
                  </a:extLst>
                </a:gridCol>
                <a:gridCol w="1292831">
                  <a:extLst>
                    <a:ext uri="{9D8B030D-6E8A-4147-A177-3AD203B41FA5}">
                      <a16:colId xmlns:a16="http://schemas.microsoft.com/office/drawing/2014/main" val="2160568167"/>
                    </a:ext>
                  </a:extLst>
                </a:gridCol>
                <a:gridCol w="1009064">
                  <a:extLst>
                    <a:ext uri="{9D8B030D-6E8A-4147-A177-3AD203B41FA5}">
                      <a16:colId xmlns:a16="http://schemas.microsoft.com/office/drawing/2014/main" val="1217102713"/>
                    </a:ext>
                  </a:extLst>
                </a:gridCol>
                <a:gridCol w="1223647">
                  <a:extLst>
                    <a:ext uri="{9D8B030D-6E8A-4147-A177-3AD203B41FA5}">
                      <a16:colId xmlns:a16="http://schemas.microsoft.com/office/drawing/2014/main" val="2317213672"/>
                    </a:ext>
                  </a:extLst>
                </a:gridCol>
                <a:gridCol w="1190782">
                  <a:extLst>
                    <a:ext uri="{9D8B030D-6E8A-4147-A177-3AD203B41FA5}">
                      <a16:colId xmlns:a16="http://schemas.microsoft.com/office/drawing/2014/main" val="3466682534"/>
                    </a:ext>
                  </a:extLst>
                </a:gridCol>
              </a:tblGrid>
              <a:tr h="544907">
                <a:tc>
                  <a:txBody>
                    <a:bodyPr/>
                    <a:lstStyle/>
                    <a:p>
                      <a:r>
                        <a:rPr lang="nb-NO" sz="1400" dirty="0"/>
                        <a:t>SYSTEM APPROACH</a:t>
                      </a:r>
                    </a:p>
                  </a:txBody>
                  <a:tcPr>
                    <a:solidFill>
                      <a:schemeClr val="bg1">
                        <a:lumMod val="75000"/>
                      </a:schemeClr>
                    </a:solidFill>
                  </a:tcPr>
                </a:tc>
                <a:tc>
                  <a:txBody>
                    <a:bodyPr/>
                    <a:lstStyle/>
                    <a:p>
                      <a:r>
                        <a:rPr lang="nb-NO" sz="1400" dirty="0"/>
                        <a:t>URBAN</a:t>
                      </a:r>
                    </a:p>
                  </a:txBody>
                  <a:tcPr>
                    <a:solidFill>
                      <a:schemeClr val="tx2">
                        <a:lumMod val="40000"/>
                        <a:lumOff val="60000"/>
                      </a:schemeClr>
                    </a:solidFill>
                  </a:tcPr>
                </a:tc>
                <a:tc gridSpan="3">
                  <a:txBody>
                    <a:bodyPr/>
                    <a:lstStyle/>
                    <a:p>
                      <a:r>
                        <a:rPr lang="nb-NO" sz="1400" dirty="0"/>
                        <a:t>VEGAN (PLANT-BASED)</a:t>
                      </a:r>
                    </a:p>
                  </a:txBody>
                  <a:tcPr>
                    <a:solidFill>
                      <a:schemeClr val="accent3">
                        <a:lumMod val="60000"/>
                        <a:lumOff val="40000"/>
                      </a:schemeClr>
                    </a:solidFill>
                  </a:tcPr>
                </a:tc>
                <a:tc hMerge="1">
                  <a:txBody>
                    <a:bodyPr/>
                    <a:lstStyle/>
                    <a:p>
                      <a:endParaRPr lang="nb-NO" sz="1400" dirty="0"/>
                    </a:p>
                  </a:txBody>
                  <a:tcPr/>
                </a:tc>
                <a:tc hMerge="1">
                  <a:txBody>
                    <a:bodyPr/>
                    <a:lstStyle/>
                    <a:p>
                      <a:endParaRPr lang="nb-NO" sz="1400" dirty="0"/>
                    </a:p>
                  </a:txBody>
                  <a:tcPr/>
                </a:tc>
                <a:tc gridSpan="3">
                  <a:txBody>
                    <a:bodyPr/>
                    <a:lstStyle/>
                    <a:p>
                      <a:r>
                        <a:rPr lang="nb-NO" sz="1400" dirty="0"/>
                        <a:t>NONCON</a:t>
                      </a:r>
                    </a:p>
                  </a:txBody>
                  <a:tcPr>
                    <a:solidFill>
                      <a:schemeClr val="accent6">
                        <a:lumMod val="60000"/>
                        <a:lumOff val="40000"/>
                      </a:schemeClr>
                    </a:solidFill>
                  </a:tcPr>
                </a:tc>
                <a:tc hMerge="1">
                  <a:txBody>
                    <a:bodyPr/>
                    <a:lstStyle/>
                    <a:p>
                      <a:endParaRPr lang="nb-NO" sz="1400" dirty="0"/>
                    </a:p>
                  </a:txBody>
                  <a:tcPr>
                    <a:solidFill>
                      <a:schemeClr val="accent2">
                        <a:lumMod val="60000"/>
                        <a:lumOff val="40000"/>
                      </a:schemeClr>
                    </a:solidFill>
                  </a:tcPr>
                </a:tc>
                <a:tc hMerge="1">
                  <a:txBody>
                    <a:bodyPr/>
                    <a:lstStyle/>
                    <a:p>
                      <a:endParaRPr lang="nb-NO" sz="1400" dirty="0"/>
                    </a:p>
                  </a:txBody>
                  <a:tcPr>
                    <a:solidFill>
                      <a:schemeClr val="accent2">
                        <a:lumMod val="60000"/>
                        <a:lumOff val="40000"/>
                      </a:schemeClr>
                    </a:solidFill>
                  </a:tcPr>
                </a:tc>
                <a:extLst>
                  <a:ext uri="{0D108BD9-81ED-4DB2-BD59-A6C34878D82A}">
                    <a16:rowId xmlns:a16="http://schemas.microsoft.com/office/drawing/2014/main" val="792169443"/>
                  </a:ext>
                </a:extLst>
              </a:tr>
              <a:tr h="1387452">
                <a:tc>
                  <a:txBody>
                    <a:bodyPr/>
                    <a:lstStyle/>
                    <a:p>
                      <a:pPr marL="0" marR="0" lvl="0" indent="0" algn="l" defTabSz="419070" rtl="0" eaLnBrk="1" fontAlgn="auto" latinLnBrk="0" hangingPunct="1">
                        <a:lnSpc>
                          <a:spcPct val="100000"/>
                        </a:lnSpc>
                        <a:spcBef>
                          <a:spcPts val="0"/>
                        </a:spcBef>
                        <a:spcAft>
                          <a:spcPts val="0"/>
                        </a:spcAft>
                        <a:buClrTx/>
                        <a:buSzTx/>
                        <a:buFontTx/>
                        <a:buNone/>
                        <a:tabLst/>
                        <a:defRPr/>
                      </a:pPr>
                      <a:r>
                        <a:rPr lang="nb-NO" sz="1400" dirty="0"/>
                        <a:t>FERTILISER TYPE</a:t>
                      </a:r>
                    </a:p>
                    <a:p>
                      <a:endParaRPr lang="nb-NO" sz="1400" dirty="0"/>
                    </a:p>
                  </a:txBody>
                  <a:tcPr>
                    <a:solidFill>
                      <a:schemeClr val="bg1">
                        <a:lumMod val="75000"/>
                      </a:schemeClr>
                    </a:solidFill>
                  </a:tcPr>
                </a:tc>
                <a:tc>
                  <a:txBody>
                    <a:bodyPr/>
                    <a:lstStyle/>
                    <a:p>
                      <a:r>
                        <a:rPr lang="nb-NO" sz="1400" dirty="0" err="1"/>
                        <a:t>Digestate</a:t>
                      </a:r>
                      <a:r>
                        <a:rPr lang="nb-NO" sz="1400" dirty="0"/>
                        <a:t>  from </a:t>
                      </a:r>
                      <a:r>
                        <a:rPr lang="nb-NO" sz="1400" b="0" dirty="0" err="1"/>
                        <a:t>organic</a:t>
                      </a:r>
                      <a:r>
                        <a:rPr lang="nb-NO" sz="1400" b="0" dirty="0"/>
                        <a:t> household </a:t>
                      </a:r>
                      <a:r>
                        <a:rPr lang="nb-NO" sz="1400" b="0" dirty="0" err="1"/>
                        <a:t>waste</a:t>
                      </a:r>
                      <a:endParaRPr lang="nb-NO" sz="1400" b="0" dirty="0"/>
                    </a:p>
                  </a:txBody>
                  <a:tcPr>
                    <a:solidFill>
                      <a:schemeClr val="tx2">
                        <a:lumMod val="40000"/>
                        <a:lumOff val="60000"/>
                      </a:schemeClr>
                    </a:solidFill>
                  </a:tcPr>
                </a:tc>
                <a:tc>
                  <a:txBody>
                    <a:bodyPr/>
                    <a:lstStyle/>
                    <a:p>
                      <a:r>
                        <a:rPr lang="nb-NO" sz="1400" dirty="0" err="1"/>
                        <a:t>Lupine</a:t>
                      </a:r>
                      <a:r>
                        <a:rPr lang="nb-NO" sz="1400" dirty="0"/>
                        <a:t> pellets, </a:t>
                      </a:r>
                      <a:r>
                        <a:rPr lang="nb-NO" sz="1400" dirty="0" err="1"/>
                        <a:t>bean</a:t>
                      </a:r>
                      <a:r>
                        <a:rPr lang="nb-NO" sz="1400" dirty="0"/>
                        <a:t> </a:t>
                      </a:r>
                      <a:r>
                        <a:rPr lang="nb-NO" sz="1400" dirty="0" err="1"/>
                        <a:t>powder</a:t>
                      </a:r>
                      <a:endParaRPr lang="nb-NO" sz="1400" dirty="0"/>
                    </a:p>
                  </a:txBody>
                  <a:tcPr>
                    <a:solidFill>
                      <a:schemeClr val="accent3">
                        <a:lumMod val="60000"/>
                        <a:lumOff val="40000"/>
                      </a:schemeClr>
                    </a:solidFill>
                  </a:tcPr>
                </a:tc>
                <a:tc>
                  <a:txBody>
                    <a:bodyPr/>
                    <a:lstStyle/>
                    <a:p>
                      <a:pPr marL="0" marR="0" lvl="0" indent="0" algn="l" defTabSz="419070" rtl="0" eaLnBrk="1" fontAlgn="auto" latinLnBrk="0" hangingPunct="1">
                        <a:lnSpc>
                          <a:spcPct val="100000"/>
                        </a:lnSpc>
                        <a:spcBef>
                          <a:spcPts val="0"/>
                        </a:spcBef>
                        <a:spcAft>
                          <a:spcPts val="0"/>
                        </a:spcAft>
                        <a:buClrTx/>
                        <a:buSzTx/>
                        <a:buFontTx/>
                        <a:buNone/>
                        <a:tabLst/>
                        <a:defRPr/>
                      </a:pPr>
                      <a:r>
                        <a:rPr lang="nb-NO" sz="1400" dirty="0" err="1"/>
                        <a:t>Cut</a:t>
                      </a:r>
                      <a:r>
                        <a:rPr lang="nb-NO" sz="1400" dirty="0"/>
                        <a:t>-and-</a:t>
                      </a:r>
                      <a:r>
                        <a:rPr lang="nb-NO" sz="1400" dirty="0" err="1"/>
                        <a:t>carry</a:t>
                      </a:r>
                      <a:r>
                        <a:rPr lang="nb-NO" sz="1400" dirty="0"/>
                        <a:t> green </a:t>
                      </a:r>
                      <a:r>
                        <a:rPr lang="nb-NO" sz="1400" dirty="0" err="1"/>
                        <a:t>manure</a:t>
                      </a:r>
                      <a:r>
                        <a:rPr lang="nb-NO" sz="1400" dirty="0"/>
                        <a:t>: </a:t>
                      </a:r>
                      <a:r>
                        <a:rPr lang="nb-NO" sz="1400" dirty="0" err="1"/>
                        <a:t>silage</a:t>
                      </a:r>
                      <a:r>
                        <a:rPr lang="nb-NO" sz="1400" dirty="0"/>
                        <a:t> vs. </a:t>
                      </a:r>
                      <a:r>
                        <a:rPr lang="nb-NO" sz="1400" dirty="0" err="1"/>
                        <a:t>digested</a:t>
                      </a:r>
                      <a:endParaRPr lang="nb-NO" sz="1400" dirty="0"/>
                    </a:p>
                  </a:txBody>
                  <a:tcPr>
                    <a:solidFill>
                      <a:schemeClr val="accent3">
                        <a:lumMod val="60000"/>
                        <a:lumOff val="40000"/>
                      </a:schemeClr>
                    </a:solidFill>
                  </a:tcPr>
                </a:tc>
                <a:tc>
                  <a:txBody>
                    <a:bodyPr/>
                    <a:lstStyle/>
                    <a:p>
                      <a:pPr marL="0" marR="0" lvl="0" indent="0" algn="l" defTabSz="419070" rtl="0" eaLnBrk="1" fontAlgn="auto" latinLnBrk="0" hangingPunct="1">
                        <a:lnSpc>
                          <a:spcPct val="100000"/>
                        </a:lnSpc>
                        <a:spcBef>
                          <a:spcPts val="0"/>
                        </a:spcBef>
                        <a:spcAft>
                          <a:spcPts val="0"/>
                        </a:spcAft>
                        <a:buClrTx/>
                        <a:buSzTx/>
                        <a:buFontTx/>
                        <a:buNone/>
                        <a:tabLst/>
                        <a:defRPr/>
                      </a:pPr>
                      <a:r>
                        <a:rPr lang="nb-NO" sz="1400" dirty="0"/>
                        <a:t>Liquid </a:t>
                      </a:r>
                      <a:r>
                        <a:rPr lang="nb-NO" sz="1400" dirty="0" err="1"/>
                        <a:t>manure</a:t>
                      </a:r>
                      <a:r>
                        <a:rPr lang="nb-NO" sz="1400" dirty="0"/>
                        <a:t> from </a:t>
                      </a:r>
                      <a:r>
                        <a:rPr lang="nb-NO" sz="1400" dirty="0" err="1"/>
                        <a:t>locally</a:t>
                      </a:r>
                      <a:r>
                        <a:rPr lang="nb-NO" sz="1400" dirty="0"/>
                        <a:t> </a:t>
                      </a:r>
                      <a:r>
                        <a:rPr lang="nb-NO" sz="1400" dirty="0" err="1"/>
                        <a:t>available</a:t>
                      </a:r>
                      <a:r>
                        <a:rPr lang="nb-NO" sz="1400" dirty="0"/>
                        <a:t> plant material (</a:t>
                      </a:r>
                      <a:r>
                        <a:rPr lang="nb-NO" sz="1400" dirty="0" err="1"/>
                        <a:t>nettle</a:t>
                      </a:r>
                      <a:r>
                        <a:rPr lang="nb-NO" sz="1400" dirty="0"/>
                        <a:t>, </a:t>
                      </a:r>
                      <a:r>
                        <a:rPr lang="nb-NO" sz="1400" dirty="0" err="1"/>
                        <a:t>comfrey</a:t>
                      </a:r>
                      <a:r>
                        <a:rPr lang="nb-NO" sz="1400" dirty="0"/>
                        <a:t>)</a:t>
                      </a:r>
                    </a:p>
                  </a:txBody>
                  <a:tcPr>
                    <a:solidFill>
                      <a:schemeClr val="accent3">
                        <a:lumMod val="60000"/>
                        <a:lumOff val="40000"/>
                      </a:schemeClr>
                    </a:solidFill>
                  </a:tcPr>
                </a:tc>
                <a:tc>
                  <a:txBody>
                    <a:bodyPr/>
                    <a:lstStyle/>
                    <a:p>
                      <a:r>
                        <a:rPr lang="nb-NO" sz="1400" dirty="0" err="1"/>
                        <a:t>Tofu</a:t>
                      </a:r>
                      <a:r>
                        <a:rPr lang="nb-NO" sz="1400" dirty="0"/>
                        <a:t> </a:t>
                      </a:r>
                      <a:r>
                        <a:rPr lang="nb-NO" sz="1400" dirty="0" err="1"/>
                        <a:t>whey</a:t>
                      </a:r>
                      <a:endParaRPr lang="nb-NO" sz="1400" dirty="0"/>
                    </a:p>
                  </a:txBody>
                  <a:tcPr>
                    <a:solidFill>
                      <a:schemeClr val="accent6">
                        <a:lumMod val="60000"/>
                        <a:lumOff val="40000"/>
                      </a:schemeClr>
                    </a:solidFill>
                  </a:tcPr>
                </a:tc>
                <a:tc>
                  <a:txBody>
                    <a:bodyPr/>
                    <a:lstStyle/>
                    <a:p>
                      <a:pPr marL="0" marR="0" lvl="0" indent="0" algn="l" defTabSz="419070" rtl="0" eaLnBrk="1" fontAlgn="auto" latinLnBrk="0" hangingPunct="1">
                        <a:lnSpc>
                          <a:spcPct val="100000"/>
                        </a:lnSpc>
                        <a:spcBef>
                          <a:spcPts val="0"/>
                        </a:spcBef>
                        <a:spcAft>
                          <a:spcPts val="0"/>
                        </a:spcAft>
                        <a:buClrTx/>
                        <a:buSzTx/>
                        <a:buFontTx/>
                        <a:buNone/>
                        <a:tabLst/>
                        <a:defRPr/>
                      </a:pPr>
                      <a:r>
                        <a:rPr lang="nb-NO" sz="1400" dirty="0" err="1"/>
                        <a:t>Seaweed</a:t>
                      </a:r>
                      <a:r>
                        <a:rPr lang="nb-NO" sz="1400" dirty="0"/>
                        <a:t> </a:t>
                      </a:r>
                      <a:r>
                        <a:rPr lang="nb-NO" sz="1400" dirty="0" err="1"/>
                        <a:t>products</a:t>
                      </a:r>
                      <a:r>
                        <a:rPr lang="nb-NO" sz="1400" dirty="0"/>
                        <a:t> (</a:t>
                      </a:r>
                      <a:r>
                        <a:rPr lang="nb-NO" sz="1400" dirty="0" err="1"/>
                        <a:t>brown</a:t>
                      </a:r>
                      <a:r>
                        <a:rPr lang="nb-NO" sz="1400" dirty="0"/>
                        <a:t> </a:t>
                      </a:r>
                      <a:r>
                        <a:rPr lang="nb-NO" sz="1400" dirty="0" err="1"/>
                        <a:t>algae</a:t>
                      </a:r>
                      <a:r>
                        <a:rPr lang="nb-NO" sz="1400" dirty="0"/>
                        <a:t>)</a:t>
                      </a:r>
                    </a:p>
                    <a:p>
                      <a:endParaRPr lang="nb-NO" sz="1400" dirty="0"/>
                    </a:p>
                  </a:txBody>
                  <a:tcPr>
                    <a:solidFill>
                      <a:schemeClr val="accent6">
                        <a:lumMod val="60000"/>
                        <a:lumOff val="40000"/>
                      </a:schemeClr>
                    </a:solidFill>
                  </a:tcPr>
                </a:tc>
                <a:tc>
                  <a:txBody>
                    <a:bodyPr/>
                    <a:lstStyle/>
                    <a:p>
                      <a:pPr marL="0" marR="0" lvl="0" indent="0" algn="l" defTabSz="419070" rtl="0" eaLnBrk="1" fontAlgn="auto" latinLnBrk="0" hangingPunct="1">
                        <a:lnSpc>
                          <a:spcPct val="100000"/>
                        </a:lnSpc>
                        <a:spcBef>
                          <a:spcPts val="0"/>
                        </a:spcBef>
                        <a:spcAft>
                          <a:spcPts val="0"/>
                        </a:spcAft>
                        <a:buClrTx/>
                        <a:buSzTx/>
                        <a:buFontTx/>
                        <a:buNone/>
                        <a:tabLst/>
                        <a:defRPr/>
                      </a:pPr>
                      <a:r>
                        <a:rPr lang="nb-NO" sz="1400" dirty="0"/>
                        <a:t>Fish bones </a:t>
                      </a:r>
                    </a:p>
                  </a:txBody>
                  <a:tcPr>
                    <a:solidFill>
                      <a:schemeClr val="accent6">
                        <a:lumMod val="60000"/>
                        <a:lumOff val="40000"/>
                      </a:schemeClr>
                    </a:solidFill>
                  </a:tcPr>
                </a:tc>
                <a:extLst>
                  <a:ext uri="{0D108BD9-81ED-4DB2-BD59-A6C34878D82A}">
                    <a16:rowId xmlns:a16="http://schemas.microsoft.com/office/drawing/2014/main" val="4227634933"/>
                  </a:ext>
                </a:extLst>
              </a:tr>
              <a:tr h="1891147">
                <a:tc>
                  <a:txBody>
                    <a:bodyPr/>
                    <a:lstStyle/>
                    <a:p>
                      <a:r>
                        <a:rPr lang="nb-NO" sz="1400" dirty="0"/>
                        <a:t>EXPERI-MENTAL DESIGN</a:t>
                      </a:r>
                    </a:p>
                  </a:txBody>
                  <a:tcPr>
                    <a:solidFill>
                      <a:schemeClr val="bg1">
                        <a:lumMod val="75000"/>
                      </a:schemeClr>
                    </a:solidFill>
                  </a:tcPr>
                </a:tc>
                <a:tc>
                  <a:txBody>
                    <a:bodyPr/>
                    <a:lstStyle/>
                    <a:p>
                      <a:r>
                        <a:rPr lang="nb-NO" sz="1400" dirty="0"/>
                        <a:t>Large-</a:t>
                      </a:r>
                      <a:r>
                        <a:rPr lang="nb-NO" sz="1400" dirty="0" err="1"/>
                        <a:t>scale</a:t>
                      </a:r>
                      <a:r>
                        <a:rPr lang="nb-NO" sz="1400" dirty="0"/>
                        <a:t> </a:t>
                      </a:r>
                      <a:r>
                        <a:rPr lang="nb-NO" sz="1400" dirty="0" err="1"/>
                        <a:t>field</a:t>
                      </a:r>
                      <a:r>
                        <a:rPr lang="nb-NO" sz="1400" dirty="0"/>
                        <a:t> </a:t>
                      </a:r>
                      <a:r>
                        <a:rPr lang="nb-NO" sz="1400" dirty="0" err="1"/>
                        <a:t>exps</a:t>
                      </a:r>
                      <a:r>
                        <a:rPr lang="nb-NO" sz="1400" dirty="0"/>
                        <a:t>. </a:t>
                      </a:r>
                      <a:r>
                        <a:rPr lang="nb-NO" sz="1400" dirty="0" err="1"/>
                        <a:t>barley</a:t>
                      </a:r>
                      <a:r>
                        <a:rPr lang="nb-NO" sz="1400" dirty="0"/>
                        <a:t> </a:t>
                      </a:r>
                      <a:r>
                        <a:rPr lang="nb-NO" sz="1400" dirty="0" err="1"/>
                        <a:t>on</a:t>
                      </a:r>
                      <a:r>
                        <a:rPr lang="nb-NO" sz="1400" dirty="0"/>
                        <a:t> 10 </a:t>
                      </a:r>
                      <a:r>
                        <a:rPr lang="nb-NO" sz="1400" dirty="0" err="1"/>
                        <a:t>organic</a:t>
                      </a:r>
                      <a:r>
                        <a:rPr lang="nb-NO" sz="1400" dirty="0"/>
                        <a:t> farms </a:t>
                      </a:r>
                      <a:r>
                        <a:rPr lang="nb-NO" sz="1400" dirty="0" err="1"/>
                        <a:t>across</a:t>
                      </a:r>
                      <a:r>
                        <a:rPr lang="nb-NO" sz="1400" dirty="0"/>
                        <a:t> </a:t>
                      </a:r>
                      <a:r>
                        <a:rPr lang="nb-NO" sz="1400" dirty="0" err="1"/>
                        <a:t>Denmark</a:t>
                      </a:r>
                      <a:r>
                        <a:rPr lang="nb-NO" sz="1400" dirty="0"/>
                        <a:t> (SEGES)</a:t>
                      </a:r>
                    </a:p>
                  </a:txBody>
                  <a:tcPr>
                    <a:solidFill>
                      <a:schemeClr val="tx2">
                        <a:lumMod val="40000"/>
                        <a:lumOff val="60000"/>
                      </a:schemeClr>
                    </a:solidFill>
                  </a:tcPr>
                </a:tc>
                <a:tc>
                  <a:txBody>
                    <a:bodyPr/>
                    <a:lstStyle/>
                    <a:p>
                      <a:r>
                        <a:rPr lang="nb-NO" sz="1400" dirty="0"/>
                        <a:t>Field </a:t>
                      </a:r>
                      <a:r>
                        <a:rPr lang="nb-NO" sz="1400" dirty="0" err="1"/>
                        <a:t>exp</a:t>
                      </a:r>
                      <a:r>
                        <a:rPr lang="nb-NO" sz="1400" dirty="0"/>
                        <a:t>. </a:t>
                      </a:r>
                      <a:r>
                        <a:rPr lang="nb-NO" sz="1400" dirty="0" err="1"/>
                        <a:t>early</a:t>
                      </a:r>
                      <a:r>
                        <a:rPr lang="nb-NO" sz="1400" dirty="0"/>
                        <a:t> </a:t>
                      </a:r>
                      <a:r>
                        <a:rPr lang="nb-NO" sz="1400" dirty="0" err="1"/>
                        <a:t>cabbage</a:t>
                      </a:r>
                      <a:r>
                        <a:rPr lang="nb-NO" sz="1400" dirty="0"/>
                        <a:t>, </a:t>
                      </a:r>
                      <a:r>
                        <a:rPr lang="nb-NO" sz="1400" dirty="0" err="1"/>
                        <a:t>spinach</a:t>
                      </a:r>
                      <a:r>
                        <a:rPr lang="nb-NO" sz="1400" dirty="0"/>
                        <a:t>, </a:t>
                      </a:r>
                      <a:r>
                        <a:rPr lang="nb-NO" sz="1400" dirty="0" err="1"/>
                        <a:t>winter</a:t>
                      </a:r>
                      <a:r>
                        <a:rPr lang="nb-NO" sz="1400" dirty="0"/>
                        <a:t> </a:t>
                      </a:r>
                      <a:r>
                        <a:rPr lang="nb-NO" sz="1400" dirty="0" err="1"/>
                        <a:t>wheat</a:t>
                      </a:r>
                      <a:r>
                        <a:rPr lang="nb-NO" sz="1400" dirty="0"/>
                        <a:t> (</a:t>
                      </a:r>
                      <a:r>
                        <a:rPr lang="nb-NO" sz="1400" dirty="0" err="1"/>
                        <a:t>UoH</a:t>
                      </a:r>
                      <a:r>
                        <a:rPr lang="nb-NO" sz="1400" dirty="0"/>
                        <a:t>); </a:t>
                      </a:r>
                    </a:p>
                  </a:txBody>
                  <a:tcPr>
                    <a:solidFill>
                      <a:schemeClr val="accent3">
                        <a:lumMod val="60000"/>
                        <a:lumOff val="40000"/>
                      </a:schemeClr>
                    </a:solidFill>
                  </a:tcPr>
                </a:tc>
                <a:tc>
                  <a:txBody>
                    <a:bodyPr/>
                    <a:lstStyle/>
                    <a:p>
                      <a:pPr marL="0" marR="0" lvl="0" indent="0" algn="l" defTabSz="419070" rtl="0" eaLnBrk="1" fontAlgn="auto" latinLnBrk="0" hangingPunct="1">
                        <a:lnSpc>
                          <a:spcPct val="100000"/>
                        </a:lnSpc>
                        <a:spcBef>
                          <a:spcPts val="0"/>
                        </a:spcBef>
                        <a:spcAft>
                          <a:spcPts val="0"/>
                        </a:spcAft>
                        <a:buClrTx/>
                        <a:buSzTx/>
                        <a:buFontTx/>
                        <a:buNone/>
                        <a:tabLst/>
                        <a:defRPr/>
                      </a:pPr>
                      <a:r>
                        <a:rPr lang="nb-NO" sz="1400" dirty="0"/>
                        <a:t>Field </a:t>
                      </a:r>
                      <a:r>
                        <a:rPr lang="nb-NO" sz="1400" dirty="0" err="1"/>
                        <a:t>exp</a:t>
                      </a:r>
                      <a:r>
                        <a:rPr lang="nb-NO" sz="1400" dirty="0"/>
                        <a:t>. </a:t>
                      </a:r>
                      <a:r>
                        <a:rPr lang="nb-NO" sz="1400" dirty="0" err="1"/>
                        <a:t>early</a:t>
                      </a:r>
                      <a:r>
                        <a:rPr lang="nb-NO" sz="1400" dirty="0"/>
                        <a:t> </a:t>
                      </a:r>
                      <a:r>
                        <a:rPr lang="nb-NO" sz="1400" dirty="0" err="1"/>
                        <a:t>cabbage</a:t>
                      </a:r>
                      <a:r>
                        <a:rPr lang="nb-NO" sz="1400" dirty="0"/>
                        <a:t>, </a:t>
                      </a:r>
                      <a:r>
                        <a:rPr lang="nb-NO" sz="1400" dirty="0" err="1"/>
                        <a:t>spinach</a:t>
                      </a:r>
                      <a:r>
                        <a:rPr lang="nb-NO" sz="1400" dirty="0"/>
                        <a:t>, </a:t>
                      </a:r>
                      <a:r>
                        <a:rPr lang="nb-NO" sz="1400" dirty="0" err="1"/>
                        <a:t>winter</a:t>
                      </a:r>
                      <a:r>
                        <a:rPr lang="nb-NO" sz="1400" dirty="0"/>
                        <a:t> </a:t>
                      </a:r>
                      <a:r>
                        <a:rPr lang="nb-NO" sz="1400" dirty="0" err="1"/>
                        <a:t>wheat</a:t>
                      </a:r>
                      <a:r>
                        <a:rPr lang="nb-NO" sz="1400" dirty="0"/>
                        <a:t> (</a:t>
                      </a:r>
                      <a:r>
                        <a:rPr lang="nb-NO" sz="1400" dirty="0" err="1"/>
                        <a:t>UoH</a:t>
                      </a:r>
                      <a:r>
                        <a:rPr lang="nb-NO" sz="1400" dirty="0"/>
                        <a:t>)</a:t>
                      </a:r>
                    </a:p>
                    <a:p>
                      <a:endParaRPr lang="nb-NO" sz="1400" dirty="0"/>
                    </a:p>
                  </a:txBody>
                  <a:tcPr>
                    <a:solidFill>
                      <a:schemeClr val="accent3">
                        <a:lumMod val="60000"/>
                        <a:lumOff val="40000"/>
                      </a:schemeClr>
                    </a:solidFill>
                  </a:tcPr>
                </a:tc>
                <a:tc>
                  <a:txBody>
                    <a:bodyPr/>
                    <a:lstStyle/>
                    <a:p>
                      <a:r>
                        <a:rPr lang="nb-NO" sz="1400" dirty="0"/>
                        <a:t>Greenhouse </a:t>
                      </a:r>
                      <a:r>
                        <a:rPr lang="nb-NO" sz="1400" dirty="0" err="1"/>
                        <a:t>tomatoes</a:t>
                      </a:r>
                      <a:endParaRPr lang="nb-NO" sz="1400" dirty="0"/>
                    </a:p>
                    <a:p>
                      <a:r>
                        <a:rPr lang="nb-NO" sz="1400" dirty="0"/>
                        <a:t>(CU)</a:t>
                      </a:r>
                    </a:p>
                  </a:txBody>
                  <a:tcPr>
                    <a:solidFill>
                      <a:schemeClr val="accent3">
                        <a:lumMod val="60000"/>
                        <a:lumOff val="40000"/>
                      </a:schemeClr>
                    </a:solidFill>
                  </a:tcPr>
                </a:tc>
                <a:tc>
                  <a:txBody>
                    <a:bodyPr/>
                    <a:lstStyle/>
                    <a:p>
                      <a:pPr marL="0" marR="0" lvl="0" indent="0" algn="l" defTabSz="419070" rtl="0" eaLnBrk="1" fontAlgn="auto" latinLnBrk="0" hangingPunct="1">
                        <a:lnSpc>
                          <a:spcPct val="100000"/>
                        </a:lnSpc>
                        <a:spcBef>
                          <a:spcPts val="0"/>
                        </a:spcBef>
                        <a:spcAft>
                          <a:spcPts val="0"/>
                        </a:spcAft>
                        <a:buClrTx/>
                        <a:buSzTx/>
                        <a:buFontTx/>
                        <a:buNone/>
                        <a:tabLst/>
                        <a:defRPr/>
                      </a:pPr>
                      <a:r>
                        <a:rPr lang="nb-NO" sz="1400" dirty="0"/>
                        <a:t>Field </a:t>
                      </a:r>
                      <a:r>
                        <a:rPr lang="nb-NO" sz="1400" dirty="0" err="1"/>
                        <a:t>exp</a:t>
                      </a:r>
                      <a:r>
                        <a:rPr lang="nb-NO" sz="1400" dirty="0"/>
                        <a:t>. </a:t>
                      </a:r>
                      <a:r>
                        <a:rPr lang="nb-NO" sz="1400" dirty="0" err="1"/>
                        <a:t>early</a:t>
                      </a:r>
                      <a:r>
                        <a:rPr lang="nb-NO" sz="1400" dirty="0"/>
                        <a:t> </a:t>
                      </a:r>
                      <a:r>
                        <a:rPr lang="nb-NO" sz="1400" dirty="0" err="1"/>
                        <a:t>cabbage</a:t>
                      </a:r>
                      <a:r>
                        <a:rPr lang="nb-NO" sz="1400" dirty="0"/>
                        <a:t>, </a:t>
                      </a:r>
                      <a:r>
                        <a:rPr lang="nb-NO" sz="1400" dirty="0" err="1"/>
                        <a:t>spinach</a:t>
                      </a:r>
                      <a:r>
                        <a:rPr lang="nb-NO" sz="1400" dirty="0"/>
                        <a:t>, </a:t>
                      </a:r>
                      <a:r>
                        <a:rPr lang="nb-NO" sz="1400" dirty="0" err="1"/>
                        <a:t>winter</a:t>
                      </a:r>
                      <a:r>
                        <a:rPr lang="nb-NO" sz="1400" dirty="0"/>
                        <a:t> </a:t>
                      </a:r>
                      <a:r>
                        <a:rPr lang="nb-NO" sz="1400" dirty="0" err="1"/>
                        <a:t>wheat</a:t>
                      </a:r>
                      <a:r>
                        <a:rPr lang="nb-NO" sz="1400" dirty="0"/>
                        <a:t> (</a:t>
                      </a:r>
                      <a:r>
                        <a:rPr lang="nb-NO" sz="1400" dirty="0" err="1"/>
                        <a:t>UoH</a:t>
                      </a:r>
                      <a:r>
                        <a:rPr lang="nb-NO" sz="1400" dirty="0"/>
                        <a:t>)</a:t>
                      </a:r>
                    </a:p>
                    <a:p>
                      <a:endParaRPr lang="nb-NO" sz="1400" dirty="0"/>
                    </a:p>
                  </a:txBody>
                  <a:tcPr>
                    <a:solidFill>
                      <a:schemeClr val="accent6">
                        <a:lumMod val="60000"/>
                        <a:lumOff val="40000"/>
                      </a:schemeClr>
                    </a:solidFill>
                  </a:tcPr>
                </a:tc>
                <a:tc>
                  <a:txBody>
                    <a:bodyPr/>
                    <a:lstStyle/>
                    <a:p>
                      <a:r>
                        <a:rPr lang="nb-NO" sz="1400" dirty="0"/>
                        <a:t>Field </a:t>
                      </a:r>
                      <a:r>
                        <a:rPr lang="nb-NO" sz="1400" dirty="0" err="1"/>
                        <a:t>exp</a:t>
                      </a:r>
                      <a:r>
                        <a:rPr lang="nb-NO" sz="1400" dirty="0"/>
                        <a:t>. </a:t>
                      </a:r>
                      <a:r>
                        <a:rPr lang="nb-NO" sz="1400" dirty="0" err="1"/>
                        <a:t>oats</a:t>
                      </a:r>
                      <a:r>
                        <a:rPr lang="nb-NO" sz="1400" dirty="0"/>
                        <a:t>, </a:t>
                      </a:r>
                      <a:r>
                        <a:rPr lang="nb-NO" sz="1400" dirty="0" err="1"/>
                        <a:t>leek</a:t>
                      </a:r>
                      <a:r>
                        <a:rPr lang="nb-NO" sz="1400" dirty="0"/>
                        <a:t>, </a:t>
                      </a:r>
                      <a:r>
                        <a:rPr lang="nb-NO" sz="1400" dirty="0" err="1"/>
                        <a:t>ryegrass</a:t>
                      </a:r>
                      <a:r>
                        <a:rPr lang="nb-NO" sz="1400" dirty="0"/>
                        <a:t>; residual </a:t>
                      </a:r>
                      <a:r>
                        <a:rPr lang="nb-NO" sz="1400" dirty="0" err="1"/>
                        <a:t>effects</a:t>
                      </a:r>
                      <a:r>
                        <a:rPr lang="nb-NO" sz="1400" dirty="0"/>
                        <a:t> in </a:t>
                      </a:r>
                      <a:r>
                        <a:rPr lang="nb-NO" sz="1400" dirty="0" err="1"/>
                        <a:t>potato</a:t>
                      </a:r>
                      <a:r>
                        <a:rPr lang="nb-NO" sz="1400" dirty="0"/>
                        <a:t> + </a:t>
                      </a:r>
                      <a:r>
                        <a:rPr lang="nb-NO" sz="1400" dirty="0" err="1"/>
                        <a:t>perennial</a:t>
                      </a:r>
                      <a:r>
                        <a:rPr lang="nb-NO" sz="1400" dirty="0"/>
                        <a:t> </a:t>
                      </a:r>
                      <a:r>
                        <a:rPr lang="nb-NO" sz="1400" dirty="0" err="1"/>
                        <a:t>ley</a:t>
                      </a:r>
                      <a:r>
                        <a:rPr lang="nb-NO" sz="1400" dirty="0"/>
                        <a:t> (NORSØK)</a:t>
                      </a:r>
                    </a:p>
                  </a:txBody>
                  <a:tcPr>
                    <a:solidFill>
                      <a:schemeClr val="accent6">
                        <a:lumMod val="60000"/>
                        <a:lumOff val="40000"/>
                      </a:schemeClr>
                    </a:solidFill>
                  </a:tcPr>
                </a:tc>
                <a:tc>
                  <a:txBody>
                    <a:bodyPr/>
                    <a:lstStyle/>
                    <a:p>
                      <a:pPr marL="0" marR="0" lvl="0" indent="0" algn="l" defTabSz="419070" rtl="0" eaLnBrk="1" fontAlgn="auto" latinLnBrk="0" hangingPunct="1">
                        <a:lnSpc>
                          <a:spcPct val="100000"/>
                        </a:lnSpc>
                        <a:spcBef>
                          <a:spcPts val="0"/>
                        </a:spcBef>
                        <a:spcAft>
                          <a:spcPts val="0"/>
                        </a:spcAft>
                        <a:buClrTx/>
                        <a:buSzTx/>
                        <a:buFontTx/>
                        <a:buNone/>
                        <a:tabLst/>
                        <a:defRPr/>
                      </a:pPr>
                      <a:r>
                        <a:rPr lang="nb-NO" sz="1400" dirty="0"/>
                        <a:t>Field </a:t>
                      </a:r>
                      <a:r>
                        <a:rPr lang="nb-NO" sz="1400" dirty="0" err="1"/>
                        <a:t>exp</a:t>
                      </a:r>
                      <a:r>
                        <a:rPr lang="nb-NO" sz="1400" dirty="0"/>
                        <a:t>. </a:t>
                      </a:r>
                      <a:r>
                        <a:rPr lang="nb-NO" sz="1400" dirty="0" err="1"/>
                        <a:t>oats</a:t>
                      </a:r>
                      <a:r>
                        <a:rPr lang="nb-NO" sz="1400" dirty="0"/>
                        <a:t>, </a:t>
                      </a:r>
                      <a:r>
                        <a:rPr lang="nb-NO" sz="1400" dirty="0" err="1"/>
                        <a:t>leek</a:t>
                      </a:r>
                      <a:r>
                        <a:rPr lang="nb-NO" sz="1400" dirty="0"/>
                        <a:t>, </a:t>
                      </a:r>
                      <a:r>
                        <a:rPr lang="nb-NO" sz="1400" dirty="0" err="1"/>
                        <a:t>ryegrass</a:t>
                      </a:r>
                      <a:r>
                        <a:rPr lang="nb-NO" sz="1400" dirty="0"/>
                        <a:t>; residual </a:t>
                      </a:r>
                      <a:r>
                        <a:rPr lang="nb-NO" sz="1400" dirty="0" err="1"/>
                        <a:t>effects</a:t>
                      </a:r>
                      <a:r>
                        <a:rPr lang="nb-NO" sz="1400" dirty="0"/>
                        <a:t> in </a:t>
                      </a:r>
                      <a:r>
                        <a:rPr lang="nb-NO" sz="1400" dirty="0" err="1"/>
                        <a:t>potato</a:t>
                      </a:r>
                      <a:r>
                        <a:rPr lang="nb-NO" sz="1400" dirty="0"/>
                        <a:t> + </a:t>
                      </a:r>
                      <a:r>
                        <a:rPr lang="nb-NO" sz="1400" dirty="0" err="1"/>
                        <a:t>perennial</a:t>
                      </a:r>
                      <a:r>
                        <a:rPr lang="nb-NO" sz="1400" dirty="0"/>
                        <a:t> </a:t>
                      </a:r>
                      <a:r>
                        <a:rPr lang="nb-NO" sz="1400" dirty="0" err="1"/>
                        <a:t>ley</a:t>
                      </a:r>
                      <a:endParaRPr lang="nb-NO" sz="1400" dirty="0"/>
                    </a:p>
                    <a:p>
                      <a:r>
                        <a:rPr lang="nb-NO" sz="1400" dirty="0"/>
                        <a:t>(NORSØK)</a:t>
                      </a:r>
                    </a:p>
                  </a:txBody>
                  <a:tcPr>
                    <a:solidFill>
                      <a:schemeClr val="accent6">
                        <a:lumMod val="60000"/>
                        <a:lumOff val="40000"/>
                      </a:schemeClr>
                    </a:solidFill>
                  </a:tcPr>
                </a:tc>
                <a:extLst>
                  <a:ext uri="{0D108BD9-81ED-4DB2-BD59-A6C34878D82A}">
                    <a16:rowId xmlns:a16="http://schemas.microsoft.com/office/drawing/2014/main" val="1383173821"/>
                  </a:ext>
                </a:extLst>
              </a:tr>
              <a:tr h="1218026">
                <a:tc>
                  <a:txBody>
                    <a:bodyPr/>
                    <a:lstStyle/>
                    <a:p>
                      <a:pPr marL="0" marR="0" lvl="0" indent="0" algn="l" defTabSz="419070" rtl="0" eaLnBrk="1" fontAlgn="auto" latinLnBrk="0" hangingPunct="1">
                        <a:lnSpc>
                          <a:spcPct val="100000"/>
                        </a:lnSpc>
                        <a:spcBef>
                          <a:spcPts val="0"/>
                        </a:spcBef>
                        <a:spcAft>
                          <a:spcPts val="0"/>
                        </a:spcAft>
                        <a:buClrTx/>
                        <a:buSzTx/>
                        <a:buFontTx/>
                        <a:buNone/>
                        <a:tabLst/>
                        <a:defRPr/>
                      </a:pPr>
                      <a:r>
                        <a:rPr lang="nb-NO" sz="1400" dirty="0"/>
                        <a:t>YIELD EFFECT</a:t>
                      </a:r>
                    </a:p>
                  </a:txBody>
                  <a:tcPr>
                    <a:solidFill>
                      <a:schemeClr val="bg1">
                        <a:lumMod val="75000"/>
                      </a:schemeClr>
                    </a:solidFill>
                  </a:tcPr>
                </a:tc>
                <a:tc>
                  <a:txBody>
                    <a:bodyPr/>
                    <a:lstStyle/>
                    <a:p>
                      <a:pPr marL="0" marR="0" lvl="0" indent="0" algn="l" defTabSz="419070" rtl="0" eaLnBrk="1" fontAlgn="auto" latinLnBrk="0" hangingPunct="1">
                        <a:lnSpc>
                          <a:spcPct val="100000"/>
                        </a:lnSpc>
                        <a:spcBef>
                          <a:spcPts val="0"/>
                        </a:spcBef>
                        <a:spcAft>
                          <a:spcPts val="0"/>
                        </a:spcAft>
                        <a:buClrTx/>
                        <a:buSzTx/>
                        <a:buFontTx/>
                        <a:buNone/>
                        <a:tabLst/>
                        <a:defRPr/>
                      </a:pPr>
                      <a:r>
                        <a:rPr lang="nb-NO" sz="1400" dirty="0" err="1"/>
                        <a:t>Yields</a:t>
                      </a:r>
                      <a:r>
                        <a:rPr lang="nb-NO" sz="1400" dirty="0"/>
                        <a:t> </a:t>
                      </a:r>
                      <a:r>
                        <a:rPr lang="nb-NO" sz="1400" dirty="0" err="1"/>
                        <a:t>comparable</a:t>
                      </a:r>
                      <a:r>
                        <a:rPr lang="nb-NO" sz="1400" dirty="0"/>
                        <a:t> to </a:t>
                      </a:r>
                      <a:r>
                        <a:rPr lang="nb-NO" sz="1400" dirty="0" err="1"/>
                        <a:t>pig</a:t>
                      </a:r>
                      <a:r>
                        <a:rPr lang="nb-NO" sz="1400" dirty="0"/>
                        <a:t> </a:t>
                      </a:r>
                      <a:r>
                        <a:rPr lang="nb-NO" sz="1400" dirty="0" err="1"/>
                        <a:t>slurry</a:t>
                      </a:r>
                      <a:endParaRPr lang="nb-NO" sz="1400" dirty="0"/>
                    </a:p>
                  </a:txBody>
                  <a:tcPr>
                    <a:solidFill>
                      <a:schemeClr val="tx2">
                        <a:lumMod val="40000"/>
                        <a:lumOff val="60000"/>
                      </a:schemeClr>
                    </a:solidFill>
                  </a:tcPr>
                </a:tc>
                <a:tc>
                  <a:txBody>
                    <a:bodyPr/>
                    <a:lstStyle/>
                    <a:p>
                      <a:r>
                        <a:rPr lang="nb-NO" sz="1400" dirty="0" err="1"/>
                        <a:t>Yields</a:t>
                      </a:r>
                      <a:r>
                        <a:rPr lang="nb-NO" sz="1400" dirty="0"/>
                        <a:t> </a:t>
                      </a:r>
                      <a:r>
                        <a:rPr lang="nb-NO" sz="1400" dirty="0" err="1"/>
                        <a:t>comparable</a:t>
                      </a:r>
                      <a:r>
                        <a:rPr lang="nb-NO" sz="1400" dirty="0"/>
                        <a:t> to horn </a:t>
                      </a:r>
                      <a:r>
                        <a:rPr lang="nb-NO" sz="1400" dirty="0" err="1"/>
                        <a:t>grit</a:t>
                      </a:r>
                      <a:r>
                        <a:rPr lang="nb-NO" sz="1400" dirty="0"/>
                        <a:t>?</a:t>
                      </a:r>
                    </a:p>
                  </a:txBody>
                  <a:tcPr>
                    <a:solidFill>
                      <a:schemeClr val="accent3">
                        <a:lumMod val="60000"/>
                        <a:lumOff val="40000"/>
                      </a:schemeClr>
                    </a:solidFill>
                  </a:tcPr>
                </a:tc>
                <a:tc>
                  <a:txBody>
                    <a:bodyPr/>
                    <a:lstStyle/>
                    <a:p>
                      <a:r>
                        <a:rPr lang="nb-NO" sz="1400" dirty="0"/>
                        <a:t>Variable; </a:t>
                      </a:r>
                    </a:p>
                    <a:p>
                      <a:r>
                        <a:rPr lang="nb-NO" sz="1400" dirty="0"/>
                        <a:t>N </a:t>
                      </a:r>
                      <a:r>
                        <a:rPr lang="nb-NO" sz="1400" dirty="0" err="1"/>
                        <a:t>release</a:t>
                      </a:r>
                      <a:r>
                        <a:rPr lang="nb-NO" sz="1400" dirty="0"/>
                        <a:t>  </a:t>
                      </a:r>
                      <a:r>
                        <a:rPr lang="nb-NO" sz="1400" dirty="0" err="1"/>
                        <a:t>dig</a:t>
                      </a:r>
                      <a:r>
                        <a:rPr lang="nb-NO" sz="1400" dirty="0"/>
                        <a:t> &gt; </a:t>
                      </a:r>
                      <a:r>
                        <a:rPr lang="nb-NO" sz="1400" dirty="0" err="1"/>
                        <a:t>silage</a:t>
                      </a:r>
                      <a:r>
                        <a:rPr lang="nb-NO" sz="1400" dirty="0"/>
                        <a:t>  </a:t>
                      </a:r>
                    </a:p>
                  </a:txBody>
                  <a:tcPr>
                    <a:solidFill>
                      <a:schemeClr val="accent3">
                        <a:lumMod val="60000"/>
                        <a:lumOff val="40000"/>
                      </a:schemeClr>
                    </a:solidFill>
                  </a:tcPr>
                </a:tc>
                <a:tc>
                  <a:txBody>
                    <a:bodyPr/>
                    <a:lstStyle/>
                    <a:p>
                      <a:r>
                        <a:rPr lang="nb-NO" sz="1400" dirty="0"/>
                        <a:t>Too fertile </a:t>
                      </a:r>
                      <a:r>
                        <a:rPr lang="nb-NO" sz="1400" dirty="0" err="1"/>
                        <a:t>soil</a:t>
                      </a:r>
                      <a:r>
                        <a:rPr lang="nb-NO" sz="1400" dirty="0"/>
                        <a:t>; </a:t>
                      </a:r>
                      <a:r>
                        <a:rPr lang="nb-NO" sz="1400" dirty="0" err="1"/>
                        <a:t>no</a:t>
                      </a:r>
                      <a:r>
                        <a:rPr lang="nb-NO" sz="1400" dirty="0"/>
                        <a:t> </a:t>
                      </a:r>
                      <a:r>
                        <a:rPr lang="nb-NO" sz="1400" dirty="0" err="1"/>
                        <a:t>clear</a:t>
                      </a:r>
                      <a:r>
                        <a:rPr lang="nb-NO" sz="1400" dirty="0"/>
                        <a:t> </a:t>
                      </a:r>
                      <a:r>
                        <a:rPr lang="nb-NO" sz="1400" dirty="0" err="1"/>
                        <a:t>effect</a:t>
                      </a:r>
                      <a:r>
                        <a:rPr lang="nb-NO" sz="1400" dirty="0"/>
                        <a:t> </a:t>
                      </a:r>
                      <a:r>
                        <a:rPr lang="nb-NO" sz="1400" dirty="0" err="1"/>
                        <a:t>of</a:t>
                      </a:r>
                      <a:r>
                        <a:rPr lang="nb-NO" sz="1400" dirty="0"/>
                        <a:t> fertilisers</a:t>
                      </a:r>
                    </a:p>
                  </a:txBody>
                  <a:tcPr>
                    <a:solidFill>
                      <a:schemeClr val="accent3">
                        <a:lumMod val="60000"/>
                        <a:lumOff val="40000"/>
                      </a:schemeClr>
                    </a:solidFill>
                  </a:tcPr>
                </a:tc>
                <a:tc>
                  <a:txBody>
                    <a:bodyPr/>
                    <a:lstStyle/>
                    <a:p>
                      <a:pPr marL="0" marR="0" lvl="0" indent="0" algn="l" defTabSz="419070" rtl="0" eaLnBrk="1" fontAlgn="auto" latinLnBrk="0" hangingPunct="1">
                        <a:lnSpc>
                          <a:spcPct val="100000"/>
                        </a:lnSpc>
                        <a:spcBef>
                          <a:spcPts val="0"/>
                        </a:spcBef>
                        <a:spcAft>
                          <a:spcPts val="0"/>
                        </a:spcAft>
                        <a:buClrTx/>
                        <a:buSzTx/>
                        <a:buFontTx/>
                        <a:buNone/>
                        <a:tabLst/>
                        <a:defRPr/>
                      </a:pPr>
                      <a:r>
                        <a:rPr lang="nb-NO" sz="1400" dirty="0" err="1"/>
                        <a:t>Yields</a:t>
                      </a:r>
                      <a:r>
                        <a:rPr lang="nb-NO" sz="1400" dirty="0"/>
                        <a:t> comp. to horn </a:t>
                      </a:r>
                      <a:r>
                        <a:rPr lang="nb-NO" sz="1400" dirty="0" err="1"/>
                        <a:t>grit</a:t>
                      </a:r>
                      <a:endParaRPr lang="nb-NO" sz="1400" dirty="0"/>
                    </a:p>
                    <a:p>
                      <a:endParaRPr lang="nb-NO" sz="1400" dirty="0"/>
                    </a:p>
                  </a:txBody>
                  <a:tcPr>
                    <a:solidFill>
                      <a:schemeClr val="accent6">
                        <a:lumMod val="60000"/>
                        <a:lumOff val="40000"/>
                      </a:schemeClr>
                    </a:solidFill>
                  </a:tcPr>
                </a:tc>
                <a:tc>
                  <a:txBody>
                    <a:bodyPr/>
                    <a:lstStyle/>
                    <a:p>
                      <a:r>
                        <a:rPr lang="nb-NO" sz="1400" dirty="0"/>
                        <a:t>No rapid </a:t>
                      </a:r>
                      <a:r>
                        <a:rPr lang="nb-NO" sz="1400" dirty="0" err="1"/>
                        <a:t>effect</a:t>
                      </a:r>
                      <a:r>
                        <a:rPr lang="nb-NO" sz="1400" dirty="0"/>
                        <a:t>; HIGH residual </a:t>
                      </a:r>
                      <a:r>
                        <a:rPr lang="nb-NO" sz="1400" dirty="0" err="1"/>
                        <a:t>effect</a:t>
                      </a:r>
                      <a:endParaRPr lang="nb-NO" sz="1400" dirty="0"/>
                    </a:p>
                  </a:txBody>
                  <a:tcPr>
                    <a:solidFill>
                      <a:schemeClr val="accent6">
                        <a:lumMod val="60000"/>
                        <a:lumOff val="40000"/>
                      </a:schemeClr>
                    </a:solidFill>
                  </a:tcPr>
                </a:tc>
                <a:tc>
                  <a:txBody>
                    <a:bodyPr/>
                    <a:lstStyle/>
                    <a:p>
                      <a:r>
                        <a:rPr lang="nb-NO" sz="1400" dirty="0" err="1"/>
                        <a:t>Very</a:t>
                      </a:r>
                      <a:r>
                        <a:rPr lang="nb-NO" sz="1400" dirty="0"/>
                        <a:t> rapid </a:t>
                      </a:r>
                      <a:r>
                        <a:rPr lang="nb-NO" sz="1400" dirty="0" err="1"/>
                        <a:t>growth</a:t>
                      </a:r>
                      <a:r>
                        <a:rPr lang="nb-NO" sz="1400" dirty="0"/>
                        <a:t> </a:t>
                      </a:r>
                      <a:r>
                        <a:rPr lang="nb-NO" sz="1400" dirty="0" err="1"/>
                        <a:t>effect</a:t>
                      </a:r>
                      <a:r>
                        <a:rPr lang="nb-NO" sz="1400" dirty="0"/>
                        <a:t>; </a:t>
                      </a:r>
                      <a:r>
                        <a:rPr lang="nb-NO" sz="1400" dirty="0" err="1"/>
                        <a:t>some</a:t>
                      </a:r>
                      <a:r>
                        <a:rPr lang="nb-NO" sz="1400" dirty="0"/>
                        <a:t> residual </a:t>
                      </a:r>
                      <a:r>
                        <a:rPr lang="nb-NO" sz="1400" dirty="0" err="1"/>
                        <a:t>effect</a:t>
                      </a:r>
                      <a:endParaRPr lang="nb-NO" sz="1400" dirty="0"/>
                    </a:p>
                  </a:txBody>
                  <a:tcPr>
                    <a:solidFill>
                      <a:schemeClr val="accent6">
                        <a:lumMod val="60000"/>
                        <a:lumOff val="40000"/>
                      </a:schemeClr>
                    </a:solidFill>
                  </a:tcPr>
                </a:tc>
                <a:extLst>
                  <a:ext uri="{0D108BD9-81ED-4DB2-BD59-A6C34878D82A}">
                    <a16:rowId xmlns:a16="http://schemas.microsoft.com/office/drawing/2014/main" val="3791690520"/>
                  </a:ext>
                </a:extLst>
              </a:tr>
              <a:tr h="1387452">
                <a:tc>
                  <a:txBody>
                    <a:bodyPr/>
                    <a:lstStyle/>
                    <a:p>
                      <a:pPr marL="0" marR="0" lvl="0" indent="0" algn="l" defTabSz="419070" rtl="0" eaLnBrk="1" fontAlgn="auto" latinLnBrk="0" hangingPunct="1">
                        <a:lnSpc>
                          <a:spcPct val="100000"/>
                        </a:lnSpc>
                        <a:spcBef>
                          <a:spcPts val="0"/>
                        </a:spcBef>
                        <a:spcAft>
                          <a:spcPts val="0"/>
                        </a:spcAft>
                        <a:buClrTx/>
                        <a:buSzTx/>
                        <a:buFontTx/>
                        <a:buNone/>
                        <a:tabLst/>
                        <a:defRPr/>
                      </a:pPr>
                      <a:r>
                        <a:rPr lang="nb-NO" sz="1400" dirty="0"/>
                        <a:t>WARNING/RISK</a:t>
                      </a:r>
                    </a:p>
                  </a:txBody>
                  <a:tcPr>
                    <a:solidFill>
                      <a:schemeClr val="bg1">
                        <a:lumMod val="75000"/>
                      </a:schemeClr>
                    </a:solidFill>
                  </a:tcPr>
                </a:tc>
                <a:tc>
                  <a:txBody>
                    <a:bodyPr/>
                    <a:lstStyle/>
                    <a:p>
                      <a:pPr marL="0" marR="0" lvl="0" indent="0" algn="l" defTabSz="419070" rtl="0" eaLnBrk="1" fontAlgn="auto" latinLnBrk="0" hangingPunct="1">
                        <a:lnSpc>
                          <a:spcPct val="100000"/>
                        </a:lnSpc>
                        <a:spcBef>
                          <a:spcPts val="0"/>
                        </a:spcBef>
                        <a:spcAft>
                          <a:spcPts val="0"/>
                        </a:spcAft>
                        <a:buClrTx/>
                        <a:buSzTx/>
                        <a:buFontTx/>
                        <a:buNone/>
                        <a:tabLst/>
                        <a:defRPr/>
                      </a:pPr>
                      <a:r>
                        <a:rPr lang="nb-NO" sz="1400" dirty="0" err="1"/>
                        <a:t>Plastic</a:t>
                      </a:r>
                      <a:r>
                        <a:rPr lang="nb-NO" sz="1400" dirty="0"/>
                        <a:t> </a:t>
                      </a:r>
                      <a:r>
                        <a:rPr lang="nb-NO" sz="1400" dirty="0" err="1"/>
                        <a:t>residues</a:t>
                      </a:r>
                      <a:endParaRPr lang="nb-NO" sz="1400" dirty="0"/>
                    </a:p>
                  </a:txBody>
                  <a:tcPr>
                    <a:solidFill>
                      <a:schemeClr val="tx2">
                        <a:lumMod val="40000"/>
                        <a:lumOff val="60000"/>
                      </a:schemeClr>
                    </a:solidFill>
                  </a:tcPr>
                </a:tc>
                <a:tc>
                  <a:txBody>
                    <a:bodyPr/>
                    <a:lstStyle/>
                    <a:p>
                      <a:r>
                        <a:rPr lang="nb-NO" sz="1400" dirty="0"/>
                        <a:t>High </a:t>
                      </a:r>
                      <a:r>
                        <a:rPr lang="nb-NO" sz="1400" dirty="0" err="1"/>
                        <a:t>cost</a:t>
                      </a:r>
                      <a:endParaRPr lang="nb-NO" sz="1400" dirty="0"/>
                    </a:p>
                  </a:txBody>
                  <a:tcPr>
                    <a:solidFill>
                      <a:schemeClr val="accent3">
                        <a:lumMod val="60000"/>
                        <a:lumOff val="40000"/>
                      </a:schemeClr>
                    </a:solidFill>
                  </a:tcPr>
                </a:tc>
                <a:tc>
                  <a:txBody>
                    <a:bodyPr/>
                    <a:lstStyle/>
                    <a:p>
                      <a:r>
                        <a:rPr lang="nb-NO" sz="1400" dirty="0"/>
                        <a:t>Timing </a:t>
                      </a:r>
                      <a:r>
                        <a:rPr lang="nb-NO" sz="1400" dirty="0" err="1"/>
                        <a:t>of</a:t>
                      </a:r>
                      <a:r>
                        <a:rPr lang="nb-NO" sz="1400" dirty="0"/>
                        <a:t> N </a:t>
                      </a:r>
                      <a:r>
                        <a:rPr lang="nb-NO" sz="1400" dirty="0" err="1"/>
                        <a:t>release</a:t>
                      </a:r>
                      <a:r>
                        <a:rPr lang="nb-NO" sz="1400" dirty="0"/>
                        <a:t>; </a:t>
                      </a:r>
                      <a:r>
                        <a:rPr lang="nb-NO" sz="1400" dirty="0" err="1"/>
                        <a:t>dig</a:t>
                      </a:r>
                      <a:r>
                        <a:rPr lang="nb-NO" sz="1400" dirty="0"/>
                        <a:t>. = </a:t>
                      </a:r>
                      <a:r>
                        <a:rPr lang="nb-NO" sz="1400" dirty="0" err="1"/>
                        <a:t>high</a:t>
                      </a:r>
                      <a:r>
                        <a:rPr lang="nb-NO" sz="1400" dirty="0"/>
                        <a:t> </a:t>
                      </a:r>
                      <a:r>
                        <a:rPr lang="nb-NO" sz="1400" dirty="0" err="1"/>
                        <a:t>cost</a:t>
                      </a:r>
                      <a:endParaRPr lang="nb-NO" sz="1400" dirty="0"/>
                    </a:p>
                  </a:txBody>
                  <a:tcPr>
                    <a:solidFill>
                      <a:schemeClr val="accent3">
                        <a:lumMod val="60000"/>
                        <a:lumOff val="40000"/>
                      </a:schemeClr>
                    </a:solidFill>
                  </a:tcPr>
                </a:tc>
                <a:tc>
                  <a:txBody>
                    <a:bodyPr/>
                    <a:lstStyle/>
                    <a:p>
                      <a:r>
                        <a:rPr lang="nb-NO" sz="1400" dirty="0" err="1"/>
                        <a:t>Cheap</a:t>
                      </a:r>
                      <a:r>
                        <a:rPr lang="nb-NO" sz="1400" dirty="0"/>
                        <a:t> materials, </a:t>
                      </a:r>
                      <a:r>
                        <a:rPr lang="nb-NO" sz="1400" dirty="0" err="1"/>
                        <a:t>but</a:t>
                      </a:r>
                      <a:r>
                        <a:rPr lang="nb-NO" sz="1400" dirty="0"/>
                        <a:t> </a:t>
                      </a:r>
                      <a:r>
                        <a:rPr lang="nb-NO" sz="1400" dirty="0" err="1"/>
                        <a:t>demands</a:t>
                      </a:r>
                      <a:r>
                        <a:rPr lang="nb-NO" sz="1400" dirty="0"/>
                        <a:t> </a:t>
                      </a:r>
                      <a:r>
                        <a:rPr lang="nb-NO" sz="1400" dirty="0" err="1"/>
                        <a:t>labor</a:t>
                      </a:r>
                      <a:r>
                        <a:rPr lang="nb-NO" sz="1400" dirty="0"/>
                        <a:t>!</a:t>
                      </a:r>
                    </a:p>
                  </a:txBody>
                  <a:tcPr>
                    <a:solidFill>
                      <a:schemeClr val="accent3">
                        <a:lumMod val="60000"/>
                        <a:lumOff val="40000"/>
                      </a:schemeClr>
                    </a:solidFill>
                  </a:tcPr>
                </a:tc>
                <a:tc>
                  <a:txBody>
                    <a:bodyPr/>
                    <a:lstStyle/>
                    <a:p>
                      <a:r>
                        <a:rPr lang="nb-NO" sz="1400" dirty="0" err="1"/>
                        <a:t>Low</a:t>
                      </a:r>
                      <a:r>
                        <a:rPr lang="nb-NO" sz="1400" dirty="0"/>
                        <a:t> DM%!</a:t>
                      </a:r>
                    </a:p>
                    <a:p>
                      <a:r>
                        <a:rPr lang="nb-NO" sz="1200" dirty="0" err="1"/>
                        <a:t>Certification</a:t>
                      </a:r>
                      <a:r>
                        <a:rPr lang="nb-NO" sz="1200" dirty="0"/>
                        <a:t> </a:t>
                      </a:r>
                      <a:r>
                        <a:rPr lang="nb-NO" sz="1200" dirty="0" err="1"/>
                        <a:t>issues</a:t>
                      </a:r>
                      <a:r>
                        <a:rPr lang="nb-NO" sz="1200" dirty="0"/>
                        <a:t>; </a:t>
                      </a:r>
                      <a:br>
                        <a:rPr lang="nb-NO" sz="1200" dirty="0"/>
                      </a:br>
                      <a:r>
                        <a:rPr lang="nb-NO" sz="1400" dirty="0" err="1"/>
                        <a:t>need</a:t>
                      </a:r>
                      <a:r>
                        <a:rPr lang="nb-NO" sz="1400" dirty="0"/>
                        <a:t> for </a:t>
                      </a:r>
                      <a:r>
                        <a:rPr lang="nb-NO" sz="1400" dirty="0" err="1"/>
                        <a:t>regulation</a:t>
                      </a:r>
                      <a:r>
                        <a:rPr lang="nb-NO" sz="1400" dirty="0"/>
                        <a:t>!</a:t>
                      </a:r>
                    </a:p>
                  </a:txBody>
                  <a:tcPr>
                    <a:solidFill>
                      <a:schemeClr val="accent6">
                        <a:lumMod val="60000"/>
                        <a:lumOff val="40000"/>
                      </a:schemeClr>
                    </a:solidFill>
                  </a:tcPr>
                </a:tc>
                <a:tc>
                  <a:txBody>
                    <a:bodyPr/>
                    <a:lstStyle/>
                    <a:p>
                      <a:r>
                        <a:rPr lang="nb-NO" sz="1400" dirty="0" err="1"/>
                        <a:t>Arsenic</a:t>
                      </a:r>
                      <a:r>
                        <a:rPr lang="nb-NO" sz="1400" dirty="0"/>
                        <a:t>, </a:t>
                      </a:r>
                      <a:r>
                        <a:rPr lang="nb-NO" sz="1400" dirty="0" err="1"/>
                        <a:t>cadmium</a:t>
                      </a:r>
                      <a:r>
                        <a:rPr lang="nb-NO" sz="1400" dirty="0"/>
                        <a:t>, </a:t>
                      </a:r>
                      <a:r>
                        <a:rPr lang="nb-NO" sz="1400" dirty="0" err="1"/>
                        <a:t>high</a:t>
                      </a:r>
                      <a:r>
                        <a:rPr lang="nb-NO" sz="1400" dirty="0"/>
                        <a:t> Na, K</a:t>
                      </a:r>
                    </a:p>
                  </a:txBody>
                  <a:tcPr>
                    <a:solidFill>
                      <a:schemeClr val="accent6">
                        <a:lumMod val="60000"/>
                        <a:lumOff val="40000"/>
                      </a:schemeClr>
                    </a:solidFill>
                  </a:tcPr>
                </a:tc>
                <a:tc>
                  <a:txBody>
                    <a:bodyPr/>
                    <a:lstStyle/>
                    <a:p>
                      <a:r>
                        <a:rPr lang="nb-NO" sz="1400" dirty="0" err="1"/>
                        <a:t>Approved</a:t>
                      </a:r>
                      <a:r>
                        <a:rPr lang="nb-NO" sz="1400" dirty="0"/>
                        <a:t> in </a:t>
                      </a:r>
                      <a:r>
                        <a:rPr lang="nb-NO" sz="1400" dirty="0" err="1"/>
                        <a:t>organic</a:t>
                      </a:r>
                      <a:r>
                        <a:rPr lang="nb-NO" sz="1400" dirty="0"/>
                        <a:t> </a:t>
                      </a:r>
                      <a:r>
                        <a:rPr lang="nb-NO" sz="1400" dirty="0" err="1"/>
                        <a:t>growing</a:t>
                      </a:r>
                      <a:r>
                        <a:rPr lang="nb-NO" sz="1400" dirty="0"/>
                        <a:t> in Norway</a:t>
                      </a:r>
                    </a:p>
                    <a:p>
                      <a:r>
                        <a:rPr lang="nb-NO" sz="1400" dirty="0"/>
                        <a:t>Material </a:t>
                      </a:r>
                      <a:r>
                        <a:rPr lang="nb-NO" sz="1400" dirty="0" err="1"/>
                        <a:t>competition</a:t>
                      </a:r>
                      <a:endParaRPr lang="nb-NO" sz="1400" dirty="0"/>
                    </a:p>
                  </a:txBody>
                  <a:tcPr>
                    <a:solidFill>
                      <a:schemeClr val="accent6">
                        <a:lumMod val="60000"/>
                        <a:lumOff val="40000"/>
                      </a:schemeClr>
                    </a:solidFill>
                  </a:tcPr>
                </a:tc>
                <a:extLst>
                  <a:ext uri="{0D108BD9-81ED-4DB2-BD59-A6C34878D82A}">
                    <a16:rowId xmlns:a16="http://schemas.microsoft.com/office/drawing/2014/main" val="2065676898"/>
                  </a:ext>
                </a:extLst>
              </a:tr>
            </a:tbl>
          </a:graphicData>
        </a:graphic>
      </p:graphicFrame>
      <p:pic>
        <p:nvPicPr>
          <p:cNvPr id="5" name="Picture 3">
            <a:extLst>
              <a:ext uri="{FF2B5EF4-FFF2-40B4-BE49-F238E27FC236}">
                <a16:creationId xmlns:a16="http://schemas.microsoft.com/office/drawing/2014/main" id="{8373669C-DEF1-49FF-B57A-19F957772C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391" y="35185"/>
            <a:ext cx="1033492" cy="524735"/>
          </a:xfrm>
          <a:prstGeom prst="rect">
            <a:avLst/>
          </a:prstGeom>
        </p:spPr>
      </p:pic>
    </p:spTree>
    <p:extLst>
      <p:ext uri="{BB962C8B-B14F-4D97-AF65-F5344CB8AC3E}">
        <p14:creationId xmlns:p14="http://schemas.microsoft.com/office/powerpoint/2010/main" val="2699343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1E75913-7DA6-435B-A89B-C07E04C156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08858" y="128031"/>
            <a:ext cx="1131056" cy="574271"/>
          </a:xfrm>
          <a:prstGeom prst="rect">
            <a:avLst/>
          </a:prstGeom>
        </p:spPr>
      </p:pic>
      <p:pic>
        <p:nvPicPr>
          <p:cNvPr id="5" name="Bilde 4">
            <a:extLst>
              <a:ext uri="{FF2B5EF4-FFF2-40B4-BE49-F238E27FC236}">
                <a16:creationId xmlns:a16="http://schemas.microsoft.com/office/drawing/2014/main" id="{E9E5B371-A0D5-4752-A438-C1D6C5BEEA76}"/>
              </a:ext>
            </a:extLst>
          </p:cNvPr>
          <p:cNvPicPr>
            <a:picLocks noChangeAspect="1"/>
          </p:cNvPicPr>
          <p:nvPr/>
        </p:nvPicPr>
        <p:blipFill>
          <a:blip r:embed="rId3"/>
          <a:stretch>
            <a:fillRect/>
          </a:stretch>
        </p:blipFill>
        <p:spPr>
          <a:xfrm>
            <a:off x="0" y="1442905"/>
            <a:ext cx="3569293" cy="3034193"/>
          </a:xfrm>
          <a:prstGeom prst="rect">
            <a:avLst/>
          </a:prstGeom>
        </p:spPr>
      </p:pic>
      <p:pic>
        <p:nvPicPr>
          <p:cNvPr id="5122" name="Picture 2">
            <a:extLst>
              <a:ext uri="{FF2B5EF4-FFF2-40B4-BE49-F238E27FC236}">
                <a16:creationId xmlns:a16="http://schemas.microsoft.com/office/drawing/2014/main" id="{3A4387E7-8DC0-4D85-BF16-BBEF9E9F709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0910" y="40314"/>
            <a:ext cx="2838922" cy="1233157"/>
          </a:xfrm>
          <a:prstGeom prst="rect">
            <a:avLst/>
          </a:prstGeom>
          <a:noFill/>
          <a:extLst>
            <a:ext uri="{909E8E84-426E-40DD-AFC4-6F175D3DCCD1}">
              <a14:hiddenFill xmlns:a14="http://schemas.microsoft.com/office/drawing/2010/main">
                <a:solidFill>
                  <a:srgbClr val="FFFFFF"/>
                </a:solidFill>
              </a14:hiddenFill>
            </a:ext>
          </a:extLst>
        </p:spPr>
      </p:pic>
      <p:sp>
        <p:nvSpPr>
          <p:cNvPr id="6" name="Tittel 2">
            <a:extLst>
              <a:ext uri="{FF2B5EF4-FFF2-40B4-BE49-F238E27FC236}">
                <a16:creationId xmlns:a16="http://schemas.microsoft.com/office/drawing/2014/main" id="{2FAA7391-D6D3-451F-89B5-F72AB1212F6D}"/>
              </a:ext>
            </a:extLst>
          </p:cNvPr>
          <p:cNvSpPr txBox="1">
            <a:spLocks/>
          </p:cNvSpPr>
          <p:nvPr/>
        </p:nvSpPr>
        <p:spPr>
          <a:xfrm>
            <a:off x="3275857" y="795733"/>
            <a:ext cx="5868144" cy="215990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b-NO" sz="2800" b="1" dirty="0" err="1"/>
              <a:t>Anaerobically</a:t>
            </a:r>
            <a:r>
              <a:rPr lang="nb-NO" sz="2800" b="1" dirty="0"/>
              <a:t> </a:t>
            </a:r>
            <a:r>
              <a:rPr lang="nb-NO" sz="2800" b="1" dirty="0" err="1"/>
              <a:t>digested</a:t>
            </a:r>
            <a:r>
              <a:rPr lang="nb-NO" sz="2800" b="1" dirty="0"/>
              <a:t> </a:t>
            </a:r>
            <a:r>
              <a:rPr lang="nb-NO" sz="2800" b="1" dirty="0" err="1"/>
              <a:t>source-separated</a:t>
            </a:r>
            <a:r>
              <a:rPr lang="nb-NO" sz="2800" b="1" dirty="0"/>
              <a:t> </a:t>
            </a:r>
            <a:r>
              <a:rPr lang="nb-NO" sz="2800" b="1" dirty="0" err="1"/>
              <a:t>organic</a:t>
            </a:r>
            <a:r>
              <a:rPr lang="nb-NO" sz="2800" b="1" dirty="0"/>
              <a:t> household </a:t>
            </a:r>
            <a:r>
              <a:rPr lang="nb-NO" sz="2800" b="1" dirty="0" err="1"/>
              <a:t>waste</a:t>
            </a:r>
            <a:r>
              <a:rPr lang="nb-NO" sz="2800" b="1" dirty="0"/>
              <a:t> (</a:t>
            </a:r>
            <a:r>
              <a:rPr lang="nb-NO" sz="2800" b="1" dirty="0" err="1"/>
              <a:t>food</a:t>
            </a:r>
            <a:r>
              <a:rPr lang="nb-NO" sz="2800" b="1" dirty="0"/>
              <a:t> </a:t>
            </a:r>
            <a:r>
              <a:rPr lang="nb-NO" sz="2800" b="1" dirty="0" err="1"/>
              <a:t>waste</a:t>
            </a:r>
            <a:r>
              <a:rPr lang="nb-NO" sz="2800" b="1" dirty="0"/>
              <a:t>) vs. </a:t>
            </a:r>
            <a:r>
              <a:rPr lang="nb-NO" sz="2800" b="1" dirty="0" err="1"/>
              <a:t>conventional</a:t>
            </a:r>
            <a:r>
              <a:rPr lang="nb-NO" sz="2800" b="1" dirty="0"/>
              <a:t> </a:t>
            </a:r>
            <a:r>
              <a:rPr lang="nb-NO" sz="2800" b="1" dirty="0" err="1"/>
              <a:t>pig</a:t>
            </a:r>
            <a:r>
              <a:rPr lang="nb-NO" sz="2800" b="1" dirty="0"/>
              <a:t> </a:t>
            </a:r>
            <a:r>
              <a:rPr lang="nb-NO" sz="2800" b="1" dirty="0" err="1"/>
              <a:t>slurry</a:t>
            </a:r>
            <a:endParaRPr lang="nb-NO" sz="1600" b="1" dirty="0"/>
          </a:p>
        </p:txBody>
      </p:sp>
      <p:pic>
        <p:nvPicPr>
          <p:cNvPr id="3" name="Bilde 2">
            <a:extLst>
              <a:ext uri="{FF2B5EF4-FFF2-40B4-BE49-F238E27FC236}">
                <a16:creationId xmlns:a16="http://schemas.microsoft.com/office/drawing/2014/main" id="{8721B7ED-8CEF-4729-9CD2-7AB13F9C77F3}"/>
              </a:ext>
            </a:extLst>
          </p:cNvPr>
          <p:cNvPicPr>
            <a:picLocks noChangeAspect="1"/>
          </p:cNvPicPr>
          <p:nvPr/>
        </p:nvPicPr>
        <p:blipFill>
          <a:blip r:embed="rId5"/>
          <a:stretch>
            <a:fillRect/>
          </a:stretch>
        </p:blipFill>
        <p:spPr>
          <a:xfrm>
            <a:off x="220910" y="5203009"/>
            <a:ext cx="2381250" cy="1200150"/>
          </a:xfrm>
          <a:prstGeom prst="rect">
            <a:avLst/>
          </a:prstGeom>
        </p:spPr>
      </p:pic>
      <p:sp>
        <p:nvSpPr>
          <p:cNvPr id="4" name="TekstSylinder 3">
            <a:extLst>
              <a:ext uri="{FF2B5EF4-FFF2-40B4-BE49-F238E27FC236}">
                <a16:creationId xmlns:a16="http://schemas.microsoft.com/office/drawing/2014/main" id="{5B65F10A-822F-40FB-A9D3-EA45AF903C0B}"/>
              </a:ext>
            </a:extLst>
          </p:cNvPr>
          <p:cNvSpPr txBox="1"/>
          <p:nvPr/>
        </p:nvSpPr>
        <p:spPr>
          <a:xfrm>
            <a:off x="220910" y="4832059"/>
            <a:ext cx="2381250" cy="338554"/>
          </a:xfrm>
          <a:prstGeom prst="rect">
            <a:avLst/>
          </a:prstGeom>
          <a:noFill/>
        </p:spPr>
        <p:txBody>
          <a:bodyPr wrap="square" rtlCol="0">
            <a:spAutoFit/>
          </a:bodyPr>
          <a:lstStyle/>
          <a:p>
            <a:r>
              <a:rPr lang="nb-NO" sz="1600" dirty="0"/>
              <a:t>Casper Laursen, SEGES</a:t>
            </a:r>
          </a:p>
        </p:txBody>
      </p:sp>
      <p:pic>
        <p:nvPicPr>
          <p:cNvPr id="7" name="Bilde 6">
            <a:extLst>
              <a:ext uri="{FF2B5EF4-FFF2-40B4-BE49-F238E27FC236}">
                <a16:creationId xmlns:a16="http://schemas.microsoft.com/office/drawing/2014/main" id="{09845FF0-8CA9-4C75-A95B-CC54167531DE}"/>
              </a:ext>
            </a:extLst>
          </p:cNvPr>
          <p:cNvPicPr>
            <a:picLocks noChangeAspect="1"/>
          </p:cNvPicPr>
          <p:nvPr/>
        </p:nvPicPr>
        <p:blipFill>
          <a:blip r:embed="rId6"/>
          <a:stretch>
            <a:fillRect/>
          </a:stretch>
        </p:blipFill>
        <p:spPr>
          <a:xfrm>
            <a:off x="3444397" y="2671727"/>
            <a:ext cx="5711782" cy="2452543"/>
          </a:xfrm>
          <a:prstGeom prst="rect">
            <a:avLst/>
          </a:prstGeom>
        </p:spPr>
      </p:pic>
      <p:sp>
        <p:nvSpPr>
          <p:cNvPr id="9" name="TekstSylinder 8">
            <a:extLst>
              <a:ext uri="{FF2B5EF4-FFF2-40B4-BE49-F238E27FC236}">
                <a16:creationId xmlns:a16="http://schemas.microsoft.com/office/drawing/2014/main" id="{60E957E5-8FD7-4C5E-B63A-D531269C79E6}"/>
              </a:ext>
            </a:extLst>
          </p:cNvPr>
          <p:cNvSpPr txBox="1"/>
          <p:nvPr/>
        </p:nvSpPr>
        <p:spPr>
          <a:xfrm>
            <a:off x="3367956" y="5341421"/>
            <a:ext cx="5020468" cy="923330"/>
          </a:xfrm>
          <a:prstGeom prst="rect">
            <a:avLst/>
          </a:prstGeom>
          <a:noFill/>
        </p:spPr>
        <p:txBody>
          <a:bodyPr wrap="square" rtlCol="0">
            <a:spAutoFit/>
          </a:bodyPr>
          <a:lstStyle/>
          <a:p>
            <a:pPr marL="285750" indent="-285750">
              <a:buFont typeface="Arial" panose="020B0604020202020204" pitchFamily="34" charset="0"/>
              <a:buChar char="•"/>
            </a:pPr>
            <a:r>
              <a:rPr lang="nb-NO" sz="1800" dirty="0"/>
              <a:t>Large-</a:t>
            </a:r>
            <a:r>
              <a:rPr lang="nb-NO" sz="1800" dirty="0" err="1"/>
              <a:t>scale</a:t>
            </a:r>
            <a:r>
              <a:rPr lang="nb-NO" sz="1800" dirty="0"/>
              <a:t> </a:t>
            </a:r>
            <a:r>
              <a:rPr lang="nb-NO" sz="1800" dirty="0" err="1"/>
              <a:t>field</a:t>
            </a:r>
            <a:r>
              <a:rPr lang="nb-NO" sz="1800" dirty="0"/>
              <a:t> </a:t>
            </a:r>
            <a:r>
              <a:rPr lang="nb-NO" sz="1800" dirty="0" err="1"/>
              <a:t>experiments</a:t>
            </a:r>
            <a:r>
              <a:rPr lang="nb-NO" sz="1800" dirty="0"/>
              <a:t> in spring </a:t>
            </a:r>
            <a:r>
              <a:rPr lang="nb-NO" sz="1800" dirty="0" err="1"/>
              <a:t>barley</a:t>
            </a:r>
            <a:endParaRPr lang="nb-NO" sz="1800" dirty="0"/>
          </a:p>
          <a:p>
            <a:pPr marL="285750" indent="-285750">
              <a:buFont typeface="Arial" panose="020B0604020202020204" pitchFamily="34" charset="0"/>
              <a:buChar char="•"/>
            </a:pPr>
            <a:r>
              <a:rPr lang="nb-NO" sz="1800" dirty="0"/>
              <a:t>10 locations in </a:t>
            </a:r>
            <a:r>
              <a:rPr lang="nb-NO" sz="1800" dirty="0" err="1"/>
              <a:t>Denmark</a:t>
            </a:r>
            <a:r>
              <a:rPr lang="nb-NO" sz="1800" dirty="0"/>
              <a:t> 2019+2020</a:t>
            </a:r>
          </a:p>
          <a:p>
            <a:pPr marL="285750" indent="-285750">
              <a:buFont typeface="Arial" panose="020B0604020202020204" pitchFamily="34" charset="0"/>
              <a:buChar char="•"/>
            </a:pPr>
            <a:r>
              <a:rPr lang="nb-NO" sz="1800" dirty="0" err="1"/>
              <a:t>Organic</a:t>
            </a:r>
            <a:r>
              <a:rPr lang="nb-NO" sz="1800" dirty="0"/>
              <a:t> farms, </a:t>
            </a:r>
            <a:r>
              <a:rPr lang="nb-NO" sz="1800" dirty="0" err="1"/>
              <a:t>sites</a:t>
            </a:r>
            <a:r>
              <a:rPr lang="nb-NO" sz="1800" dirty="0"/>
              <a:t> </a:t>
            </a:r>
            <a:r>
              <a:rPr lang="nb-NO" sz="1800" dirty="0" err="1"/>
              <a:t>open</a:t>
            </a:r>
            <a:r>
              <a:rPr lang="nb-NO" sz="1800" dirty="0"/>
              <a:t> to </a:t>
            </a:r>
            <a:r>
              <a:rPr lang="nb-NO" sz="1800" dirty="0" err="1"/>
              <a:t>public</a:t>
            </a:r>
            <a:endParaRPr lang="nb-NO" sz="1800" dirty="0"/>
          </a:p>
        </p:txBody>
      </p:sp>
    </p:spTree>
    <p:extLst>
      <p:ext uri="{BB962C8B-B14F-4D97-AF65-F5344CB8AC3E}">
        <p14:creationId xmlns:p14="http://schemas.microsoft.com/office/powerpoint/2010/main" val="56409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1E75913-7DA6-435B-A89B-C07E04C156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08858" y="128031"/>
            <a:ext cx="1131056" cy="574271"/>
          </a:xfrm>
          <a:prstGeom prst="rect">
            <a:avLst/>
          </a:prstGeom>
        </p:spPr>
      </p:pic>
      <p:pic>
        <p:nvPicPr>
          <p:cNvPr id="5" name="Bilde 4">
            <a:extLst>
              <a:ext uri="{FF2B5EF4-FFF2-40B4-BE49-F238E27FC236}">
                <a16:creationId xmlns:a16="http://schemas.microsoft.com/office/drawing/2014/main" id="{E9E5B371-A0D5-4752-A438-C1D6C5BEEA76}"/>
              </a:ext>
            </a:extLst>
          </p:cNvPr>
          <p:cNvPicPr>
            <a:picLocks noChangeAspect="1"/>
          </p:cNvPicPr>
          <p:nvPr/>
        </p:nvPicPr>
        <p:blipFill>
          <a:blip r:embed="rId3"/>
          <a:stretch>
            <a:fillRect/>
          </a:stretch>
        </p:blipFill>
        <p:spPr>
          <a:xfrm>
            <a:off x="18117" y="1171236"/>
            <a:ext cx="1697372" cy="1442906"/>
          </a:xfrm>
          <a:prstGeom prst="rect">
            <a:avLst/>
          </a:prstGeom>
        </p:spPr>
      </p:pic>
      <p:pic>
        <p:nvPicPr>
          <p:cNvPr id="5122" name="Picture 2">
            <a:extLst>
              <a:ext uri="{FF2B5EF4-FFF2-40B4-BE49-F238E27FC236}">
                <a16:creationId xmlns:a16="http://schemas.microsoft.com/office/drawing/2014/main" id="{3A4387E7-8DC0-4D85-BF16-BBEF9E9F709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0910" y="118932"/>
            <a:ext cx="1889232" cy="820635"/>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883A7B1B-4129-48EB-A745-837B6CB4094C}"/>
              </a:ext>
            </a:extLst>
          </p:cNvPr>
          <p:cNvSpPr txBox="1"/>
          <p:nvPr/>
        </p:nvSpPr>
        <p:spPr>
          <a:xfrm>
            <a:off x="3219412" y="2935561"/>
            <a:ext cx="4689446" cy="3785652"/>
          </a:xfrm>
          <a:prstGeom prst="rect">
            <a:avLst/>
          </a:prstGeom>
          <a:noFill/>
        </p:spPr>
        <p:txBody>
          <a:bodyPr wrap="square" rtlCol="0">
            <a:spAutoFit/>
          </a:bodyPr>
          <a:lstStyle/>
          <a:p>
            <a:r>
              <a:rPr lang="nb-NO" sz="1600" dirty="0" err="1"/>
              <a:t>Treatments</a:t>
            </a:r>
            <a:r>
              <a:rPr lang="nb-NO" sz="1600" dirty="0"/>
              <a:t>:</a:t>
            </a:r>
          </a:p>
          <a:p>
            <a:pPr marL="285750" indent="-285750">
              <a:buFontTx/>
              <a:buChar char="-"/>
            </a:pPr>
            <a:r>
              <a:rPr lang="nb-NO" sz="1600" dirty="0" err="1"/>
              <a:t>Pig</a:t>
            </a:r>
            <a:r>
              <a:rPr lang="nb-NO" sz="1600" dirty="0"/>
              <a:t> </a:t>
            </a:r>
            <a:r>
              <a:rPr lang="nb-NO" sz="1600" dirty="0" err="1"/>
              <a:t>slurry</a:t>
            </a:r>
            <a:r>
              <a:rPr lang="nb-NO" sz="1600" dirty="0"/>
              <a:t>, 4.5% DM</a:t>
            </a:r>
          </a:p>
          <a:p>
            <a:pPr marL="285750" indent="-285750">
              <a:buFontTx/>
              <a:buChar char="-"/>
            </a:pPr>
            <a:r>
              <a:rPr lang="nb-NO" sz="1600" dirty="0" err="1"/>
              <a:t>Meat</a:t>
            </a:r>
            <a:r>
              <a:rPr lang="nb-NO" sz="1600" dirty="0"/>
              <a:t> and bone </a:t>
            </a:r>
            <a:r>
              <a:rPr lang="nb-NO" sz="1600" dirty="0" err="1"/>
              <a:t>meal</a:t>
            </a:r>
            <a:r>
              <a:rPr lang="nb-NO" sz="1600" dirty="0"/>
              <a:t> «</a:t>
            </a:r>
            <a:r>
              <a:rPr lang="nb-NO" sz="1600" dirty="0" err="1"/>
              <a:t>Øgro</a:t>
            </a:r>
            <a:r>
              <a:rPr lang="nb-NO" sz="1600" dirty="0"/>
              <a:t>» 10-3-1</a:t>
            </a:r>
          </a:p>
          <a:p>
            <a:pPr marL="285750" indent="-285750">
              <a:buFontTx/>
              <a:buChar char="-"/>
            </a:pPr>
            <a:r>
              <a:rPr lang="nb-NO" sz="1600" dirty="0"/>
              <a:t>Mixed household </a:t>
            </a:r>
            <a:r>
              <a:rPr lang="nb-NO" sz="1600" dirty="0" err="1"/>
              <a:t>waste</a:t>
            </a:r>
            <a:r>
              <a:rPr lang="nb-NO" sz="1600" dirty="0"/>
              <a:t> + </a:t>
            </a:r>
            <a:r>
              <a:rPr lang="nb-NO" sz="1600" dirty="0" err="1"/>
              <a:t>pig</a:t>
            </a:r>
            <a:r>
              <a:rPr lang="nb-NO" sz="1600" dirty="0"/>
              <a:t> </a:t>
            </a:r>
            <a:r>
              <a:rPr lang="nb-NO" sz="1600" dirty="0" err="1"/>
              <a:t>slurry</a:t>
            </a:r>
            <a:r>
              <a:rPr lang="nb-NO" sz="1600" dirty="0"/>
              <a:t>, 12.5% HW</a:t>
            </a:r>
          </a:p>
          <a:p>
            <a:pPr marL="285750" indent="-285750">
              <a:buFontTx/>
              <a:buChar char="-"/>
            </a:pPr>
            <a:r>
              <a:rPr lang="nb-NO" sz="1600" dirty="0" err="1"/>
              <a:t>Digested</a:t>
            </a:r>
            <a:r>
              <a:rPr lang="nb-NO" sz="1600" dirty="0"/>
              <a:t> household </a:t>
            </a:r>
            <a:r>
              <a:rPr lang="nb-NO" sz="1600" dirty="0" err="1"/>
              <a:t>waste</a:t>
            </a:r>
            <a:r>
              <a:rPr lang="nb-NO" sz="1600" dirty="0"/>
              <a:t> from VARGA and DAKA; </a:t>
            </a:r>
            <a:r>
              <a:rPr lang="nb-NO" sz="1600" dirty="0" err="1"/>
              <a:t>about</a:t>
            </a:r>
            <a:r>
              <a:rPr lang="nb-NO" sz="1600" dirty="0"/>
              <a:t> 3% DM</a:t>
            </a:r>
          </a:p>
          <a:p>
            <a:pPr marL="285750" indent="-285750">
              <a:buFontTx/>
              <a:buChar char="-"/>
            </a:pPr>
            <a:endParaRPr lang="nb-NO" sz="1600" dirty="0"/>
          </a:p>
          <a:p>
            <a:pPr marL="285750" indent="-285750">
              <a:buFontTx/>
              <a:buChar char="-"/>
            </a:pPr>
            <a:r>
              <a:rPr lang="nb-NO" sz="1600" b="1" u="sng" dirty="0" err="1"/>
              <a:t>Comparable</a:t>
            </a:r>
            <a:r>
              <a:rPr lang="nb-NO" sz="1600" b="1" u="sng" dirty="0"/>
              <a:t> </a:t>
            </a:r>
            <a:r>
              <a:rPr lang="nb-NO" sz="1600" b="1" u="sng" dirty="0" err="1"/>
              <a:t>yields</a:t>
            </a:r>
            <a:r>
              <a:rPr lang="nb-NO" sz="1600" b="1" u="sng" dirty="0"/>
              <a:t>, 5.7 </a:t>
            </a:r>
            <a:r>
              <a:rPr lang="nb-NO" sz="1600" b="1" u="sng" dirty="0" err="1"/>
              <a:t>tons</a:t>
            </a:r>
            <a:r>
              <a:rPr lang="nb-NO" sz="1600" b="1" u="sng" dirty="0"/>
              <a:t> </a:t>
            </a:r>
            <a:r>
              <a:rPr lang="nb-NO" sz="1600" b="1" u="sng" dirty="0" err="1"/>
              <a:t>of</a:t>
            </a:r>
            <a:r>
              <a:rPr lang="nb-NO" sz="1600" b="1" u="sng" dirty="0"/>
              <a:t> </a:t>
            </a:r>
            <a:r>
              <a:rPr lang="nb-NO" sz="1600" b="1" u="sng" dirty="0" err="1"/>
              <a:t>grain</a:t>
            </a:r>
            <a:r>
              <a:rPr lang="nb-NO" sz="1600" b="1" u="sng" dirty="0"/>
              <a:t>/ha</a:t>
            </a:r>
          </a:p>
          <a:p>
            <a:pPr marL="285750" indent="-285750">
              <a:buFontTx/>
              <a:buChar char="-"/>
            </a:pPr>
            <a:endParaRPr lang="nb-NO" sz="1600" dirty="0"/>
          </a:p>
          <a:p>
            <a:pPr marL="285750" indent="-285750">
              <a:buFontTx/>
              <a:buChar char="-"/>
            </a:pPr>
            <a:r>
              <a:rPr lang="nb-NO" sz="1600" dirty="0" err="1"/>
              <a:t>Much</a:t>
            </a:r>
            <a:r>
              <a:rPr lang="nb-NO" sz="1600" dirty="0"/>
              <a:t> less </a:t>
            </a:r>
            <a:r>
              <a:rPr lang="nb-NO" sz="1600" dirty="0" err="1"/>
              <a:t>potentially</a:t>
            </a:r>
            <a:r>
              <a:rPr lang="nb-NO" sz="1600" dirty="0"/>
              <a:t> </a:t>
            </a:r>
            <a:r>
              <a:rPr lang="nb-NO" sz="1600" dirty="0" err="1"/>
              <a:t>toxic</a:t>
            </a:r>
            <a:r>
              <a:rPr lang="nb-NO" sz="1600" dirty="0"/>
              <a:t> elements in HW </a:t>
            </a:r>
            <a:r>
              <a:rPr lang="nb-NO" sz="1600" dirty="0" err="1"/>
              <a:t>than</a:t>
            </a:r>
            <a:r>
              <a:rPr lang="nb-NO" sz="1600" dirty="0"/>
              <a:t> </a:t>
            </a:r>
            <a:r>
              <a:rPr lang="nb-NO" sz="1600" dirty="0" err="1"/>
              <a:t>slurry</a:t>
            </a:r>
            <a:r>
              <a:rPr lang="nb-NO" sz="1600" dirty="0"/>
              <a:t>: 0.12 mg Cd/kg DM  vs. 0.37</a:t>
            </a:r>
          </a:p>
          <a:p>
            <a:pPr marL="285750" indent="-285750">
              <a:buFontTx/>
              <a:buChar char="-"/>
            </a:pPr>
            <a:endParaRPr lang="nb-NO" sz="1600" dirty="0"/>
          </a:p>
          <a:p>
            <a:pPr marL="285750" indent="-285750">
              <a:buFontTx/>
              <a:buChar char="-"/>
            </a:pPr>
            <a:r>
              <a:rPr lang="nb-NO" sz="1600" dirty="0" err="1"/>
              <a:t>Plastic</a:t>
            </a:r>
            <a:r>
              <a:rPr lang="nb-NO" sz="1600" dirty="0"/>
              <a:t> </a:t>
            </a:r>
            <a:r>
              <a:rPr lang="nb-NO" sz="1600" dirty="0" err="1"/>
              <a:t>residues</a:t>
            </a:r>
            <a:r>
              <a:rPr lang="nb-NO" sz="1600" dirty="0"/>
              <a:t>: Danish limit = 8.6 m</a:t>
            </a:r>
            <a:r>
              <a:rPr lang="nb-NO" sz="1600" baseline="30000" dirty="0"/>
              <a:t>2</a:t>
            </a:r>
            <a:r>
              <a:rPr lang="nb-NO" sz="1600" dirty="0"/>
              <a:t>/</a:t>
            </a:r>
            <a:r>
              <a:rPr lang="nb-NO" sz="1600" dirty="0" err="1"/>
              <a:t>hectare</a:t>
            </a:r>
            <a:endParaRPr lang="nb-NO" sz="1600" dirty="0"/>
          </a:p>
          <a:p>
            <a:pPr marL="285750" indent="-285750">
              <a:buFontTx/>
              <a:buChar char="-"/>
            </a:pPr>
            <a:r>
              <a:rPr lang="nb-NO" sz="1600" dirty="0"/>
              <a:t>One type </a:t>
            </a:r>
            <a:r>
              <a:rPr lang="nb-NO" sz="1600" dirty="0" err="1"/>
              <a:t>had</a:t>
            </a:r>
            <a:r>
              <a:rPr lang="nb-NO" sz="1600" dirty="0"/>
              <a:t> 3 m</a:t>
            </a:r>
            <a:r>
              <a:rPr lang="nb-NO" sz="1600" baseline="30000" dirty="0"/>
              <a:t>2</a:t>
            </a:r>
            <a:r>
              <a:rPr lang="nb-NO" sz="1600" dirty="0"/>
              <a:t>/</a:t>
            </a:r>
            <a:r>
              <a:rPr lang="nb-NO" sz="1600" dirty="0" err="1"/>
              <a:t>hectare</a:t>
            </a:r>
            <a:r>
              <a:rPr lang="nb-NO" sz="1600" dirty="0"/>
              <a:t> = 0.01% </a:t>
            </a:r>
            <a:r>
              <a:rPr lang="nb-NO" sz="1600" dirty="0" err="1"/>
              <a:t>of</a:t>
            </a:r>
            <a:r>
              <a:rPr lang="nb-NO" sz="1600" dirty="0"/>
              <a:t> DM; still </a:t>
            </a:r>
            <a:r>
              <a:rPr lang="nb-NO" sz="1600" dirty="0" err="1"/>
              <a:t>very</a:t>
            </a:r>
            <a:r>
              <a:rPr lang="nb-NO" sz="1600" dirty="0"/>
              <a:t> </a:t>
            </a:r>
            <a:r>
              <a:rPr lang="nb-NO" sz="1600" dirty="0" err="1"/>
              <a:t>negatively</a:t>
            </a:r>
            <a:r>
              <a:rPr lang="nb-NO" sz="1600" dirty="0"/>
              <a:t> </a:t>
            </a:r>
            <a:r>
              <a:rPr lang="nb-NO" sz="1600" dirty="0" err="1"/>
              <a:t>interpreted</a:t>
            </a:r>
            <a:r>
              <a:rPr lang="nb-NO" sz="1600" dirty="0"/>
              <a:t> by farmers</a:t>
            </a:r>
          </a:p>
        </p:txBody>
      </p:sp>
      <p:pic>
        <p:nvPicPr>
          <p:cNvPr id="8" name="Bilde 7">
            <a:extLst>
              <a:ext uri="{FF2B5EF4-FFF2-40B4-BE49-F238E27FC236}">
                <a16:creationId xmlns:a16="http://schemas.microsoft.com/office/drawing/2014/main" id="{6EE67280-E162-4558-B4BE-776D8FD48542}"/>
              </a:ext>
            </a:extLst>
          </p:cNvPr>
          <p:cNvPicPr>
            <a:picLocks noChangeAspect="1"/>
          </p:cNvPicPr>
          <p:nvPr/>
        </p:nvPicPr>
        <p:blipFill>
          <a:blip r:embed="rId5"/>
          <a:stretch>
            <a:fillRect/>
          </a:stretch>
        </p:blipFill>
        <p:spPr>
          <a:xfrm>
            <a:off x="2294914" y="173955"/>
            <a:ext cx="5613944" cy="2410533"/>
          </a:xfrm>
          <a:prstGeom prst="rect">
            <a:avLst/>
          </a:prstGeom>
        </p:spPr>
      </p:pic>
      <p:pic>
        <p:nvPicPr>
          <p:cNvPr id="7" name="Bilde 6">
            <a:extLst>
              <a:ext uri="{FF2B5EF4-FFF2-40B4-BE49-F238E27FC236}">
                <a16:creationId xmlns:a16="http://schemas.microsoft.com/office/drawing/2014/main" id="{87F3D77A-0354-442C-A425-764B3872209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7001"/>
          <a:stretch/>
        </p:blipFill>
        <p:spPr>
          <a:xfrm>
            <a:off x="151002" y="3717032"/>
            <a:ext cx="2470588" cy="3022036"/>
          </a:xfrm>
          <a:prstGeom prst="rect">
            <a:avLst/>
          </a:prstGeom>
          <a:ln w="38100">
            <a:solidFill>
              <a:srgbClr val="C00000"/>
            </a:solidFill>
          </a:ln>
        </p:spPr>
      </p:pic>
      <p:pic>
        <p:nvPicPr>
          <p:cNvPr id="9" name="Bilde 8">
            <a:extLst>
              <a:ext uri="{FF2B5EF4-FFF2-40B4-BE49-F238E27FC236}">
                <a16:creationId xmlns:a16="http://schemas.microsoft.com/office/drawing/2014/main" id="{B212AA13-9A4F-49EA-B0B1-6C53289A4E4A}"/>
              </a:ext>
            </a:extLst>
          </p:cNvPr>
          <p:cNvPicPr>
            <a:picLocks noChangeAspect="1"/>
          </p:cNvPicPr>
          <p:nvPr/>
        </p:nvPicPr>
        <p:blipFill>
          <a:blip r:embed="rId7"/>
          <a:stretch>
            <a:fillRect/>
          </a:stretch>
        </p:blipFill>
        <p:spPr>
          <a:xfrm>
            <a:off x="-13799" y="1058506"/>
            <a:ext cx="2800190" cy="2370494"/>
          </a:xfrm>
          <a:prstGeom prst="rect">
            <a:avLst/>
          </a:prstGeom>
        </p:spPr>
      </p:pic>
      <p:sp>
        <p:nvSpPr>
          <p:cNvPr id="3" name="TekstSylinder 2">
            <a:extLst>
              <a:ext uri="{FF2B5EF4-FFF2-40B4-BE49-F238E27FC236}">
                <a16:creationId xmlns:a16="http://schemas.microsoft.com/office/drawing/2014/main" id="{F773D0E0-C965-488C-AD32-DCED37DD6E59}"/>
              </a:ext>
            </a:extLst>
          </p:cNvPr>
          <p:cNvSpPr txBox="1"/>
          <p:nvPr/>
        </p:nvSpPr>
        <p:spPr>
          <a:xfrm>
            <a:off x="59542" y="1927161"/>
            <a:ext cx="1326754" cy="830997"/>
          </a:xfrm>
          <a:prstGeom prst="rect">
            <a:avLst/>
          </a:prstGeom>
          <a:noFill/>
        </p:spPr>
        <p:txBody>
          <a:bodyPr wrap="square" rtlCol="0">
            <a:spAutoFit/>
          </a:bodyPr>
          <a:lstStyle/>
          <a:p>
            <a:r>
              <a:rPr lang="nb-NO" sz="1600" b="1" dirty="0" err="1">
                <a:solidFill>
                  <a:schemeClr val="bg1"/>
                </a:solidFill>
              </a:rPr>
              <a:t>Digested</a:t>
            </a:r>
            <a:r>
              <a:rPr lang="nb-NO" sz="1600" b="1" dirty="0">
                <a:solidFill>
                  <a:schemeClr val="bg1"/>
                </a:solidFill>
              </a:rPr>
              <a:t> household </a:t>
            </a:r>
            <a:r>
              <a:rPr lang="nb-NO" sz="1600" b="1" dirty="0" err="1">
                <a:solidFill>
                  <a:schemeClr val="bg1"/>
                </a:solidFill>
              </a:rPr>
              <a:t>waste</a:t>
            </a:r>
            <a:endParaRPr lang="nb-NO" sz="1600" b="1" dirty="0">
              <a:solidFill>
                <a:schemeClr val="bg1"/>
              </a:solidFill>
            </a:endParaRPr>
          </a:p>
        </p:txBody>
      </p:sp>
    </p:spTree>
    <p:extLst>
      <p:ext uri="{BB962C8B-B14F-4D97-AF65-F5344CB8AC3E}">
        <p14:creationId xmlns:p14="http://schemas.microsoft.com/office/powerpoint/2010/main" val="224518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E156156-E53B-4E40-9563-8EDD466FE8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12496" y="177899"/>
            <a:ext cx="727418" cy="369332"/>
          </a:xfrm>
          <a:prstGeom prst="rect">
            <a:avLst/>
          </a:prstGeom>
        </p:spPr>
      </p:pic>
      <p:pic>
        <p:nvPicPr>
          <p:cNvPr id="3" name="Bilde 2">
            <a:extLst>
              <a:ext uri="{FF2B5EF4-FFF2-40B4-BE49-F238E27FC236}">
                <a16:creationId xmlns:a16="http://schemas.microsoft.com/office/drawing/2014/main" id="{12A269E3-BE16-4590-8D09-EE3E692C1AFF}"/>
              </a:ext>
            </a:extLst>
          </p:cNvPr>
          <p:cNvPicPr>
            <a:picLocks noChangeAspect="1"/>
          </p:cNvPicPr>
          <p:nvPr/>
        </p:nvPicPr>
        <p:blipFill>
          <a:blip r:embed="rId3"/>
          <a:stretch>
            <a:fillRect/>
          </a:stretch>
        </p:blipFill>
        <p:spPr>
          <a:xfrm>
            <a:off x="2779813" y="119642"/>
            <a:ext cx="2713009" cy="4180703"/>
          </a:xfrm>
          <a:prstGeom prst="rect">
            <a:avLst/>
          </a:prstGeom>
        </p:spPr>
      </p:pic>
      <p:pic>
        <p:nvPicPr>
          <p:cNvPr id="4" name="Bilde 3" descr="Et bilde som inneholder utendørs, bakke, gress, spor&#10;&#10;Automatisk generert beskrivelse">
            <a:extLst>
              <a:ext uri="{FF2B5EF4-FFF2-40B4-BE49-F238E27FC236}">
                <a16:creationId xmlns:a16="http://schemas.microsoft.com/office/drawing/2014/main" id="{2D88B72A-5321-4F28-9B9B-91674C5C9E82}"/>
              </a:ext>
            </a:extLst>
          </p:cNvPr>
          <p:cNvPicPr/>
          <p:nvPr/>
        </p:nvPicPr>
        <p:blipFill>
          <a:blip r:embed="rId4" cstate="print">
            <a:extLst>
              <a:ext uri="{28A0092B-C50C-407E-A947-70E740481C1C}">
                <a14:useLocalDpi xmlns:a14="http://schemas.microsoft.com/office/drawing/2010/main"/>
              </a:ext>
            </a:extLst>
          </a:blip>
          <a:stretch>
            <a:fillRect/>
          </a:stretch>
        </p:blipFill>
        <p:spPr>
          <a:xfrm>
            <a:off x="203435" y="1168528"/>
            <a:ext cx="2445385" cy="4347845"/>
          </a:xfrm>
          <a:prstGeom prst="rect">
            <a:avLst/>
          </a:prstGeom>
        </p:spPr>
      </p:pic>
      <p:pic>
        <p:nvPicPr>
          <p:cNvPr id="5" name="Bilde 4">
            <a:extLst>
              <a:ext uri="{FF2B5EF4-FFF2-40B4-BE49-F238E27FC236}">
                <a16:creationId xmlns:a16="http://schemas.microsoft.com/office/drawing/2014/main" id="{82EE25C2-2AF1-47E9-A4EF-EB7393BD2107}"/>
              </a:ext>
            </a:extLst>
          </p:cNvPr>
          <p:cNvPicPr>
            <a:picLocks noChangeAspect="1"/>
          </p:cNvPicPr>
          <p:nvPr/>
        </p:nvPicPr>
        <p:blipFill>
          <a:blip r:embed="rId5"/>
          <a:stretch>
            <a:fillRect/>
          </a:stretch>
        </p:blipFill>
        <p:spPr>
          <a:xfrm>
            <a:off x="2866936" y="4614283"/>
            <a:ext cx="3181350" cy="2124075"/>
          </a:xfrm>
          <a:prstGeom prst="rect">
            <a:avLst/>
          </a:prstGeom>
        </p:spPr>
      </p:pic>
      <p:sp>
        <p:nvSpPr>
          <p:cNvPr id="6" name="TekstSylinder 5">
            <a:extLst>
              <a:ext uri="{FF2B5EF4-FFF2-40B4-BE49-F238E27FC236}">
                <a16:creationId xmlns:a16="http://schemas.microsoft.com/office/drawing/2014/main" id="{1804A9F7-B7FA-4F9E-8D39-81FCF7D0837A}"/>
              </a:ext>
            </a:extLst>
          </p:cNvPr>
          <p:cNvSpPr txBox="1"/>
          <p:nvPr/>
        </p:nvSpPr>
        <p:spPr>
          <a:xfrm>
            <a:off x="203435" y="5612235"/>
            <a:ext cx="2581710" cy="523220"/>
          </a:xfrm>
          <a:prstGeom prst="rect">
            <a:avLst/>
          </a:prstGeom>
          <a:noFill/>
        </p:spPr>
        <p:txBody>
          <a:bodyPr wrap="square" rtlCol="0">
            <a:spAutoFit/>
          </a:bodyPr>
          <a:lstStyle/>
          <a:p>
            <a:r>
              <a:rPr lang="nb-NO" sz="1400" dirty="0" err="1"/>
              <a:t>Silage</a:t>
            </a:r>
            <a:r>
              <a:rPr lang="nb-NO" sz="1400" dirty="0"/>
              <a:t>					Horn </a:t>
            </a:r>
            <a:r>
              <a:rPr lang="nb-NO" sz="1400" dirty="0" err="1"/>
              <a:t>grit</a:t>
            </a:r>
            <a:endParaRPr lang="nb-NO" sz="1400" dirty="0"/>
          </a:p>
          <a:p>
            <a:endParaRPr lang="nb-NO" sz="1400" dirty="0"/>
          </a:p>
        </p:txBody>
      </p:sp>
      <p:pic>
        <p:nvPicPr>
          <p:cNvPr id="7" name="Bilde 6">
            <a:extLst>
              <a:ext uri="{FF2B5EF4-FFF2-40B4-BE49-F238E27FC236}">
                <a16:creationId xmlns:a16="http://schemas.microsoft.com/office/drawing/2014/main" id="{E675B8E4-0DD9-461E-AC24-B647B8158ACE}"/>
              </a:ext>
            </a:extLst>
          </p:cNvPr>
          <p:cNvPicPr/>
          <p:nvPr/>
        </p:nvPicPr>
        <p:blipFill>
          <a:blip r:embed="rId6" cstate="print">
            <a:extLst>
              <a:ext uri="{28A0092B-C50C-407E-A947-70E740481C1C}">
                <a14:useLocalDpi xmlns:a14="http://schemas.microsoft.com/office/drawing/2010/main"/>
              </a:ext>
            </a:extLst>
          </a:blip>
          <a:srcRect/>
          <a:stretch>
            <a:fillRect/>
          </a:stretch>
        </p:blipFill>
        <p:spPr bwMode="auto">
          <a:xfrm>
            <a:off x="6601481" y="938982"/>
            <a:ext cx="1651365" cy="3509333"/>
          </a:xfrm>
          <a:prstGeom prst="rect">
            <a:avLst/>
          </a:prstGeom>
          <a:noFill/>
          <a:ln>
            <a:noFill/>
          </a:ln>
        </p:spPr>
      </p:pic>
      <p:pic>
        <p:nvPicPr>
          <p:cNvPr id="8" name="Bilde 7">
            <a:extLst>
              <a:ext uri="{FF2B5EF4-FFF2-40B4-BE49-F238E27FC236}">
                <a16:creationId xmlns:a16="http://schemas.microsoft.com/office/drawing/2014/main" id="{C67B2BFF-8F78-4B0D-BAAF-7088392B587E}"/>
              </a:ext>
            </a:extLst>
          </p:cNvPr>
          <p:cNvPicPr>
            <a:picLocks noChangeAspect="1"/>
          </p:cNvPicPr>
          <p:nvPr/>
        </p:nvPicPr>
        <p:blipFill>
          <a:blip r:embed="rId7"/>
          <a:stretch>
            <a:fillRect/>
          </a:stretch>
        </p:blipFill>
        <p:spPr>
          <a:xfrm>
            <a:off x="6486681" y="4815281"/>
            <a:ext cx="2553234" cy="1608937"/>
          </a:xfrm>
          <a:prstGeom prst="rect">
            <a:avLst/>
          </a:prstGeom>
        </p:spPr>
      </p:pic>
      <p:sp>
        <p:nvSpPr>
          <p:cNvPr id="9" name="TekstSylinder 8">
            <a:extLst>
              <a:ext uri="{FF2B5EF4-FFF2-40B4-BE49-F238E27FC236}">
                <a16:creationId xmlns:a16="http://schemas.microsoft.com/office/drawing/2014/main" id="{4CAC3E29-2C0B-40A5-97C3-7479ACBA4E12}"/>
              </a:ext>
            </a:extLst>
          </p:cNvPr>
          <p:cNvSpPr txBox="1"/>
          <p:nvPr/>
        </p:nvSpPr>
        <p:spPr>
          <a:xfrm>
            <a:off x="203435" y="566599"/>
            <a:ext cx="2581710" cy="338554"/>
          </a:xfrm>
          <a:prstGeom prst="rect">
            <a:avLst/>
          </a:prstGeom>
          <a:noFill/>
        </p:spPr>
        <p:txBody>
          <a:bodyPr wrap="square" rtlCol="0">
            <a:spAutoFit/>
          </a:bodyPr>
          <a:lstStyle/>
          <a:p>
            <a:r>
              <a:rPr lang="nb-NO" sz="1600" dirty="0" err="1"/>
              <a:t>Early</a:t>
            </a:r>
            <a:r>
              <a:rPr lang="nb-NO" sz="1600" dirty="0"/>
              <a:t> </a:t>
            </a:r>
            <a:r>
              <a:rPr lang="nb-NO" sz="1600" dirty="0" err="1"/>
              <a:t>cabbage</a:t>
            </a:r>
            <a:endParaRPr lang="nb-NO" sz="1600" dirty="0"/>
          </a:p>
        </p:txBody>
      </p:sp>
      <p:sp>
        <p:nvSpPr>
          <p:cNvPr id="10" name="TekstSylinder 9">
            <a:extLst>
              <a:ext uri="{FF2B5EF4-FFF2-40B4-BE49-F238E27FC236}">
                <a16:creationId xmlns:a16="http://schemas.microsoft.com/office/drawing/2014/main" id="{7E159B0D-A352-41C2-9166-2074B819D891}"/>
              </a:ext>
            </a:extLst>
          </p:cNvPr>
          <p:cNvSpPr txBox="1"/>
          <p:nvPr/>
        </p:nvSpPr>
        <p:spPr>
          <a:xfrm>
            <a:off x="6511221" y="656229"/>
            <a:ext cx="2429344" cy="338554"/>
          </a:xfrm>
          <a:prstGeom prst="rect">
            <a:avLst/>
          </a:prstGeom>
          <a:noFill/>
        </p:spPr>
        <p:txBody>
          <a:bodyPr wrap="square" rtlCol="0">
            <a:spAutoFit/>
          </a:bodyPr>
          <a:lstStyle/>
          <a:p>
            <a:r>
              <a:rPr lang="nb-NO" sz="1600" dirty="0" err="1"/>
              <a:t>Spinach</a:t>
            </a:r>
            <a:r>
              <a:rPr lang="nb-NO" sz="1600" dirty="0"/>
              <a:t> (residual </a:t>
            </a:r>
            <a:r>
              <a:rPr lang="nb-NO" sz="1600" dirty="0" err="1"/>
              <a:t>effect</a:t>
            </a:r>
            <a:r>
              <a:rPr lang="nb-NO" sz="1600" dirty="0"/>
              <a:t> I)</a:t>
            </a:r>
          </a:p>
        </p:txBody>
      </p:sp>
      <p:sp>
        <p:nvSpPr>
          <p:cNvPr id="11" name="TekstSylinder 10">
            <a:extLst>
              <a:ext uri="{FF2B5EF4-FFF2-40B4-BE49-F238E27FC236}">
                <a16:creationId xmlns:a16="http://schemas.microsoft.com/office/drawing/2014/main" id="{038CB8B8-0E74-4B2F-9D6D-F13154497BC7}"/>
              </a:ext>
            </a:extLst>
          </p:cNvPr>
          <p:cNvSpPr txBox="1"/>
          <p:nvPr/>
        </p:nvSpPr>
        <p:spPr>
          <a:xfrm>
            <a:off x="4801278" y="3916936"/>
            <a:ext cx="1969270" cy="800219"/>
          </a:xfrm>
          <a:prstGeom prst="rect">
            <a:avLst/>
          </a:prstGeom>
          <a:noFill/>
        </p:spPr>
        <p:txBody>
          <a:bodyPr wrap="square" rtlCol="0">
            <a:spAutoFit/>
          </a:bodyPr>
          <a:lstStyle/>
          <a:p>
            <a:r>
              <a:rPr lang="nb-NO" sz="1600" dirty="0" err="1"/>
              <a:t>Early</a:t>
            </a:r>
            <a:r>
              <a:rPr lang="nb-NO" sz="1600" dirty="0"/>
              <a:t> </a:t>
            </a:r>
            <a:r>
              <a:rPr lang="nb-NO" sz="1600" dirty="0" err="1"/>
              <a:t>cabbage</a:t>
            </a:r>
            <a:endParaRPr lang="nb-NO" sz="1600" dirty="0"/>
          </a:p>
          <a:p>
            <a:r>
              <a:rPr lang="nb-NO" sz="1400" dirty="0"/>
              <a:t>Mg = 1000 kg</a:t>
            </a:r>
          </a:p>
          <a:p>
            <a:endParaRPr lang="nb-NO" sz="1600" dirty="0"/>
          </a:p>
        </p:txBody>
      </p:sp>
      <p:pic>
        <p:nvPicPr>
          <p:cNvPr id="12" name="Bilde 11">
            <a:extLst>
              <a:ext uri="{FF2B5EF4-FFF2-40B4-BE49-F238E27FC236}">
                <a16:creationId xmlns:a16="http://schemas.microsoft.com/office/drawing/2014/main" id="{BBA01B1B-8A8E-462E-A03A-E3456D601289}"/>
              </a:ext>
            </a:extLst>
          </p:cNvPr>
          <p:cNvPicPr>
            <a:picLocks noChangeAspect="1"/>
          </p:cNvPicPr>
          <p:nvPr/>
        </p:nvPicPr>
        <p:blipFill>
          <a:blip r:embed="rId8"/>
          <a:stretch>
            <a:fillRect/>
          </a:stretch>
        </p:blipFill>
        <p:spPr>
          <a:xfrm>
            <a:off x="384238" y="6171050"/>
            <a:ext cx="1689854" cy="567308"/>
          </a:xfrm>
          <a:prstGeom prst="rect">
            <a:avLst/>
          </a:prstGeom>
        </p:spPr>
      </p:pic>
      <p:sp>
        <p:nvSpPr>
          <p:cNvPr id="13" name="TekstSylinder 12">
            <a:extLst>
              <a:ext uri="{FF2B5EF4-FFF2-40B4-BE49-F238E27FC236}">
                <a16:creationId xmlns:a16="http://schemas.microsoft.com/office/drawing/2014/main" id="{1CF73C28-EC27-4134-B8C0-D7B774E26DD9}"/>
              </a:ext>
            </a:extLst>
          </p:cNvPr>
          <p:cNvSpPr txBox="1"/>
          <p:nvPr/>
        </p:nvSpPr>
        <p:spPr>
          <a:xfrm>
            <a:off x="267570" y="5919903"/>
            <a:ext cx="2381250" cy="338554"/>
          </a:xfrm>
          <a:prstGeom prst="rect">
            <a:avLst/>
          </a:prstGeom>
          <a:noFill/>
        </p:spPr>
        <p:txBody>
          <a:bodyPr wrap="square" rtlCol="0">
            <a:spAutoFit/>
          </a:bodyPr>
          <a:lstStyle/>
          <a:p>
            <a:r>
              <a:rPr lang="nb-NO" sz="1600" dirty="0"/>
              <a:t>Carolin Weiler, S. Zikeli</a:t>
            </a:r>
          </a:p>
        </p:txBody>
      </p:sp>
    </p:spTree>
    <p:extLst>
      <p:ext uri="{BB962C8B-B14F-4D97-AF65-F5344CB8AC3E}">
        <p14:creationId xmlns:p14="http://schemas.microsoft.com/office/powerpoint/2010/main" val="4088073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E156156-E53B-4E40-9563-8EDD466FE8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08858" y="119642"/>
            <a:ext cx="1131056" cy="574271"/>
          </a:xfrm>
          <a:prstGeom prst="rect">
            <a:avLst/>
          </a:prstGeom>
        </p:spPr>
      </p:pic>
      <p:pic>
        <p:nvPicPr>
          <p:cNvPr id="3" name="Bilde 2">
            <a:extLst>
              <a:ext uri="{FF2B5EF4-FFF2-40B4-BE49-F238E27FC236}">
                <a16:creationId xmlns:a16="http://schemas.microsoft.com/office/drawing/2014/main" id="{A3647B8D-0E03-452F-9BA4-CE2DB05C7003}"/>
              </a:ext>
            </a:extLst>
          </p:cNvPr>
          <p:cNvPicPr>
            <a:picLocks noChangeAspect="1"/>
          </p:cNvPicPr>
          <p:nvPr/>
        </p:nvPicPr>
        <p:blipFill>
          <a:blip r:embed="rId3"/>
          <a:stretch>
            <a:fillRect/>
          </a:stretch>
        </p:blipFill>
        <p:spPr>
          <a:xfrm>
            <a:off x="179512" y="750387"/>
            <a:ext cx="3457575" cy="2333625"/>
          </a:xfrm>
          <a:prstGeom prst="rect">
            <a:avLst/>
          </a:prstGeom>
        </p:spPr>
      </p:pic>
      <p:sp>
        <p:nvSpPr>
          <p:cNvPr id="5" name="TekstSylinder 4">
            <a:extLst>
              <a:ext uri="{FF2B5EF4-FFF2-40B4-BE49-F238E27FC236}">
                <a16:creationId xmlns:a16="http://schemas.microsoft.com/office/drawing/2014/main" id="{0A2E6012-CACE-472B-8B0A-E1E3878631A5}"/>
              </a:ext>
            </a:extLst>
          </p:cNvPr>
          <p:cNvSpPr txBox="1"/>
          <p:nvPr/>
        </p:nvSpPr>
        <p:spPr>
          <a:xfrm>
            <a:off x="104086" y="119642"/>
            <a:ext cx="5239701" cy="400110"/>
          </a:xfrm>
          <a:prstGeom prst="rect">
            <a:avLst/>
          </a:prstGeom>
          <a:noFill/>
        </p:spPr>
        <p:txBody>
          <a:bodyPr wrap="square" rtlCol="0">
            <a:spAutoFit/>
          </a:bodyPr>
          <a:lstStyle/>
          <a:p>
            <a:r>
              <a:rPr lang="nb-NO" sz="2000" dirty="0"/>
              <a:t>Winter </a:t>
            </a:r>
            <a:r>
              <a:rPr lang="nb-NO" sz="2000" dirty="0" err="1"/>
              <a:t>wheat</a:t>
            </a:r>
            <a:r>
              <a:rPr lang="nb-NO" sz="2000" dirty="0"/>
              <a:t>, residual </a:t>
            </a:r>
            <a:r>
              <a:rPr lang="nb-NO" sz="2000" dirty="0" err="1"/>
              <a:t>effect</a:t>
            </a:r>
            <a:r>
              <a:rPr lang="nb-NO" sz="2000" dirty="0"/>
              <a:t> II</a:t>
            </a:r>
          </a:p>
        </p:txBody>
      </p:sp>
      <p:pic>
        <p:nvPicPr>
          <p:cNvPr id="6" name="Bilde 5">
            <a:extLst>
              <a:ext uri="{FF2B5EF4-FFF2-40B4-BE49-F238E27FC236}">
                <a16:creationId xmlns:a16="http://schemas.microsoft.com/office/drawing/2014/main" id="{14994F9C-D3ED-4D43-9E2A-90D6268FF4F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553"/>
          <a:stretch/>
        </p:blipFill>
        <p:spPr>
          <a:xfrm>
            <a:off x="323528" y="3350093"/>
            <a:ext cx="3660393" cy="2408204"/>
          </a:xfrm>
          <a:prstGeom prst="rect">
            <a:avLst/>
          </a:prstGeom>
        </p:spPr>
      </p:pic>
      <p:pic>
        <p:nvPicPr>
          <p:cNvPr id="7" name="Bilde 6">
            <a:extLst>
              <a:ext uri="{FF2B5EF4-FFF2-40B4-BE49-F238E27FC236}">
                <a16:creationId xmlns:a16="http://schemas.microsoft.com/office/drawing/2014/main" id="{E2723B05-6BC8-4B65-8C43-E67A7456F7F0}"/>
              </a:ext>
            </a:extLst>
          </p:cNvPr>
          <p:cNvPicPr>
            <a:picLocks noChangeAspect="1"/>
          </p:cNvPicPr>
          <p:nvPr/>
        </p:nvPicPr>
        <p:blipFill>
          <a:blip r:embed="rId5"/>
          <a:stretch>
            <a:fillRect/>
          </a:stretch>
        </p:blipFill>
        <p:spPr>
          <a:xfrm>
            <a:off x="7350060" y="750387"/>
            <a:ext cx="1689854" cy="567308"/>
          </a:xfrm>
          <a:prstGeom prst="rect">
            <a:avLst/>
          </a:prstGeom>
        </p:spPr>
      </p:pic>
      <p:pic>
        <p:nvPicPr>
          <p:cNvPr id="10" name="Bilde 9" descr="Et bilde som inneholder tre, utendørs, bakke, himmel&#10;&#10;Beskrivelse som er generert med svært høy visshet">
            <a:extLst>
              <a:ext uri="{FF2B5EF4-FFF2-40B4-BE49-F238E27FC236}">
                <a16:creationId xmlns:a16="http://schemas.microsoft.com/office/drawing/2014/main" id="{249674AD-4855-4D7F-ACC7-C942ADA438EA}"/>
              </a:ext>
            </a:extLst>
          </p:cNvPr>
          <p:cNvPicPr>
            <a:picLocks noChangeAspect="1"/>
          </p:cNvPicPr>
          <p:nvPr/>
        </p:nvPicPr>
        <p:blipFill>
          <a:blip r:embed="rId6"/>
          <a:stretch>
            <a:fillRect/>
          </a:stretch>
        </p:blipFill>
        <p:spPr>
          <a:xfrm>
            <a:off x="4379119" y="1628800"/>
            <a:ext cx="4764881" cy="2677656"/>
          </a:xfrm>
          <a:prstGeom prst="rect">
            <a:avLst/>
          </a:prstGeom>
        </p:spPr>
      </p:pic>
      <p:sp>
        <p:nvSpPr>
          <p:cNvPr id="11" name="TekstSylinder 10">
            <a:extLst>
              <a:ext uri="{FF2B5EF4-FFF2-40B4-BE49-F238E27FC236}">
                <a16:creationId xmlns:a16="http://schemas.microsoft.com/office/drawing/2014/main" id="{327FDB84-8162-41C9-957E-94D7FA809494}"/>
              </a:ext>
            </a:extLst>
          </p:cNvPr>
          <p:cNvSpPr txBox="1"/>
          <p:nvPr/>
        </p:nvSpPr>
        <p:spPr>
          <a:xfrm>
            <a:off x="4788024" y="4448284"/>
            <a:ext cx="2429344" cy="338554"/>
          </a:xfrm>
          <a:prstGeom prst="rect">
            <a:avLst/>
          </a:prstGeom>
          <a:noFill/>
        </p:spPr>
        <p:txBody>
          <a:bodyPr wrap="square" rtlCol="0">
            <a:spAutoFit/>
          </a:bodyPr>
          <a:lstStyle/>
          <a:p>
            <a:r>
              <a:rPr lang="nb-NO" sz="1600" dirty="0" err="1"/>
              <a:t>Preparation</a:t>
            </a:r>
            <a:r>
              <a:rPr lang="nb-NO" sz="1600" dirty="0"/>
              <a:t> </a:t>
            </a:r>
            <a:r>
              <a:rPr lang="nb-NO" sz="1600" dirty="0" err="1"/>
              <a:t>of</a:t>
            </a:r>
            <a:r>
              <a:rPr lang="nb-NO" sz="1600" dirty="0"/>
              <a:t> </a:t>
            </a:r>
            <a:r>
              <a:rPr lang="nb-NO" sz="1600" dirty="0" err="1"/>
              <a:t>field</a:t>
            </a:r>
            <a:r>
              <a:rPr lang="nb-NO" sz="1600" dirty="0"/>
              <a:t> plots</a:t>
            </a:r>
          </a:p>
        </p:txBody>
      </p:sp>
      <p:sp>
        <p:nvSpPr>
          <p:cNvPr id="12" name="TekstSylinder 11">
            <a:extLst>
              <a:ext uri="{FF2B5EF4-FFF2-40B4-BE49-F238E27FC236}">
                <a16:creationId xmlns:a16="http://schemas.microsoft.com/office/drawing/2014/main" id="{3BFE0D7B-2358-42FF-A640-B48CE2042919}"/>
              </a:ext>
            </a:extLst>
          </p:cNvPr>
          <p:cNvSpPr txBox="1"/>
          <p:nvPr/>
        </p:nvSpPr>
        <p:spPr>
          <a:xfrm>
            <a:off x="220910" y="4832059"/>
            <a:ext cx="2381250" cy="338554"/>
          </a:xfrm>
          <a:prstGeom prst="rect">
            <a:avLst/>
          </a:prstGeom>
          <a:noFill/>
        </p:spPr>
        <p:txBody>
          <a:bodyPr wrap="square" rtlCol="0">
            <a:spAutoFit/>
          </a:bodyPr>
          <a:lstStyle/>
          <a:p>
            <a:r>
              <a:rPr lang="nb-NO" sz="1600" dirty="0"/>
              <a:t>Casper Laursen, SEGES</a:t>
            </a:r>
          </a:p>
        </p:txBody>
      </p:sp>
      <p:sp>
        <p:nvSpPr>
          <p:cNvPr id="13" name="TekstSylinder 12">
            <a:extLst>
              <a:ext uri="{FF2B5EF4-FFF2-40B4-BE49-F238E27FC236}">
                <a16:creationId xmlns:a16="http://schemas.microsoft.com/office/drawing/2014/main" id="{C58C27EF-8A16-45BE-9E2C-F733B8639E64}"/>
              </a:ext>
            </a:extLst>
          </p:cNvPr>
          <p:cNvSpPr txBox="1"/>
          <p:nvPr/>
        </p:nvSpPr>
        <p:spPr>
          <a:xfrm>
            <a:off x="373310" y="4984459"/>
            <a:ext cx="2381250" cy="338554"/>
          </a:xfrm>
          <a:prstGeom prst="rect">
            <a:avLst/>
          </a:prstGeom>
          <a:noFill/>
        </p:spPr>
        <p:txBody>
          <a:bodyPr wrap="square" rtlCol="0">
            <a:spAutoFit/>
          </a:bodyPr>
          <a:lstStyle/>
          <a:p>
            <a:r>
              <a:rPr lang="nb-NO" sz="1600" dirty="0"/>
              <a:t>Casper Laursen, SEGES</a:t>
            </a:r>
          </a:p>
        </p:txBody>
      </p:sp>
    </p:spTree>
    <p:extLst>
      <p:ext uri="{BB962C8B-B14F-4D97-AF65-F5344CB8AC3E}">
        <p14:creationId xmlns:p14="http://schemas.microsoft.com/office/powerpoint/2010/main" val="474794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E156156-E53B-4E40-9563-8EDD466FE8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08858" y="119642"/>
            <a:ext cx="1131056" cy="574271"/>
          </a:xfrm>
          <a:prstGeom prst="rect">
            <a:avLst/>
          </a:prstGeom>
        </p:spPr>
      </p:pic>
      <p:pic>
        <p:nvPicPr>
          <p:cNvPr id="3" name="Bilde 2">
            <a:extLst>
              <a:ext uri="{FF2B5EF4-FFF2-40B4-BE49-F238E27FC236}">
                <a16:creationId xmlns:a16="http://schemas.microsoft.com/office/drawing/2014/main" id="{DEE4CD32-D787-4900-8761-254DA792365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68446" y="836712"/>
            <a:ext cx="8279934" cy="4390645"/>
          </a:xfrm>
          <a:prstGeom prst="rect">
            <a:avLst/>
          </a:prstGeom>
        </p:spPr>
      </p:pic>
      <p:pic>
        <p:nvPicPr>
          <p:cNvPr id="4" name="Bilde 3" descr="Et bilde som inneholder gress, utendørs, himmel, smilende&#10;&#10;Automatisk generert beskrivelse">
            <a:extLst>
              <a:ext uri="{FF2B5EF4-FFF2-40B4-BE49-F238E27FC236}">
                <a16:creationId xmlns:a16="http://schemas.microsoft.com/office/drawing/2014/main" id="{49010C2C-4243-457A-8FB7-885F9A3D6D3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195736" y="4192194"/>
            <a:ext cx="1770077" cy="1770076"/>
          </a:xfrm>
          <a:prstGeom prst="rect">
            <a:avLst/>
          </a:prstGeom>
        </p:spPr>
      </p:pic>
      <p:sp>
        <p:nvSpPr>
          <p:cNvPr id="5" name="TekstSylinder 4">
            <a:extLst>
              <a:ext uri="{FF2B5EF4-FFF2-40B4-BE49-F238E27FC236}">
                <a16:creationId xmlns:a16="http://schemas.microsoft.com/office/drawing/2014/main" id="{8C7ADB85-ABBF-47C6-86F9-B69A5C99B394}"/>
              </a:ext>
            </a:extLst>
          </p:cNvPr>
          <p:cNvSpPr txBox="1"/>
          <p:nvPr/>
        </p:nvSpPr>
        <p:spPr>
          <a:xfrm>
            <a:off x="2105529" y="6021288"/>
            <a:ext cx="2302884" cy="584775"/>
          </a:xfrm>
          <a:prstGeom prst="rect">
            <a:avLst/>
          </a:prstGeom>
          <a:noFill/>
        </p:spPr>
        <p:txBody>
          <a:bodyPr wrap="square" rtlCol="0">
            <a:spAutoFit/>
          </a:bodyPr>
          <a:lstStyle/>
          <a:p>
            <a:r>
              <a:rPr lang="nb-NO" sz="1600" dirty="0" err="1"/>
              <a:t>Seaweeed</a:t>
            </a:r>
            <a:r>
              <a:rPr lang="nb-NO" sz="1600" dirty="0"/>
              <a:t> </a:t>
            </a:r>
            <a:r>
              <a:rPr lang="nb-NO" sz="1600" dirty="0" err="1"/>
              <a:t>residues</a:t>
            </a:r>
            <a:r>
              <a:rPr lang="nb-NO" sz="1600" dirty="0"/>
              <a:t> (</a:t>
            </a:r>
            <a:r>
              <a:rPr lang="nb-NO" sz="1600" dirty="0" err="1"/>
              <a:t>algae</a:t>
            </a:r>
            <a:r>
              <a:rPr lang="nb-NO" sz="1600" dirty="0"/>
              <a:t> fibre)</a:t>
            </a:r>
          </a:p>
        </p:txBody>
      </p:sp>
      <p:pic>
        <p:nvPicPr>
          <p:cNvPr id="7" name="Bilde 6">
            <a:extLst>
              <a:ext uri="{FF2B5EF4-FFF2-40B4-BE49-F238E27FC236}">
                <a16:creationId xmlns:a16="http://schemas.microsoft.com/office/drawing/2014/main" id="{65DD90C9-A2B3-4F86-9FE2-413B64AF6500}"/>
              </a:ext>
            </a:extLst>
          </p:cNvPr>
          <p:cNvPicPr>
            <a:picLocks noChangeAspect="1"/>
          </p:cNvPicPr>
          <p:nvPr/>
        </p:nvPicPr>
        <p:blipFill>
          <a:blip r:embed="rId5"/>
          <a:stretch>
            <a:fillRect/>
          </a:stretch>
        </p:blipFill>
        <p:spPr>
          <a:xfrm>
            <a:off x="0" y="6239550"/>
            <a:ext cx="1369318" cy="621702"/>
          </a:xfrm>
          <a:prstGeom prst="rect">
            <a:avLst/>
          </a:prstGeom>
        </p:spPr>
      </p:pic>
      <p:sp>
        <p:nvSpPr>
          <p:cNvPr id="8" name="TekstSylinder 7">
            <a:extLst>
              <a:ext uri="{FF2B5EF4-FFF2-40B4-BE49-F238E27FC236}">
                <a16:creationId xmlns:a16="http://schemas.microsoft.com/office/drawing/2014/main" id="{B07B11CE-399B-4AB8-9DB5-9CD01C757CE3}"/>
              </a:ext>
            </a:extLst>
          </p:cNvPr>
          <p:cNvSpPr txBox="1"/>
          <p:nvPr/>
        </p:nvSpPr>
        <p:spPr>
          <a:xfrm>
            <a:off x="4283968" y="5370156"/>
            <a:ext cx="4392488" cy="1323439"/>
          </a:xfrm>
          <a:prstGeom prst="rect">
            <a:avLst/>
          </a:prstGeom>
          <a:noFill/>
        </p:spPr>
        <p:txBody>
          <a:bodyPr wrap="square" rtlCol="0">
            <a:spAutoFit/>
          </a:bodyPr>
          <a:lstStyle/>
          <a:p>
            <a:pPr marL="285750" indent="-285750">
              <a:buFont typeface="Arial" panose="020B0604020202020204" pitchFamily="34" charset="0"/>
              <a:buChar char="•"/>
            </a:pPr>
            <a:r>
              <a:rPr lang="nb-NO" sz="1600" dirty="0" err="1"/>
              <a:t>Very</a:t>
            </a:r>
            <a:r>
              <a:rPr lang="nb-NO" sz="1600" dirty="0"/>
              <a:t> rapid </a:t>
            </a:r>
            <a:r>
              <a:rPr lang="nb-NO" sz="1600" dirty="0" err="1"/>
              <a:t>growth</a:t>
            </a:r>
            <a:r>
              <a:rPr lang="nb-NO" sz="1600" dirty="0"/>
              <a:t> </a:t>
            </a:r>
            <a:r>
              <a:rPr lang="nb-NO" sz="1600" dirty="0" err="1"/>
              <a:t>effect</a:t>
            </a:r>
            <a:r>
              <a:rPr lang="nb-NO" sz="1600" dirty="0"/>
              <a:t> </a:t>
            </a:r>
            <a:r>
              <a:rPr lang="nb-NO" sz="1600" dirty="0" err="1"/>
              <a:t>of</a:t>
            </a:r>
            <a:r>
              <a:rPr lang="nb-NO" sz="1600" dirty="0"/>
              <a:t> </a:t>
            </a:r>
            <a:r>
              <a:rPr lang="nb-NO" sz="1600" dirty="0" err="1"/>
              <a:t>fishbones</a:t>
            </a:r>
            <a:endParaRPr lang="nb-NO" sz="1600" dirty="0"/>
          </a:p>
          <a:p>
            <a:pPr marL="285750" indent="-285750">
              <a:buFont typeface="Arial" panose="020B0604020202020204" pitchFamily="34" charset="0"/>
              <a:buChar char="•"/>
            </a:pPr>
            <a:r>
              <a:rPr lang="nb-NO" sz="1600" dirty="0" err="1"/>
              <a:t>Strong</a:t>
            </a:r>
            <a:r>
              <a:rPr lang="nb-NO" sz="1600" dirty="0"/>
              <a:t> residual </a:t>
            </a:r>
            <a:r>
              <a:rPr lang="nb-NO" sz="1600" dirty="0" err="1"/>
              <a:t>effect</a:t>
            </a:r>
            <a:r>
              <a:rPr lang="nb-NO" sz="1600" dirty="0"/>
              <a:t> (</a:t>
            </a:r>
            <a:r>
              <a:rPr lang="nb-NO" sz="1600" dirty="0" err="1"/>
              <a:t>increased</a:t>
            </a:r>
            <a:r>
              <a:rPr lang="nb-NO" sz="1600" dirty="0"/>
              <a:t> </a:t>
            </a:r>
            <a:r>
              <a:rPr lang="nb-NO" sz="1600" dirty="0" err="1"/>
              <a:t>growth</a:t>
            </a:r>
            <a:r>
              <a:rPr lang="nb-NO" sz="1600" dirty="0"/>
              <a:t>) </a:t>
            </a:r>
            <a:r>
              <a:rPr lang="nb-NO" sz="1600" dirty="0" err="1"/>
              <a:t>of</a:t>
            </a:r>
            <a:r>
              <a:rPr lang="nb-NO" sz="1600" dirty="0"/>
              <a:t> </a:t>
            </a:r>
            <a:r>
              <a:rPr lang="nb-NO" sz="1600" dirty="0" err="1"/>
              <a:t>seaweed</a:t>
            </a:r>
            <a:r>
              <a:rPr lang="nb-NO" sz="1600" dirty="0"/>
              <a:t> </a:t>
            </a:r>
            <a:r>
              <a:rPr lang="nb-NO" sz="1600" dirty="0" err="1"/>
              <a:t>residues</a:t>
            </a:r>
            <a:endParaRPr lang="nb-NO" sz="1600" dirty="0"/>
          </a:p>
          <a:p>
            <a:pPr marL="285750" indent="-285750">
              <a:buFont typeface="Arial" panose="020B0604020202020204" pitchFamily="34" charset="0"/>
              <a:buChar char="•"/>
            </a:pPr>
            <a:r>
              <a:rPr lang="nb-NO" sz="1600" dirty="0"/>
              <a:t>More </a:t>
            </a:r>
            <a:r>
              <a:rPr lang="nb-NO" sz="1600" dirty="0" err="1"/>
              <a:t>research</a:t>
            </a:r>
            <a:r>
              <a:rPr lang="nb-NO" sz="1600" dirty="0"/>
              <a:t> </a:t>
            </a:r>
            <a:r>
              <a:rPr lang="nb-NO" sz="1600" dirty="0" err="1"/>
              <a:t>required</a:t>
            </a:r>
            <a:r>
              <a:rPr lang="nb-NO" sz="1600" dirty="0"/>
              <a:t> </a:t>
            </a:r>
          </a:p>
          <a:p>
            <a:pPr marL="285750" indent="-285750">
              <a:buFont typeface="Arial" panose="020B0604020202020204" pitchFamily="34" charset="0"/>
              <a:buChar char="•"/>
            </a:pPr>
            <a:r>
              <a:rPr lang="nb-NO" sz="1600" dirty="0" err="1"/>
              <a:t>Competition</a:t>
            </a:r>
            <a:r>
              <a:rPr lang="nb-NO" sz="1600" dirty="0"/>
              <a:t> for materials </a:t>
            </a:r>
          </a:p>
        </p:txBody>
      </p:sp>
    </p:spTree>
    <p:extLst>
      <p:ext uri="{BB962C8B-B14F-4D97-AF65-F5344CB8AC3E}">
        <p14:creationId xmlns:p14="http://schemas.microsoft.com/office/powerpoint/2010/main" val="1405370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73"/>
            <a:ext cx="7499707" cy="1844824"/>
          </a:xfrm>
          <a:solidFill>
            <a:schemeClr val="bg1"/>
          </a:solidFill>
        </p:spPr>
        <p:txBody>
          <a:bodyPr>
            <a:normAutofit/>
          </a:bodyPr>
          <a:lstStyle/>
          <a:p>
            <a:r>
              <a:rPr lang="en-US" sz="3200" dirty="0">
                <a:solidFill>
                  <a:schemeClr val="tx1"/>
                </a:solidFill>
              </a:rPr>
              <a:t>Organic-PLUS: </a:t>
            </a:r>
            <a:br>
              <a:rPr lang="en-US" sz="3200" dirty="0">
                <a:solidFill>
                  <a:schemeClr val="tx1"/>
                </a:solidFill>
              </a:rPr>
            </a:br>
            <a:r>
              <a:rPr lang="en-US" sz="3200" dirty="0">
                <a:solidFill>
                  <a:schemeClr val="tx1"/>
                </a:solidFill>
              </a:rPr>
              <a:t>Pathways to phase-out contentious inputs from organic agriculture in Europe</a:t>
            </a:r>
            <a:endParaRPr lang="en-GB" sz="3200"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0583" y="0"/>
            <a:ext cx="2073418" cy="1052736"/>
          </a:xfrm>
          <a:prstGeom prst="rect">
            <a:avLst/>
          </a:prstGeom>
        </p:spPr>
      </p:pic>
      <p:sp>
        <p:nvSpPr>
          <p:cNvPr id="11" name="TekstSylinder 10">
            <a:extLst>
              <a:ext uri="{FF2B5EF4-FFF2-40B4-BE49-F238E27FC236}">
                <a16:creationId xmlns:a16="http://schemas.microsoft.com/office/drawing/2014/main" id="{85B94459-C485-44F2-A303-B14750AE9383}"/>
              </a:ext>
            </a:extLst>
          </p:cNvPr>
          <p:cNvSpPr txBox="1"/>
          <p:nvPr/>
        </p:nvSpPr>
        <p:spPr>
          <a:xfrm>
            <a:off x="26734" y="1936795"/>
            <a:ext cx="3456384" cy="4093428"/>
          </a:xfrm>
          <a:prstGeom prst="rect">
            <a:avLst/>
          </a:prstGeom>
          <a:noFill/>
        </p:spPr>
        <p:txBody>
          <a:bodyPr wrap="square" rtlCol="0">
            <a:spAutoFit/>
          </a:bodyPr>
          <a:lstStyle/>
          <a:p>
            <a:r>
              <a:rPr lang="en-US" sz="2400" b="1" u="sng" dirty="0"/>
              <a:t>WP5, SOIL: HOW TO PHASE OUT</a:t>
            </a:r>
          </a:p>
          <a:p>
            <a:endParaRPr lang="en-US" sz="2400" b="1" u="sng" dirty="0"/>
          </a:p>
          <a:p>
            <a:pPr marL="285750" indent="-285750">
              <a:buFont typeface="Arial" panose="020B0604020202020204" pitchFamily="34" charset="0"/>
              <a:buChar char="•"/>
            </a:pPr>
            <a:r>
              <a:rPr lang="en-US" sz="2400" b="1" u="sng" dirty="0">
                <a:solidFill>
                  <a:srgbClr val="FF0000"/>
                </a:solidFill>
              </a:rPr>
              <a:t>Peat</a:t>
            </a:r>
          </a:p>
          <a:p>
            <a:pPr marL="285750" indent="-285750">
              <a:buFont typeface="Arial" panose="020B0604020202020204" pitchFamily="34" charset="0"/>
              <a:buChar char="•"/>
            </a:pPr>
            <a:endParaRPr lang="en-US" sz="2400" b="1" u="sng" dirty="0">
              <a:solidFill>
                <a:srgbClr val="FF0000"/>
              </a:solidFill>
            </a:endParaRPr>
          </a:p>
          <a:p>
            <a:pPr marL="285750" indent="-285750">
              <a:buFont typeface="Arial" panose="020B0604020202020204" pitchFamily="34" charset="0"/>
              <a:buChar char="•"/>
            </a:pPr>
            <a:r>
              <a:rPr lang="en-US" sz="2400" b="1" u="sng" dirty="0">
                <a:solidFill>
                  <a:srgbClr val="FF0000"/>
                </a:solidFill>
              </a:rPr>
              <a:t>Plastic</a:t>
            </a:r>
          </a:p>
          <a:p>
            <a:pPr marL="285750" indent="-285750">
              <a:buFont typeface="Arial" panose="020B0604020202020204" pitchFamily="34" charset="0"/>
              <a:buChar char="•"/>
            </a:pPr>
            <a:endParaRPr lang="en-US" sz="2400" b="1" u="sng" dirty="0">
              <a:solidFill>
                <a:srgbClr val="FF0000"/>
              </a:solidFill>
            </a:endParaRPr>
          </a:p>
          <a:p>
            <a:pPr marL="285750" indent="-285750">
              <a:buFont typeface="Arial" panose="020B0604020202020204" pitchFamily="34" charset="0"/>
              <a:buChar char="•"/>
            </a:pPr>
            <a:r>
              <a:rPr lang="en-US" sz="2400" b="1" u="sng" dirty="0">
                <a:solidFill>
                  <a:srgbClr val="FF0000"/>
                </a:solidFill>
                <a:highlight>
                  <a:srgbClr val="FFFF00"/>
                </a:highlight>
              </a:rPr>
              <a:t>Conventional + animal-derived fertility inputs </a:t>
            </a:r>
          </a:p>
          <a:p>
            <a:pPr marL="285750" indent="-285750">
              <a:buFont typeface="Arial" panose="020B0604020202020204" pitchFamily="34" charset="0"/>
              <a:buChar char="•"/>
            </a:pPr>
            <a:endParaRPr lang="en-US" sz="2400" b="1" u="sng" dirty="0">
              <a:solidFill>
                <a:srgbClr val="FF0000"/>
              </a:solidFill>
            </a:endParaRPr>
          </a:p>
          <a:p>
            <a:pPr marL="285750" indent="-285750">
              <a:buFont typeface="Arial" panose="020B0604020202020204" pitchFamily="34" charset="0"/>
              <a:buChar char="•"/>
            </a:pPr>
            <a:r>
              <a:rPr lang="en-US" sz="2000" b="1" u="sng" dirty="0">
                <a:solidFill>
                  <a:srgbClr val="FF0000"/>
                </a:solidFill>
              </a:rPr>
              <a:t>Conventional straw</a:t>
            </a:r>
            <a:endParaRPr lang="nb-NO" sz="2000" dirty="0"/>
          </a:p>
        </p:txBody>
      </p:sp>
      <p:pic>
        <p:nvPicPr>
          <p:cNvPr id="13" name="Bilde 12">
            <a:extLst>
              <a:ext uri="{FF2B5EF4-FFF2-40B4-BE49-F238E27FC236}">
                <a16:creationId xmlns:a16="http://schemas.microsoft.com/office/drawing/2014/main" id="{61445869-0A15-4ACE-84CA-1B9A5C361EA5}"/>
              </a:ext>
            </a:extLst>
          </p:cNvPr>
          <p:cNvPicPr>
            <a:picLocks noChangeAspect="1"/>
          </p:cNvPicPr>
          <p:nvPr/>
        </p:nvPicPr>
        <p:blipFill>
          <a:blip r:embed="rId3"/>
          <a:stretch>
            <a:fillRect/>
          </a:stretch>
        </p:blipFill>
        <p:spPr>
          <a:xfrm>
            <a:off x="5927478" y="1442645"/>
            <a:ext cx="2692734" cy="3799659"/>
          </a:xfrm>
          <a:prstGeom prst="rect">
            <a:avLst/>
          </a:prstGeom>
          <a:ln w="38100">
            <a:solidFill>
              <a:schemeClr val="accent2"/>
            </a:solidFill>
          </a:ln>
        </p:spPr>
      </p:pic>
      <p:sp>
        <p:nvSpPr>
          <p:cNvPr id="15" name="Tittel 2">
            <a:extLst>
              <a:ext uri="{FF2B5EF4-FFF2-40B4-BE49-F238E27FC236}">
                <a16:creationId xmlns:a16="http://schemas.microsoft.com/office/drawing/2014/main" id="{38D52B68-5758-46BA-9EE3-B66B3BC9F196}"/>
              </a:ext>
            </a:extLst>
          </p:cNvPr>
          <p:cNvSpPr txBox="1">
            <a:spLocks/>
          </p:cNvSpPr>
          <p:nvPr/>
        </p:nvSpPr>
        <p:spPr>
          <a:xfrm>
            <a:off x="5927478" y="5415355"/>
            <a:ext cx="2304256" cy="1137159"/>
          </a:xfrm>
          <a:prstGeom prst="rect">
            <a:avLst/>
          </a:prstGeom>
          <a:solidFill>
            <a:schemeClr val="bg1"/>
          </a:solidFill>
        </p:spPr>
        <p:txBody>
          <a:bodyPr vert="horz" lIns="41907" tIns="20953" rIns="41907" bIns="20953" rtlCol="0" anchor="ctr">
            <a:noAutofit/>
          </a:bodyPr>
          <a:lstStyle>
            <a:lvl1pPr algn="l" defTabSz="419070" rtl="0" eaLnBrk="1" latinLnBrk="0" hangingPunct="1">
              <a:spcBef>
                <a:spcPct val="0"/>
              </a:spcBef>
              <a:buNone/>
              <a:defRPr sz="3800" kern="1200" baseline="0">
                <a:solidFill>
                  <a:srgbClr val="0070C0"/>
                </a:solidFill>
                <a:latin typeface="+mj-lt"/>
                <a:ea typeface="+mj-ea"/>
                <a:cs typeface="+mj-cs"/>
              </a:defRPr>
            </a:lvl1pPr>
          </a:lstStyle>
          <a:p>
            <a:r>
              <a:rPr lang="nb-NO" sz="1600" i="1" dirty="0">
                <a:solidFill>
                  <a:schemeClr val="tx1"/>
                </a:solidFill>
              </a:rPr>
              <a:t>Autumn 2018: </a:t>
            </a:r>
          </a:p>
          <a:p>
            <a:r>
              <a:rPr lang="nb-NO" sz="1600" i="1" dirty="0" err="1">
                <a:solidFill>
                  <a:schemeClr val="tx1"/>
                </a:solidFill>
              </a:rPr>
              <a:t>Mapping</a:t>
            </a:r>
            <a:r>
              <a:rPr lang="nb-NO" sz="1600" i="1" dirty="0">
                <a:solidFill>
                  <a:schemeClr val="tx1"/>
                </a:solidFill>
              </a:rPr>
              <a:t> inputs </a:t>
            </a:r>
            <a:r>
              <a:rPr lang="nb-NO" sz="1600" i="1" dirty="0" err="1">
                <a:solidFill>
                  <a:schemeClr val="tx1"/>
                </a:solidFill>
              </a:rPr>
              <a:t>of</a:t>
            </a:r>
            <a:r>
              <a:rPr lang="nb-NO" sz="1600" i="1" dirty="0">
                <a:solidFill>
                  <a:schemeClr val="tx1"/>
                </a:solidFill>
              </a:rPr>
              <a:t> </a:t>
            </a:r>
            <a:r>
              <a:rPr lang="nb-NO" sz="1600" i="1" dirty="0" err="1">
                <a:solidFill>
                  <a:schemeClr val="tx1"/>
                </a:solidFill>
              </a:rPr>
              <a:t>peat</a:t>
            </a:r>
            <a:r>
              <a:rPr lang="nb-NO" sz="1600" i="1" dirty="0">
                <a:solidFill>
                  <a:schemeClr val="tx1"/>
                </a:solidFill>
              </a:rPr>
              <a:t>, </a:t>
            </a:r>
            <a:r>
              <a:rPr lang="nb-NO" sz="1600" i="1" dirty="0" err="1">
                <a:solidFill>
                  <a:schemeClr val="tx1"/>
                </a:solidFill>
              </a:rPr>
              <a:t>plastic</a:t>
            </a:r>
            <a:r>
              <a:rPr lang="nb-NO" sz="1600" i="1" dirty="0">
                <a:solidFill>
                  <a:schemeClr val="tx1"/>
                </a:solidFill>
              </a:rPr>
              <a:t> and fertilisers in </a:t>
            </a:r>
            <a:r>
              <a:rPr lang="nb-NO" sz="1600" i="1" dirty="0" err="1">
                <a:solidFill>
                  <a:schemeClr val="tx1"/>
                </a:solidFill>
              </a:rPr>
              <a:t>organic</a:t>
            </a:r>
            <a:r>
              <a:rPr lang="nb-NO" sz="1600" i="1" dirty="0">
                <a:solidFill>
                  <a:schemeClr val="tx1"/>
                </a:solidFill>
              </a:rPr>
              <a:t> </a:t>
            </a:r>
            <a:r>
              <a:rPr lang="nb-NO" sz="1600" i="1" dirty="0" err="1">
                <a:solidFill>
                  <a:schemeClr val="tx1"/>
                </a:solidFill>
              </a:rPr>
              <a:t>growing</a:t>
            </a:r>
            <a:r>
              <a:rPr lang="nb-NO" sz="1600" i="1" dirty="0">
                <a:solidFill>
                  <a:schemeClr val="tx1"/>
                </a:solidFill>
              </a:rPr>
              <a:t> </a:t>
            </a:r>
            <a:r>
              <a:rPr lang="nb-NO" sz="1600" i="1" dirty="0" err="1">
                <a:solidFill>
                  <a:schemeClr val="tx1"/>
                </a:solidFill>
              </a:rPr>
              <a:t>across</a:t>
            </a:r>
            <a:r>
              <a:rPr lang="nb-NO" sz="1600" i="1" dirty="0">
                <a:solidFill>
                  <a:schemeClr val="tx1"/>
                </a:solidFill>
              </a:rPr>
              <a:t> Europe</a:t>
            </a:r>
          </a:p>
        </p:txBody>
      </p:sp>
    </p:spTree>
    <p:extLst>
      <p:ext uri="{BB962C8B-B14F-4D97-AF65-F5344CB8AC3E}">
        <p14:creationId xmlns:p14="http://schemas.microsoft.com/office/powerpoint/2010/main" val="3696165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D26CC251-A286-408B-8C9E-17F0B3DC1960}"/>
              </a:ext>
            </a:extLst>
          </p:cNvPr>
          <p:cNvSpPr txBox="1"/>
          <p:nvPr/>
        </p:nvSpPr>
        <p:spPr>
          <a:xfrm>
            <a:off x="179512" y="1257055"/>
            <a:ext cx="6507893" cy="5016758"/>
          </a:xfrm>
          <a:prstGeom prst="rect">
            <a:avLst/>
          </a:prstGeom>
          <a:noFill/>
        </p:spPr>
        <p:txBody>
          <a:bodyPr wrap="square" rtlCol="0">
            <a:spAutoFit/>
          </a:bodyPr>
          <a:lstStyle/>
          <a:p>
            <a:pPr marL="342900" indent="-342900">
              <a:buFont typeface="Arial" panose="020B0604020202020204" pitchFamily="34" charset="0"/>
              <a:buChar char="•"/>
            </a:pPr>
            <a:r>
              <a:rPr lang="en-US" sz="2000" dirty="0">
                <a:highlight>
                  <a:srgbClr val="FFFF00"/>
                </a:highlight>
              </a:rPr>
              <a:t>Anne-Kristin Løes, NORSØK, </a:t>
            </a:r>
            <a:r>
              <a:rPr lang="en-US" sz="2000" dirty="0" err="1">
                <a:highlight>
                  <a:srgbClr val="FFFF00"/>
                </a:highlight>
              </a:rPr>
              <a:t>NOrway</a:t>
            </a:r>
            <a:r>
              <a:rPr lang="en-US" sz="2000" dirty="0">
                <a:highlight>
                  <a:srgbClr val="FFFF00"/>
                </a:highlight>
              </a:rPr>
              <a:t> (lead)</a:t>
            </a:r>
          </a:p>
          <a:p>
            <a:pPr marL="342900" indent="-342900">
              <a:buFont typeface="Arial" panose="020B0604020202020204" pitchFamily="34" charset="0"/>
              <a:buChar char="•"/>
            </a:pPr>
            <a:r>
              <a:rPr lang="en-US" sz="2000" dirty="0">
                <a:highlight>
                  <a:srgbClr val="FFFF00"/>
                </a:highlight>
              </a:rPr>
              <a:t>Casper Laursen, Frank Oudshoorn, SEGES, Denmark</a:t>
            </a:r>
            <a:endParaRPr lang="en-US" sz="2000" dirty="0"/>
          </a:p>
          <a:p>
            <a:pPr marL="342900" indent="-342900">
              <a:buFont typeface="Arial" panose="020B0604020202020204" pitchFamily="34" charset="0"/>
              <a:buChar char="•"/>
            </a:pPr>
            <a:r>
              <a:rPr lang="en-US" sz="2000" dirty="0"/>
              <a:t>Ralf Pecenka, Christian Dittrich, ATB, Germany</a:t>
            </a:r>
          </a:p>
          <a:p>
            <a:pPr marL="342900" indent="-342900">
              <a:buFont typeface="Arial" panose="020B0604020202020204" pitchFamily="34" charset="0"/>
              <a:buChar char="•"/>
            </a:pPr>
            <a:r>
              <a:rPr lang="en-US" sz="2000" dirty="0"/>
              <a:t>Lucas Knebl, Christopher Brock, FORI, Germany </a:t>
            </a:r>
          </a:p>
          <a:p>
            <a:pPr marL="342900" indent="-342900">
              <a:buFont typeface="Arial" panose="020B0604020202020204" pitchFamily="34" charset="0"/>
              <a:buChar char="•"/>
            </a:pPr>
            <a:r>
              <a:rPr lang="en-US" sz="2000" dirty="0">
                <a:highlight>
                  <a:srgbClr val="FFFF00"/>
                </a:highlight>
              </a:rPr>
              <a:t>Sabine Zikeli, Carolin Weiler, </a:t>
            </a:r>
            <a:r>
              <a:rPr lang="en-US" sz="2000" dirty="0" err="1">
                <a:highlight>
                  <a:srgbClr val="FFFF00"/>
                </a:highlight>
              </a:rPr>
              <a:t>UoH</a:t>
            </a:r>
            <a:r>
              <a:rPr lang="en-US" sz="2000" dirty="0">
                <a:highlight>
                  <a:srgbClr val="FFFF00"/>
                </a:highlight>
              </a:rPr>
              <a:t>, Germany</a:t>
            </a:r>
          </a:p>
          <a:p>
            <a:pPr marL="342900" indent="-342900">
              <a:buFont typeface="Arial" panose="020B0604020202020204" pitchFamily="34" charset="0"/>
              <a:buChar char="•"/>
            </a:pPr>
            <a:r>
              <a:rPr lang="en-US" sz="2000" dirty="0"/>
              <a:t>Krystyna </a:t>
            </a:r>
            <a:r>
              <a:rPr lang="en-US" sz="2000" dirty="0" err="1"/>
              <a:t>Malinska</a:t>
            </a:r>
            <a:r>
              <a:rPr lang="en-US" sz="2000" dirty="0"/>
              <a:t>, Danuta </a:t>
            </a:r>
            <a:r>
              <a:rPr lang="en-US" sz="2000" dirty="0" err="1"/>
              <a:t>Drozdz</a:t>
            </a:r>
            <a:r>
              <a:rPr lang="en-US" sz="2000" dirty="0"/>
              <a:t>, Przemek Postawa, Tomasz Stachowiak, CUT, Poland</a:t>
            </a:r>
          </a:p>
          <a:p>
            <a:pPr marL="342900" indent="-342900">
              <a:buFont typeface="Arial" panose="020B0604020202020204" pitchFamily="34" charset="0"/>
              <a:buChar char="•"/>
            </a:pPr>
            <a:r>
              <a:rPr lang="en-US" sz="2000" dirty="0"/>
              <a:t>Sophie </a:t>
            </a:r>
            <a:r>
              <a:rPr lang="en-US" sz="2000" dirty="0" err="1"/>
              <a:t>Valleix</a:t>
            </a:r>
            <a:r>
              <a:rPr lang="en-US" sz="2000" dirty="0"/>
              <a:t>, Heloise </a:t>
            </a:r>
            <a:r>
              <a:rPr lang="en-US" sz="2000" dirty="0" err="1"/>
              <a:t>Bugaut</a:t>
            </a:r>
            <a:r>
              <a:rPr lang="en-US" sz="2000" dirty="0"/>
              <a:t>, </a:t>
            </a:r>
            <a:r>
              <a:rPr lang="en-US" sz="2000" dirty="0" err="1"/>
              <a:t>VetAgroSup</a:t>
            </a:r>
            <a:r>
              <a:rPr lang="en-US" sz="2000" dirty="0"/>
              <a:t>, France</a:t>
            </a:r>
          </a:p>
          <a:p>
            <a:pPr marL="342900" indent="-342900">
              <a:buFont typeface="Arial" panose="020B0604020202020204" pitchFamily="34" charset="0"/>
              <a:buChar char="•"/>
            </a:pPr>
            <a:r>
              <a:rPr lang="en-US" sz="2000" dirty="0"/>
              <a:t>Rafaela Caceres, IRTA, Spain</a:t>
            </a:r>
          </a:p>
          <a:p>
            <a:pPr marL="342900" indent="-342900">
              <a:buFont typeface="Arial" panose="020B0604020202020204" pitchFamily="34" charset="0"/>
              <a:buChar char="•"/>
            </a:pPr>
            <a:r>
              <a:rPr lang="en-US" sz="2000" dirty="0"/>
              <a:t>Gloria Colom Puigbo, EAM, Spain</a:t>
            </a:r>
          </a:p>
          <a:p>
            <a:pPr marL="342900" indent="-342900">
              <a:buFont typeface="Arial" panose="020B0604020202020204" pitchFamily="34" charset="0"/>
              <a:buChar char="•"/>
            </a:pPr>
            <a:r>
              <a:rPr lang="en-US" sz="2000" dirty="0"/>
              <a:t>Gabriella </a:t>
            </a:r>
            <a:r>
              <a:rPr lang="en-US" sz="2000" dirty="0" err="1"/>
              <a:t>Cervillieri</a:t>
            </a:r>
            <a:r>
              <a:rPr lang="en-US" sz="2000" dirty="0"/>
              <a:t>, UNICTI, Italy</a:t>
            </a:r>
          </a:p>
          <a:p>
            <a:pPr marL="342900" indent="-342900">
              <a:buFont typeface="Arial" panose="020B0604020202020204" pitchFamily="34" charset="0"/>
              <a:buChar char="•"/>
            </a:pPr>
            <a:r>
              <a:rPr lang="en-US" sz="2000" dirty="0"/>
              <a:t>Nikolaos Katsoulas, UTH, Greece</a:t>
            </a:r>
          </a:p>
          <a:p>
            <a:pPr marL="342900" indent="-342900">
              <a:buFont typeface="Arial" panose="020B0604020202020204" pitchFamily="34" charset="0"/>
              <a:buChar char="•"/>
            </a:pPr>
            <a:r>
              <a:rPr lang="en-US" sz="2000" dirty="0"/>
              <a:t>Alev Kir et al, MFAL, Turkey </a:t>
            </a:r>
          </a:p>
          <a:p>
            <a:pPr marL="342900" indent="-342900">
              <a:buFont typeface="Arial" panose="020B0604020202020204" pitchFamily="34" charset="0"/>
              <a:buChar char="•"/>
            </a:pPr>
            <a:r>
              <a:rPr lang="en-US" sz="2000" dirty="0">
                <a:highlight>
                  <a:srgbClr val="FFFF00"/>
                </a:highlight>
              </a:rPr>
              <a:t>Francis Rayns, Judith Conroy, Dennis Touliatos, CU, UK</a:t>
            </a:r>
          </a:p>
          <a:p>
            <a:pPr marL="342900" indent="-342900">
              <a:buFont typeface="Arial" panose="020B0604020202020204" pitchFamily="34" charset="0"/>
              <a:buChar char="•"/>
            </a:pPr>
            <a:r>
              <a:rPr lang="en-US" sz="2000" dirty="0"/>
              <a:t>Ben Raskin, Hugh Blogg, Soil Association, UK</a:t>
            </a:r>
          </a:p>
          <a:p>
            <a:pPr marL="342900" indent="-342900">
              <a:buFont typeface="Arial" panose="020B0604020202020204" pitchFamily="34" charset="0"/>
              <a:buChar char="•"/>
            </a:pPr>
            <a:r>
              <a:rPr lang="en-US" sz="2000" dirty="0"/>
              <a:t>Margi L. Turner, RHS, UK</a:t>
            </a:r>
            <a:endParaRPr lang="en-US" sz="2400" b="1" u="sng" dirty="0"/>
          </a:p>
        </p:txBody>
      </p:sp>
      <p:sp>
        <p:nvSpPr>
          <p:cNvPr id="5" name="Tittel 4">
            <a:extLst>
              <a:ext uri="{FF2B5EF4-FFF2-40B4-BE49-F238E27FC236}">
                <a16:creationId xmlns:a16="http://schemas.microsoft.com/office/drawing/2014/main" id="{FBC1B3FB-971B-4C1D-9D73-102D2AC908AB}"/>
              </a:ext>
            </a:extLst>
          </p:cNvPr>
          <p:cNvSpPr txBox="1">
            <a:spLocks/>
          </p:cNvSpPr>
          <p:nvPr/>
        </p:nvSpPr>
        <p:spPr>
          <a:xfrm>
            <a:off x="1642952" y="206461"/>
            <a:ext cx="3544870" cy="755452"/>
          </a:xfrm>
          <a:prstGeom prst="rect">
            <a:avLst/>
          </a:prstGeom>
        </p:spPr>
        <p:txBody>
          <a:bodyPr vert="horz" lIns="41907" tIns="20953" rIns="41907" bIns="20953" rtlCol="0" anchor="ctr">
            <a:normAutofit fontScale="85000" lnSpcReduction="20000"/>
          </a:bodyPr>
          <a:lstStyle>
            <a:lvl1pPr algn="l" defTabSz="419070" rtl="0" eaLnBrk="1" latinLnBrk="0" hangingPunct="1">
              <a:spcBef>
                <a:spcPct val="0"/>
              </a:spcBef>
              <a:buNone/>
              <a:defRPr sz="2000" kern="1200">
                <a:solidFill>
                  <a:schemeClr val="tx1"/>
                </a:solidFill>
                <a:latin typeface="+mj-lt"/>
                <a:ea typeface="+mj-ea"/>
                <a:cs typeface="+mj-cs"/>
              </a:defRPr>
            </a:lvl1pPr>
          </a:lstStyle>
          <a:p>
            <a:r>
              <a:rPr lang="nb-NO" sz="3200" dirty="0"/>
              <a:t>WP5 </a:t>
            </a:r>
            <a:r>
              <a:rPr lang="nb-NO" sz="3200" dirty="0" err="1"/>
              <a:t>participants</a:t>
            </a:r>
            <a:r>
              <a:rPr lang="nb-NO" sz="3200" dirty="0"/>
              <a:t>, </a:t>
            </a:r>
            <a:r>
              <a:rPr lang="nb-NO" sz="3200" dirty="0" err="1">
                <a:highlight>
                  <a:srgbClr val="FFFF00"/>
                </a:highlight>
              </a:rPr>
              <a:t>working</a:t>
            </a:r>
            <a:r>
              <a:rPr lang="nb-NO" sz="3200" dirty="0">
                <a:highlight>
                  <a:srgbClr val="FFFF00"/>
                </a:highlight>
              </a:rPr>
              <a:t> </a:t>
            </a:r>
            <a:r>
              <a:rPr lang="nb-NO" sz="3200" dirty="0" err="1">
                <a:highlight>
                  <a:srgbClr val="FFFF00"/>
                </a:highlight>
              </a:rPr>
              <a:t>on</a:t>
            </a:r>
            <a:r>
              <a:rPr lang="nb-NO" sz="3200" dirty="0">
                <a:highlight>
                  <a:srgbClr val="FFFF00"/>
                </a:highlight>
              </a:rPr>
              <a:t> fertilisers </a:t>
            </a:r>
          </a:p>
        </p:txBody>
      </p:sp>
      <p:pic>
        <p:nvPicPr>
          <p:cNvPr id="6" name="Bilde 5">
            <a:extLst>
              <a:ext uri="{FF2B5EF4-FFF2-40B4-BE49-F238E27FC236}">
                <a16:creationId xmlns:a16="http://schemas.microsoft.com/office/drawing/2014/main" id="{2A389AC5-B460-4AE1-A55B-6899BADA8477}"/>
              </a:ext>
            </a:extLst>
          </p:cNvPr>
          <p:cNvPicPr>
            <a:picLocks noChangeAspect="1"/>
          </p:cNvPicPr>
          <p:nvPr/>
        </p:nvPicPr>
        <p:blipFill>
          <a:blip r:embed="rId2"/>
          <a:stretch>
            <a:fillRect/>
          </a:stretch>
        </p:blipFill>
        <p:spPr>
          <a:xfrm>
            <a:off x="6748699" y="88510"/>
            <a:ext cx="2395301" cy="5447646"/>
          </a:xfrm>
          <a:prstGeom prst="rect">
            <a:avLst/>
          </a:prstGeom>
        </p:spPr>
      </p:pic>
      <p:pic>
        <p:nvPicPr>
          <p:cNvPr id="7" name="Picture 3">
            <a:extLst>
              <a:ext uri="{FF2B5EF4-FFF2-40B4-BE49-F238E27FC236}">
                <a16:creationId xmlns:a16="http://schemas.microsoft.com/office/drawing/2014/main" id="{81004158-72AF-4C59-AC29-9A161975F3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8510"/>
            <a:ext cx="1131056" cy="574271"/>
          </a:xfrm>
          <a:prstGeom prst="rect">
            <a:avLst/>
          </a:prstGeom>
        </p:spPr>
      </p:pic>
      <p:cxnSp>
        <p:nvCxnSpPr>
          <p:cNvPr id="9" name="Rett pilkobling 8">
            <a:extLst>
              <a:ext uri="{FF2B5EF4-FFF2-40B4-BE49-F238E27FC236}">
                <a16:creationId xmlns:a16="http://schemas.microsoft.com/office/drawing/2014/main" id="{1E7429C6-10EA-4294-AA24-273384EF3D8D}"/>
              </a:ext>
            </a:extLst>
          </p:cNvPr>
          <p:cNvCxnSpPr/>
          <p:nvPr/>
        </p:nvCxnSpPr>
        <p:spPr>
          <a:xfrm flipV="1">
            <a:off x="6012160" y="584187"/>
            <a:ext cx="792088" cy="114101"/>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0" name="Rett pilkobling 9">
            <a:extLst>
              <a:ext uri="{FF2B5EF4-FFF2-40B4-BE49-F238E27FC236}">
                <a16:creationId xmlns:a16="http://schemas.microsoft.com/office/drawing/2014/main" id="{9767C3E4-B55F-4042-BCC4-1A35BB896989}"/>
              </a:ext>
            </a:extLst>
          </p:cNvPr>
          <p:cNvCxnSpPr>
            <a:cxnSpLocks/>
          </p:cNvCxnSpPr>
          <p:nvPr/>
        </p:nvCxnSpPr>
        <p:spPr>
          <a:xfrm>
            <a:off x="6012160" y="701080"/>
            <a:ext cx="1584176" cy="279648"/>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3" name="Rett pilkobling 12">
            <a:extLst>
              <a:ext uri="{FF2B5EF4-FFF2-40B4-BE49-F238E27FC236}">
                <a16:creationId xmlns:a16="http://schemas.microsoft.com/office/drawing/2014/main" id="{E9864F75-0799-4610-AA36-E7924709057F}"/>
              </a:ext>
            </a:extLst>
          </p:cNvPr>
          <p:cNvCxnSpPr>
            <a:cxnSpLocks/>
          </p:cNvCxnSpPr>
          <p:nvPr/>
        </p:nvCxnSpPr>
        <p:spPr>
          <a:xfrm>
            <a:off x="6024721" y="698288"/>
            <a:ext cx="1008112" cy="1874739"/>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7" name="Rett pilkobling 16">
            <a:extLst>
              <a:ext uri="{FF2B5EF4-FFF2-40B4-BE49-F238E27FC236}">
                <a16:creationId xmlns:a16="http://schemas.microsoft.com/office/drawing/2014/main" id="{14552D19-4063-4E75-8EA1-5354FACBB9EF}"/>
              </a:ext>
            </a:extLst>
          </p:cNvPr>
          <p:cNvCxnSpPr>
            <a:cxnSpLocks/>
          </p:cNvCxnSpPr>
          <p:nvPr/>
        </p:nvCxnSpPr>
        <p:spPr>
          <a:xfrm>
            <a:off x="6024721" y="698288"/>
            <a:ext cx="1921628" cy="424288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0" name="Rett pilkobling 19">
            <a:extLst>
              <a:ext uri="{FF2B5EF4-FFF2-40B4-BE49-F238E27FC236}">
                <a16:creationId xmlns:a16="http://schemas.microsoft.com/office/drawing/2014/main" id="{559CF89D-EBE2-48CA-B173-ED8DEA466D11}"/>
              </a:ext>
            </a:extLst>
          </p:cNvPr>
          <p:cNvCxnSpPr>
            <a:cxnSpLocks/>
          </p:cNvCxnSpPr>
          <p:nvPr/>
        </p:nvCxnSpPr>
        <p:spPr>
          <a:xfrm flipH="1">
            <a:off x="4644008" y="279299"/>
            <a:ext cx="642326" cy="418989"/>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02149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F683F4E0-9EB4-4FFD-A00A-D4B1F2338433}"/>
              </a:ext>
            </a:extLst>
          </p:cNvPr>
          <p:cNvPicPr>
            <a:picLocks noChangeAspect="1"/>
          </p:cNvPicPr>
          <p:nvPr/>
        </p:nvPicPr>
        <p:blipFill>
          <a:blip r:embed="rId2"/>
          <a:stretch>
            <a:fillRect/>
          </a:stretch>
        </p:blipFill>
        <p:spPr>
          <a:xfrm>
            <a:off x="0" y="1484784"/>
            <a:ext cx="9096278" cy="4608512"/>
          </a:xfrm>
          <a:prstGeom prst="rect">
            <a:avLst/>
          </a:prstGeom>
        </p:spPr>
      </p:pic>
      <p:sp>
        <p:nvSpPr>
          <p:cNvPr id="3" name="Tittel 2">
            <a:extLst>
              <a:ext uri="{FF2B5EF4-FFF2-40B4-BE49-F238E27FC236}">
                <a16:creationId xmlns:a16="http://schemas.microsoft.com/office/drawing/2014/main" id="{DD013622-97E1-4A92-B474-149551467575}"/>
              </a:ext>
            </a:extLst>
          </p:cNvPr>
          <p:cNvSpPr>
            <a:spLocks noGrp="1"/>
          </p:cNvSpPr>
          <p:nvPr>
            <p:ph type="ctrTitle"/>
          </p:nvPr>
        </p:nvSpPr>
        <p:spPr>
          <a:xfrm>
            <a:off x="107504" y="72008"/>
            <a:ext cx="7264555" cy="1412776"/>
          </a:xfrm>
          <a:solidFill>
            <a:schemeClr val="bg1"/>
          </a:solidFill>
        </p:spPr>
        <p:txBody>
          <a:bodyPr>
            <a:noAutofit/>
          </a:bodyPr>
          <a:lstStyle/>
          <a:p>
            <a:r>
              <a:rPr lang="nb-NO" sz="2800" dirty="0">
                <a:solidFill>
                  <a:schemeClr val="tx1"/>
                </a:solidFill>
              </a:rPr>
              <a:t>All inputs </a:t>
            </a:r>
            <a:r>
              <a:rPr lang="nb-NO" sz="2800" dirty="0" err="1">
                <a:solidFill>
                  <a:schemeClr val="tx1"/>
                </a:solidFill>
              </a:rPr>
              <a:t>applied</a:t>
            </a:r>
            <a:r>
              <a:rPr lang="nb-NO" sz="2800" dirty="0">
                <a:solidFill>
                  <a:schemeClr val="tx1"/>
                </a:solidFill>
              </a:rPr>
              <a:t> (</a:t>
            </a:r>
            <a:r>
              <a:rPr lang="nb-NO" sz="2800" dirty="0" err="1">
                <a:solidFill>
                  <a:schemeClr val="tx1"/>
                </a:solidFill>
              </a:rPr>
              <a:t>including</a:t>
            </a:r>
            <a:r>
              <a:rPr lang="nb-NO" sz="2800" dirty="0">
                <a:solidFill>
                  <a:schemeClr val="tx1"/>
                </a:solidFill>
              </a:rPr>
              <a:t> plant </a:t>
            </a:r>
            <a:r>
              <a:rPr lang="nb-NO" sz="2800" dirty="0" err="1">
                <a:solidFill>
                  <a:schemeClr val="tx1"/>
                </a:solidFill>
              </a:rPr>
              <a:t>protection</a:t>
            </a:r>
            <a:r>
              <a:rPr lang="nb-NO" sz="2800" dirty="0">
                <a:solidFill>
                  <a:schemeClr val="tx1"/>
                </a:solidFill>
              </a:rPr>
              <a:t>) </a:t>
            </a:r>
            <a:br>
              <a:rPr lang="nb-NO" sz="2800" dirty="0">
                <a:solidFill>
                  <a:schemeClr val="tx1"/>
                </a:solidFill>
              </a:rPr>
            </a:br>
            <a:r>
              <a:rPr lang="nb-NO" sz="2800" dirty="0">
                <a:solidFill>
                  <a:schemeClr val="tx1"/>
                </a:solidFill>
              </a:rPr>
              <a:t>in 14 </a:t>
            </a:r>
            <a:r>
              <a:rPr lang="nb-NO" sz="2800" dirty="0" err="1">
                <a:solidFill>
                  <a:schemeClr val="tx1"/>
                </a:solidFill>
              </a:rPr>
              <a:t>important</a:t>
            </a:r>
            <a:r>
              <a:rPr lang="nb-NO" sz="2800" dirty="0">
                <a:solidFill>
                  <a:schemeClr val="tx1"/>
                </a:solidFill>
              </a:rPr>
              <a:t> </a:t>
            </a:r>
            <a:r>
              <a:rPr lang="nb-NO" sz="2800" dirty="0" err="1">
                <a:solidFill>
                  <a:schemeClr val="tx1"/>
                </a:solidFill>
              </a:rPr>
              <a:t>crops</a:t>
            </a:r>
            <a:r>
              <a:rPr lang="nb-NO" sz="2800" dirty="0">
                <a:solidFill>
                  <a:schemeClr val="tx1"/>
                </a:solidFill>
              </a:rPr>
              <a:t> </a:t>
            </a:r>
            <a:r>
              <a:rPr lang="nb-NO" sz="2800" dirty="0" err="1">
                <a:solidFill>
                  <a:schemeClr val="tx1"/>
                </a:solidFill>
              </a:rPr>
              <a:t>across</a:t>
            </a:r>
            <a:r>
              <a:rPr lang="nb-NO" sz="2800" dirty="0">
                <a:solidFill>
                  <a:schemeClr val="tx1"/>
                </a:solidFill>
              </a:rPr>
              <a:t> 10 </a:t>
            </a:r>
            <a:r>
              <a:rPr lang="nb-NO" sz="2800" dirty="0" err="1">
                <a:solidFill>
                  <a:schemeClr val="tx1"/>
                </a:solidFill>
              </a:rPr>
              <a:t>countries</a:t>
            </a:r>
            <a:r>
              <a:rPr lang="nb-NO" sz="2800" dirty="0">
                <a:solidFill>
                  <a:schemeClr val="tx1"/>
                </a:solidFill>
              </a:rPr>
              <a:t>, </a:t>
            </a:r>
            <a:br>
              <a:rPr lang="nb-NO" sz="2800" dirty="0">
                <a:solidFill>
                  <a:schemeClr val="tx1"/>
                </a:solidFill>
              </a:rPr>
            </a:br>
            <a:r>
              <a:rPr lang="nb-NO" sz="2800" dirty="0" err="1"/>
              <a:t>expert</a:t>
            </a:r>
            <a:r>
              <a:rPr lang="nb-NO" sz="2800" dirty="0"/>
              <a:t> survey</a:t>
            </a:r>
            <a:endParaRPr lang="nb-NO" sz="2800" dirty="0">
              <a:solidFill>
                <a:schemeClr val="tx1"/>
              </a:solidFill>
            </a:endParaRPr>
          </a:p>
        </p:txBody>
      </p:sp>
      <p:pic>
        <p:nvPicPr>
          <p:cNvPr id="4" name="Picture 3">
            <a:extLst>
              <a:ext uri="{FF2B5EF4-FFF2-40B4-BE49-F238E27FC236}">
                <a16:creationId xmlns:a16="http://schemas.microsoft.com/office/drawing/2014/main" id="{C2CAC75B-EB0E-428C-827C-75F5BDDA14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4215" y="0"/>
            <a:ext cx="1364299" cy="692696"/>
          </a:xfrm>
          <a:prstGeom prst="rect">
            <a:avLst/>
          </a:prstGeom>
        </p:spPr>
      </p:pic>
    </p:spTree>
    <p:extLst>
      <p:ext uri="{BB962C8B-B14F-4D97-AF65-F5344CB8AC3E}">
        <p14:creationId xmlns:p14="http://schemas.microsoft.com/office/powerpoint/2010/main" val="1334352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E660795-0625-43F1-AC77-D8061A7233F6}"/>
              </a:ext>
            </a:extLst>
          </p:cNvPr>
          <p:cNvSpPr>
            <a:spLocks noGrp="1"/>
          </p:cNvSpPr>
          <p:nvPr>
            <p:ph type="ctrTitle"/>
          </p:nvPr>
        </p:nvSpPr>
        <p:spPr>
          <a:xfrm>
            <a:off x="1" y="-2556"/>
            <a:ext cx="7020272" cy="839268"/>
          </a:xfrm>
          <a:solidFill>
            <a:schemeClr val="bg1"/>
          </a:solidFill>
        </p:spPr>
        <p:txBody>
          <a:bodyPr>
            <a:noAutofit/>
          </a:bodyPr>
          <a:lstStyle/>
          <a:p>
            <a:r>
              <a:rPr lang="nb-NO" sz="3200" dirty="0" err="1">
                <a:solidFill>
                  <a:schemeClr val="tx1"/>
                </a:solidFill>
              </a:rPr>
              <a:t>Results</a:t>
            </a:r>
            <a:r>
              <a:rPr lang="nb-NO" sz="3200" dirty="0">
                <a:solidFill>
                  <a:schemeClr val="tx1"/>
                </a:solidFill>
              </a:rPr>
              <a:t> </a:t>
            </a:r>
            <a:r>
              <a:rPr lang="nb-NO" sz="3200" dirty="0" err="1">
                <a:solidFill>
                  <a:schemeClr val="tx1"/>
                </a:solidFill>
              </a:rPr>
              <a:t>of</a:t>
            </a:r>
            <a:r>
              <a:rPr lang="nb-NO" sz="3200" dirty="0">
                <a:solidFill>
                  <a:schemeClr val="tx1"/>
                </a:solidFill>
              </a:rPr>
              <a:t> input </a:t>
            </a:r>
            <a:r>
              <a:rPr lang="nb-NO" sz="3200" dirty="0" err="1">
                <a:solidFill>
                  <a:schemeClr val="tx1"/>
                </a:solidFill>
              </a:rPr>
              <a:t>mapping</a:t>
            </a:r>
            <a:r>
              <a:rPr lang="nb-NO" sz="3200" dirty="0">
                <a:solidFill>
                  <a:schemeClr val="tx1"/>
                </a:solidFill>
              </a:rPr>
              <a:t> </a:t>
            </a:r>
            <a:r>
              <a:rPr lang="nb-NO" sz="3200" dirty="0" err="1">
                <a:solidFill>
                  <a:schemeClr val="tx1"/>
                </a:solidFill>
              </a:rPr>
              <a:t>excercise</a:t>
            </a:r>
            <a:endParaRPr lang="nb-NO" sz="3200" dirty="0">
              <a:solidFill>
                <a:schemeClr val="tx1"/>
              </a:solidFill>
            </a:endParaRPr>
          </a:p>
        </p:txBody>
      </p:sp>
      <p:sp>
        <p:nvSpPr>
          <p:cNvPr id="18" name="Rektangel 17">
            <a:extLst>
              <a:ext uri="{FF2B5EF4-FFF2-40B4-BE49-F238E27FC236}">
                <a16:creationId xmlns:a16="http://schemas.microsoft.com/office/drawing/2014/main" id="{5C643A8A-843A-4AA0-9C94-554EC64F1F9B}"/>
              </a:ext>
            </a:extLst>
          </p:cNvPr>
          <p:cNvSpPr/>
          <p:nvPr/>
        </p:nvSpPr>
        <p:spPr>
          <a:xfrm>
            <a:off x="11210" y="836712"/>
            <a:ext cx="3264646" cy="6001643"/>
          </a:xfrm>
          <a:prstGeom prst="rect">
            <a:avLst/>
          </a:prstGeom>
        </p:spPr>
        <p:txBody>
          <a:bodyPr wrap="square">
            <a:spAutoFit/>
          </a:bodyPr>
          <a:lstStyle/>
          <a:p>
            <a:pPr marL="285750" indent="-285750">
              <a:buFont typeface="Arial" panose="020B0604020202020204" pitchFamily="34" charset="0"/>
              <a:buChar char="•"/>
            </a:pPr>
            <a:r>
              <a:rPr lang="en-GB" sz="2400" dirty="0">
                <a:latin typeface="Calibri" panose="020F0502020204030204" pitchFamily="34" charset="0"/>
                <a:ea typeface="Calibri" panose="020F0502020204030204" pitchFamily="34" charset="0"/>
                <a:cs typeface="Times New Roman" panose="02020603050405020304" pitchFamily="18" charset="0"/>
              </a:rPr>
              <a:t>Organic horticulture is highly specialized</a:t>
            </a:r>
          </a:p>
          <a:p>
            <a:pPr marL="285750" indent="-285750">
              <a:buFont typeface="Arial" panose="020B0604020202020204" pitchFamily="34" charset="0"/>
              <a:buChar char="•"/>
            </a:pPr>
            <a:r>
              <a:rPr lang="en-GB" sz="2400" dirty="0">
                <a:latin typeface="Calibri" panose="020F0502020204030204" pitchFamily="34" charset="0"/>
                <a:ea typeface="Calibri" panose="020F0502020204030204" pitchFamily="34" charset="0"/>
                <a:cs typeface="Times New Roman" panose="02020603050405020304" pitchFamily="18" charset="0"/>
              </a:rPr>
              <a:t>Organic growers use as much plastic and peat as conventional</a:t>
            </a:r>
          </a:p>
          <a:p>
            <a:pPr marL="285750" indent="-285750">
              <a:buFont typeface="Arial" panose="020B0604020202020204" pitchFamily="34" charset="0"/>
              <a:buChar char="•"/>
            </a:pPr>
            <a:r>
              <a:rPr lang="en-GB"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Broad use of conventional poultry manure + food-industry waste (</a:t>
            </a:r>
            <a:r>
              <a:rPr lang="en-GB" sz="2400" b="1" dirty="0" err="1">
                <a:solidFill>
                  <a:srgbClr val="C00000"/>
                </a:solidFill>
                <a:latin typeface="Calibri" panose="020F0502020204030204" pitchFamily="34" charset="0"/>
                <a:ea typeface="Calibri" panose="020F0502020204030204" pitchFamily="34" charset="0"/>
                <a:cs typeface="Times New Roman" panose="02020603050405020304" pitchFamily="18" charset="0"/>
              </a:rPr>
              <a:t>vinasse</a:t>
            </a:r>
            <a:r>
              <a:rPr lang="en-GB"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meat-and-bone meal)</a:t>
            </a:r>
          </a:p>
          <a:p>
            <a:pPr marL="285750" indent="-285750">
              <a:buFont typeface="Arial" panose="020B0604020202020204" pitchFamily="34" charset="0"/>
              <a:buChar char="•"/>
            </a:pPr>
            <a:r>
              <a:rPr lang="en-GB"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Broad range of plant-based and animal-derived commercial fertilisers, varying between countries</a:t>
            </a:r>
            <a:endParaRPr lang="nb-NO" sz="2400" b="1" dirty="0">
              <a:solidFill>
                <a:srgbClr val="C00000"/>
              </a:solidFill>
            </a:endParaRPr>
          </a:p>
        </p:txBody>
      </p:sp>
      <p:pic>
        <p:nvPicPr>
          <p:cNvPr id="19" name="Picture 3">
            <a:extLst>
              <a:ext uri="{FF2B5EF4-FFF2-40B4-BE49-F238E27FC236}">
                <a16:creationId xmlns:a16="http://schemas.microsoft.com/office/drawing/2014/main" id="{2614D543-7260-45A7-A6DC-D768F71B4D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5099" y="0"/>
            <a:ext cx="2073415" cy="1052736"/>
          </a:xfrm>
          <a:prstGeom prst="rect">
            <a:avLst/>
          </a:prstGeom>
        </p:spPr>
      </p:pic>
      <p:pic>
        <p:nvPicPr>
          <p:cNvPr id="23" name="Bilde 22" descr="Et bilde som inneholder himmel, utendørs, gjerde, bygning&#10;&#10;Beskrivelse som er generert med svært høy visshet">
            <a:extLst>
              <a:ext uri="{FF2B5EF4-FFF2-40B4-BE49-F238E27FC236}">
                <a16:creationId xmlns:a16="http://schemas.microsoft.com/office/drawing/2014/main" id="{94C433ED-141E-4C4D-9174-CD460F0684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9533" y="1315142"/>
            <a:ext cx="3772463" cy="2203212"/>
          </a:xfrm>
          <a:prstGeom prst="rect">
            <a:avLst/>
          </a:prstGeom>
        </p:spPr>
      </p:pic>
      <p:pic>
        <p:nvPicPr>
          <p:cNvPr id="25" name="Bilde 24" descr="Et bilde som inneholder bord, mat, innendørs, rett&#10;&#10;Automatisk generert beskrivelse">
            <a:extLst>
              <a:ext uri="{FF2B5EF4-FFF2-40B4-BE49-F238E27FC236}">
                <a16:creationId xmlns:a16="http://schemas.microsoft.com/office/drawing/2014/main" id="{781D26D2-37E0-4A00-8E41-F817575CA6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515" r="12035" b="7093"/>
          <a:stretch/>
        </p:blipFill>
        <p:spPr>
          <a:xfrm>
            <a:off x="3540549" y="1328085"/>
            <a:ext cx="1821159" cy="1778642"/>
          </a:xfrm>
          <a:prstGeom prst="rect">
            <a:avLst/>
          </a:prstGeom>
        </p:spPr>
      </p:pic>
      <p:pic>
        <p:nvPicPr>
          <p:cNvPr id="8" name="Bilde 7">
            <a:extLst>
              <a:ext uri="{FF2B5EF4-FFF2-40B4-BE49-F238E27FC236}">
                <a16:creationId xmlns:a16="http://schemas.microsoft.com/office/drawing/2014/main" id="{9F3E81CD-197F-488A-B066-768B97BDE206}"/>
              </a:ext>
            </a:extLst>
          </p:cNvPr>
          <p:cNvPicPr>
            <a:picLocks noChangeAspect="1"/>
          </p:cNvPicPr>
          <p:nvPr/>
        </p:nvPicPr>
        <p:blipFill>
          <a:blip r:embed="rId5"/>
          <a:stretch>
            <a:fillRect/>
          </a:stretch>
        </p:blipFill>
        <p:spPr>
          <a:xfrm>
            <a:off x="3540549" y="3354801"/>
            <a:ext cx="2357227" cy="2057217"/>
          </a:xfrm>
          <a:prstGeom prst="rect">
            <a:avLst/>
          </a:prstGeom>
          <a:ln w="38100">
            <a:solidFill>
              <a:srgbClr val="C00000"/>
            </a:solidFill>
          </a:ln>
        </p:spPr>
      </p:pic>
      <p:sp>
        <p:nvSpPr>
          <p:cNvPr id="10" name="Rektangel 9">
            <a:extLst>
              <a:ext uri="{FF2B5EF4-FFF2-40B4-BE49-F238E27FC236}">
                <a16:creationId xmlns:a16="http://schemas.microsoft.com/office/drawing/2014/main" id="{F0C5C249-E570-43EB-8253-8CF678C0F2B5}"/>
              </a:ext>
            </a:extLst>
          </p:cNvPr>
          <p:cNvSpPr/>
          <p:nvPr/>
        </p:nvSpPr>
        <p:spPr>
          <a:xfrm>
            <a:off x="6084168" y="4028876"/>
            <a:ext cx="2664296" cy="1631216"/>
          </a:xfrm>
          <a:prstGeom prst="rect">
            <a:avLst/>
          </a:prstGeom>
        </p:spPr>
        <p:txBody>
          <a:bodyPr wrap="square">
            <a:spAutoFit/>
          </a:bodyPr>
          <a:lstStyle/>
          <a:p>
            <a:pPr marL="285750" indent="-285750">
              <a:buFont typeface="Arial" panose="020B0604020202020204" pitchFamily="34" charset="0"/>
              <a:buChar char="•"/>
            </a:pPr>
            <a:r>
              <a:rPr lang="en-GB" sz="20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Bulky products, often nationally produced; industry structure rapidly changing</a:t>
            </a:r>
            <a:endParaRPr lang="nb-NO" sz="2000" b="1" dirty="0">
              <a:solidFill>
                <a:srgbClr val="C00000"/>
              </a:solidFill>
            </a:endParaRPr>
          </a:p>
        </p:txBody>
      </p:sp>
      <p:sp>
        <p:nvSpPr>
          <p:cNvPr id="11" name="Rektangel 10">
            <a:extLst>
              <a:ext uri="{FF2B5EF4-FFF2-40B4-BE49-F238E27FC236}">
                <a16:creationId xmlns:a16="http://schemas.microsoft.com/office/drawing/2014/main" id="{B78383D0-9601-4C04-8345-48FC778FD9D9}"/>
              </a:ext>
            </a:extLst>
          </p:cNvPr>
          <p:cNvSpPr/>
          <p:nvPr/>
        </p:nvSpPr>
        <p:spPr>
          <a:xfrm>
            <a:off x="3540549" y="5660092"/>
            <a:ext cx="2664296" cy="1015663"/>
          </a:xfrm>
          <a:prstGeom prst="rect">
            <a:avLst/>
          </a:prstGeom>
        </p:spPr>
        <p:txBody>
          <a:bodyPr wrap="square">
            <a:spAutoFit/>
          </a:bodyPr>
          <a:lstStyle/>
          <a:p>
            <a:pPr marL="285750" indent="-285750">
              <a:buFont typeface="Arial" panose="020B0604020202020204" pitchFamily="34" charset="0"/>
              <a:buChar char="•"/>
            </a:pPr>
            <a:r>
              <a:rPr lang="en-GB" sz="20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Information about raw materials difficult to reveal</a:t>
            </a:r>
            <a:endParaRPr lang="nb-NO" sz="2000" b="1" dirty="0">
              <a:solidFill>
                <a:srgbClr val="C00000"/>
              </a:solidFill>
            </a:endParaRPr>
          </a:p>
        </p:txBody>
      </p:sp>
    </p:spTree>
    <p:extLst>
      <p:ext uri="{BB962C8B-B14F-4D97-AF65-F5344CB8AC3E}">
        <p14:creationId xmlns:p14="http://schemas.microsoft.com/office/powerpoint/2010/main" val="880241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2">
            <a:extLst>
              <a:ext uri="{FF2B5EF4-FFF2-40B4-BE49-F238E27FC236}">
                <a16:creationId xmlns:a16="http://schemas.microsoft.com/office/drawing/2014/main" id="{48FB07BD-72CC-4633-91D6-F60236DCA879}"/>
              </a:ext>
            </a:extLst>
          </p:cNvPr>
          <p:cNvSpPr txBox="1">
            <a:spLocks/>
          </p:cNvSpPr>
          <p:nvPr/>
        </p:nvSpPr>
        <p:spPr>
          <a:xfrm>
            <a:off x="0" y="80679"/>
            <a:ext cx="8348816" cy="1062321"/>
          </a:xfrm>
          <a:prstGeom prst="rect">
            <a:avLst/>
          </a:prstGeom>
        </p:spPr>
        <p:txBody>
          <a:bodyPr vert="horz" lIns="41907" tIns="20953" rIns="41907" bIns="20953" rtlCol="0" anchor="ctr">
            <a:noAutofit/>
          </a:bodyPr>
          <a:lstStyle>
            <a:lvl1pPr algn="l" defTabSz="419070" rtl="0" eaLnBrk="1" latinLnBrk="0" hangingPunct="1">
              <a:spcBef>
                <a:spcPct val="0"/>
              </a:spcBef>
              <a:buNone/>
              <a:defRPr sz="2000" kern="1200">
                <a:solidFill>
                  <a:schemeClr val="tx1"/>
                </a:solidFill>
                <a:latin typeface="+mj-lt"/>
                <a:ea typeface="+mj-ea"/>
                <a:cs typeface="+mj-cs"/>
              </a:defRPr>
            </a:lvl1pPr>
          </a:lstStyle>
          <a:p>
            <a:r>
              <a:rPr lang="nb-NO" sz="2800" dirty="0"/>
              <a:t>More </a:t>
            </a:r>
            <a:r>
              <a:rPr lang="nb-NO" sz="2800" dirty="0" err="1"/>
              <a:t>about</a:t>
            </a:r>
            <a:r>
              <a:rPr lang="nb-NO" sz="2800" dirty="0"/>
              <a:t> fertiliser inputs</a:t>
            </a:r>
          </a:p>
        </p:txBody>
      </p:sp>
      <p:sp>
        <p:nvSpPr>
          <p:cNvPr id="5" name="TekstSylinder 4">
            <a:extLst>
              <a:ext uri="{FF2B5EF4-FFF2-40B4-BE49-F238E27FC236}">
                <a16:creationId xmlns:a16="http://schemas.microsoft.com/office/drawing/2014/main" id="{DE39EE48-A039-44DE-B618-3D4A418D7FC0}"/>
              </a:ext>
            </a:extLst>
          </p:cNvPr>
          <p:cNvSpPr txBox="1"/>
          <p:nvPr/>
        </p:nvSpPr>
        <p:spPr>
          <a:xfrm>
            <a:off x="33337" y="1285875"/>
            <a:ext cx="9077325" cy="4142160"/>
          </a:xfrm>
          <a:prstGeom prst="rect">
            <a:avLst/>
          </a:prstGeom>
          <a:noFill/>
        </p:spPr>
        <p:txBody>
          <a:bodyPr wrap="square">
            <a:spAutoFit/>
          </a:bodyPr>
          <a:lstStyle/>
          <a:p>
            <a:pPr marL="285750" indent="-285750">
              <a:spcAft>
                <a:spcPts val="500"/>
              </a:spcAft>
              <a:buFontTx/>
              <a:buChar char="-"/>
            </a:pPr>
            <a:r>
              <a:rPr lang="en-US" sz="1800" dirty="0"/>
              <a:t>Some countries use a lot of commercial certified organic fertilizers, others much less</a:t>
            </a:r>
          </a:p>
          <a:p>
            <a:pPr marL="285750" indent="-285750">
              <a:spcAft>
                <a:spcPts val="500"/>
              </a:spcAft>
              <a:buFontTx/>
              <a:buChar char="-"/>
            </a:pPr>
            <a:r>
              <a:rPr lang="en-US" sz="1800" dirty="0"/>
              <a:t>Residues from sugar or starch production very common ingredient (plant-derived)</a:t>
            </a:r>
          </a:p>
          <a:p>
            <a:pPr marL="285750" indent="-285750">
              <a:spcAft>
                <a:spcPts val="500"/>
              </a:spcAft>
              <a:buFontTx/>
              <a:buChar char="-"/>
            </a:pPr>
            <a:r>
              <a:rPr lang="en-US" sz="1800" dirty="0"/>
              <a:t>Horn grit, meat and bone meal, blood meal and feather meals not much observed </a:t>
            </a:r>
          </a:p>
          <a:p>
            <a:pPr marL="285750" indent="-285750">
              <a:spcAft>
                <a:spcPts val="500"/>
              </a:spcAft>
              <a:buFontTx/>
              <a:buChar char="-"/>
            </a:pPr>
            <a:r>
              <a:rPr lang="en-US" sz="1800" dirty="0"/>
              <a:t>Animal hides important raw material for organic N fertilisers; often imported from Asia</a:t>
            </a:r>
          </a:p>
          <a:p>
            <a:pPr marL="285750" indent="-285750">
              <a:spcAft>
                <a:spcPts val="500"/>
              </a:spcAft>
              <a:buFontTx/>
              <a:buChar char="-"/>
            </a:pPr>
            <a:r>
              <a:rPr lang="en-US" sz="1800" dirty="0"/>
              <a:t>Seaweed products quite common; fish-based products only mentioned in UK</a:t>
            </a:r>
          </a:p>
          <a:p>
            <a:pPr marL="285750" indent="-285750">
              <a:spcAft>
                <a:spcPts val="500"/>
              </a:spcAft>
              <a:buFontTx/>
              <a:buChar char="-"/>
            </a:pPr>
            <a:r>
              <a:rPr lang="en-US" sz="1800" dirty="0"/>
              <a:t>Non-organic manure very common: pelletized dry poultry manure; (pig) slurry, digestate </a:t>
            </a:r>
          </a:p>
          <a:p>
            <a:pPr marL="285750" indent="-285750">
              <a:spcAft>
                <a:spcPts val="500"/>
              </a:spcAft>
              <a:buFontTx/>
              <a:buChar char="-"/>
            </a:pPr>
            <a:r>
              <a:rPr lang="en-US" sz="1800" dirty="0"/>
              <a:t>Some certification bodies phase out contentious fertilizers, e.g. </a:t>
            </a:r>
            <a:r>
              <a:rPr lang="en-US" sz="1800" dirty="0" err="1"/>
              <a:t>BioAustria</a:t>
            </a:r>
            <a:r>
              <a:rPr lang="en-US" sz="1800" dirty="0"/>
              <a:t> rank fertilisers by source of origin, processing, risk of pollutants and fertilizer effect and aims at phasing out </a:t>
            </a:r>
          </a:p>
          <a:p>
            <a:r>
              <a:rPr lang="en-US" sz="1800" i="1" dirty="0"/>
              <a:t>	* “</a:t>
            </a:r>
            <a:r>
              <a:rPr lang="en-US" sz="1800" i="1" dirty="0" err="1"/>
              <a:t>Biosol</a:t>
            </a:r>
            <a:r>
              <a:rPr lang="en-US" sz="1800" i="1" dirty="0"/>
              <a:t>” (Sandoz product 6-8% tot N, granules made from Penicillium </a:t>
            </a:r>
            <a:r>
              <a:rPr lang="en-US" sz="1800" i="1" dirty="0" err="1"/>
              <a:t>chrysogenum</a:t>
            </a:r>
            <a:r>
              <a:rPr lang="en-US" sz="1800" i="1" dirty="0"/>
              <a:t>)</a:t>
            </a:r>
          </a:p>
          <a:p>
            <a:r>
              <a:rPr lang="en-US" sz="1800" i="1" dirty="0"/>
              <a:t>	* Pellets from fur and bristles (“</a:t>
            </a:r>
            <a:r>
              <a:rPr lang="en-US" sz="1800" i="1" dirty="0" err="1"/>
              <a:t>Haarmehlpellets</a:t>
            </a:r>
            <a:r>
              <a:rPr lang="en-US" sz="1800" i="1" dirty="0"/>
              <a:t>”)</a:t>
            </a:r>
          </a:p>
          <a:p>
            <a:r>
              <a:rPr lang="en-US" sz="1800" i="1" dirty="0"/>
              <a:t>	* Particles of horn (“</a:t>
            </a:r>
            <a:r>
              <a:rPr lang="en-US" sz="1800" i="1" dirty="0" err="1"/>
              <a:t>Horngries</a:t>
            </a:r>
            <a:r>
              <a:rPr lang="en-US" sz="1800" i="1" dirty="0"/>
              <a:t>, </a:t>
            </a:r>
            <a:r>
              <a:rPr lang="en-US" sz="1800" i="1" dirty="0" err="1"/>
              <a:t>Hornmehl</a:t>
            </a:r>
            <a:r>
              <a:rPr lang="en-US" sz="1800" i="1" dirty="0"/>
              <a:t>, </a:t>
            </a:r>
            <a:r>
              <a:rPr lang="en-US" sz="1800" i="1" dirty="0" err="1"/>
              <a:t>Hornspäne</a:t>
            </a:r>
            <a:r>
              <a:rPr lang="en-US" sz="1800" i="1" dirty="0"/>
              <a:t>”)</a:t>
            </a:r>
            <a:endParaRPr lang="en-US" sz="1800" dirty="0"/>
          </a:p>
          <a:p>
            <a:endParaRPr lang="en-US" sz="1800" dirty="0"/>
          </a:p>
          <a:p>
            <a:endParaRPr lang="nb-NO" sz="1800" i="1" dirty="0"/>
          </a:p>
        </p:txBody>
      </p:sp>
      <p:pic>
        <p:nvPicPr>
          <p:cNvPr id="6" name="Picture 3">
            <a:extLst>
              <a:ext uri="{FF2B5EF4-FFF2-40B4-BE49-F238E27FC236}">
                <a16:creationId xmlns:a16="http://schemas.microsoft.com/office/drawing/2014/main" id="{0AC9784C-1EB4-4CDB-87AA-0599F08180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408" y="116632"/>
            <a:ext cx="868808" cy="441120"/>
          </a:xfrm>
          <a:prstGeom prst="rect">
            <a:avLst/>
          </a:prstGeom>
        </p:spPr>
      </p:pic>
    </p:spTree>
    <p:extLst>
      <p:ext uri="{BB962C8B-B14F-4D97-AF65-F5344CB8AC3E}">
        <p14:creationId xmlns:p14="http://schemas.microsoft.com/office/powerpoint/2010/main" val="1719318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7C3B0912-2EE7-46E3-97E6-DE6F28AC25F3}"/>
              </a:ext>
            </a:extLst>
          </p:cNvPr>
          <p:cNvPicPr>
            <a:picLocks noChangeAspect="1"/>
          </p:cNvPicPr>
          <p:nvPr/>
        </p:nvPicPr>
        <p:blipFill rotWithShape="1">
          <a:blip r:embed="rId2"/>
          <a:srcRect l="48777"/>
          <a:stretch/>
        </p:blipFill>
        <p:spPr>
          <a:xfrm>
            <a:off x="107504" y="1232716"/>
            <a:ext cx="2952328" cy="4057462"/>
          </a:xfrm>
          <a:prstGeom prst="rect">
            <a:avLst/>
          </a:prstGeom>
        </p:spPr>
      </p:pic>
      <p:sp>
        <p:nvSpPr>
          <p:cNvPr id="3" name="Rektangel 2">
            <a:extLst>
              <a:ext uri="{FF2B5EF4-FFF2-40B4-BE49-F238E27FC236}">
                <a16:creationId xmlns:a16="http://schemas.microsoft.com/office/drawing/2014/main" id="{5449C8DC-5B13-4DB5-8097-F861B8F00D33}"/>
              </a:ext>
            </a:extLst>
          </p:cNvPr>
          <p:cNvSpPr/>
          <p:nvPr/>
        </p:nvSpPr>
        <p:spPr>
          <a:xfrm>
            <a:off x="323528" y="3311047"/>
            <a:ext cx="1368152" cy="1323439"/>
          </a:xfrm>
          <a:prstGeom prst="rect">
            <a:avLst/>
          </a:prstGeom>
        </p:spPr>
        <p:txBody>
          <a:bodyPr wrap="square">
            <a:spAutoFit/>
          </a:bodyPr>
          <a:lstStyle/>
          <a:p>
            <a:r>
              <a:rPr lang="en-GB"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Liquid fertiliser from vinasse</a:t>
            </a:r>
            <a:endParaRPr lang="nb-NO" sz="2000" b="1" dirty="0">
              <a:solidFill>
                <a:schemeClr val="bg1"/>
              </a:solidFill>
            </a:endParaRPr>
          </a:p>
        </p:txBody>
      </p:sp>
      <p:sp>
        <p:nvSpPr>
          <p:cNvPr id="4" name="Rektangel 3">
            <a:extLst>
              <a:ext uri="{FF2B5EF4-FFF2-40B4-BE49-F238E27FC236}">
                <a16:creationId xmlns:a16="http://schemas.microsoft.com/office/drawing/2014/main" id="{93A906F0-7C1F-4C2E-8ED7-613A0F246934}"/>
              </a:ext>
            </a:extLst>
          </p:cNvPr>
          <p:cNvSpPr/>
          <p:nvPr/>
        </p:nvSpPr>
        <p:spPr>
          <a:xfrm>
            <a:off x="1979712" y="2645492"/>
            <a:ext cx="1368152" cy="1015663"/>
          </a:xfrm>
          <a:prstGeom prst="rect">
            <a:avLst/>
          </a:prstGeom>
        </p:spPr>
        <p:txBody>
          <a:bodyPr wrap="square">
            <a:spAutoFit/>
          </a:bodyPr>
          <a:lstStyle/>
          <a:p>
            <a:r>
              <a:rPr lang="en-GB"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Liquid mineral fertiliser</a:t>
            </a:r>
            <a:endParaRPr lang="nb-NO" sz="2000" b="1" dirty="0">
              <a:solidFill>
                <a:schemeClr val="bg1"/>
              </a:solidFill>
            </a:endParaRPr>
          </a:p>
        </p:txBody>
      </p:sp>
      <p:sp>
        <p:nvSpPr>
          <p:cNvPr id="5" name="Rektangel 4">
            <a:extLst>
              <a:ext uri="{FF2B5EF4-FFF2-40B4-BE49-F238E27FC236}">
                <a16:creationId xmlns:a16="http://schemas.microsoft.com/office/drawing/2014/main" id="{85EF265A-13B8-4265-8AEB-C07E8CF9C63E}"/>
              </a:ext>
            </a:extLst>
          </p:cNvPr>
          <p:cNvSpPr/>
          <p:nvPr/>
        </p:nvSpPr>
        <p:spPr>
          <a:xfrm>
            <a:off x="3796797" y="1590474"/>
            <a:ext cx="3219450" cy="3046988"/>
          </a:xfrm>
          <a:prstGeom prst="rect">
            <a:avLst/>
          </a:prstGeom>
        </p:spPr>
        <p:txBody>
          <a:bodyPr wrap="square">
            <a:spAutoFit/>
          </a:bodyPr>
          <a:lstStyle/>
          <a:p>
            <a:pPr marL="285750" indent="-285750">
              <a:buFont typeface="Arial" panose="020B0604020202020204" pitchFamily="34" charset="0"/>
              <a:buChar char="•"/>
            </a:pPr>
            <a:r>
              <a:rPr lang="en-GB"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..risk of poor development in sensitive crops with fertilisers containing residues of herbicides (clopyralid, aminopyralid)</a:t>
            </a:r>
            <a:endParaRPr lang="nb-NO" sz="2400" b="1" dirty="0">
              <a:solidFill>
                <a:srgbClr val="C00000"/>
              </a:solidFill>
            </a:endParaRPr>
          </a:p>
        </p:txBody>
      </p:sp>
      <p:sp>
        <p:nvSpPr>
          <p:cNvPr id="6" name="Tittel 2">
            <a:extLst>
              <a:ext uri="{FF2B5EF4-FFF2-40B4-BE49-F238E27FC236}">
                <a16:creationId xmlns:a16="http://schemas.microsoft.com/office/drawing/2014/main" id="{0520AD1A-7973-4FBC-88BE-F2D6B9696B41}"/>
              </a:ext>
            </a:extLst>
          </p:cNvPr>
          <p:cNvSpPr>
            <a:spLocks noGrp="1"/>
          </p:cNvSpPr>
          <p:nvPr>
            <p:ph type="ctrTitle"/>
          </p:nvPr>
        </p:nvSpPr>
        <p:spPr>
          <a:xfrm>
            <a:off x="-22759" y="-66605"/>
            <a:ext cx="7264555" cy="1323439"/>
          </a:xfrm>
          <a:solidFill>
            <a:schemeClr val="bg1"/>
          </a:solidFill>
        </p:spPr>
        <p:txBody>
          <a:bodyPr>
            <a:noAutofit/>
          </a:bodyPr>
          <a:lstStyle/>
          <a:p>
            <a:r>
              <a:rPr lang="nb-NO" sz="3200" dirty="0" err="1">
                <a:solidFill>
                  <a:schemeClr val="tx1"/>
                </a:solidFill>
              </a:rPr>
              <a:t>We</a:t>
            </a:r>
            <a:r>
              <a:rPr lang="nb-NO" sz="3200" dirty="0">
                <a:solidFill>
                  <a:schemeClr val="tx1"/>
                </a:solidFill>
              </a:rPr>
              <a:t> have </a:t>
            </a:r>
            <a:r>
              <a:rPr lang="nb-NO" sz="3200" dirty="0" err="1">
                <a:solidFill>
                  <a:schemeClr val="tx1"/>
                </a:solidFill>
              </a:rPr>
              <a:t>reasons</a:t>
            </a:r>
            <a:r>
              <a:rPr lang="nb-NO" sz="3200" dirty="0">
                <a:solidFill>
                  <a:schemeClr val="tx1"/>
                </a:solidFill>
              </a:rPr>
              <a:t> to </a:t>
            </a:r>
            <a:r>
              <a:rPr lang="nb-NO" sz="3200" dirty="0" err="1">
                <a:solidFill>
                  <a:schemeClr val="tx1"/>
                </a:solidFill>
              </a:rPr>
              <a:t>get</a:t>
            </a:r>
            <a:r>
              <a:rPr lang="nb-NO" sz="3200" dirty="0">
                <a:solidFill>
                  <a:schemeClr val="tx1"/>
                </a:solidFill>
              </a:rPr>
              <a:t> rid </a:t>
            </a:r>
            <a:r>
              <a:rPr lang="nb-NO" sz="3200" dirty="0" err="1">
                <a:solidFill>
                  <a:schemeClr val="tx1"/>
                </a:solidFill>
              </a:rPr>
              <a:t>of</a:t>
            </a:r>
            <a:r>
              <a:rPr lang="nb-NO" sz="3200" dirty="0">
                <a:solidFill>
                  <a:schemeClr val="tx1"/>
                </a:solidFill>
              </a:rPr>
              <a:t> </a:t>
            </a:r>
            <a:r>
              <a:rPr lang="nb-NO" sz="3200" dirty="0" err="1">
                <a:solidFill>
                  <a:schemeClr val="tx1"/>
                </a:solidFill>
              </a:rPr>
              <a:t>conventional</a:t>
            </a:r>
            <a:r>
              <a:rPr lang="nb-NO" sz="3200" dirty="0">
                <a:solidFill>
                  <a:schemeClr val="tx1"/>
                </a:solidFill>
              </a:rPr>
              <a:t> animal-</a:t>
            </a:r>
            <a:r>
              <a:rPr lang="nb-NO" sz="3200" dirty="0" err="1">
                <a:solidFill>
                  <a:schemeClr val="tx1"/>
                </a:solidFill>
              </a:rPr>
              <a:t>derived</a:t>
            </a:r>
            <a:r>
              <a:rPr lang="nb-NO" sz="3200" dirty="0">
                <a:solidFill>
                  <a:schemeClr val="tx1"/>
                </a:solidFill>
              </a:rPr>
              <a:t> </a:t>
            </a:r>
            <a:r>
              <a:rPr lang="nb-NO" sz="3200" dirty="0" err="1">
                <a:solidFill>
                  <a:schemeClr val="tx1"/>
                </a:solidFill>
              </a:rPr>
              <a:t>manure</a:t>
            </a:r>
            <a:r>
              <a:rPr lang="nb-NO" sz="3200" dirty="0">
                <a:solidFill>
                  <a:schemeClr val="tx1"/>
                </a:solidFill>
              </a:rPr>
              <a:t>, </a:t>
            </a:r>
            <a:r>
              <a:rPr lang="nb-NO" sz="3200" dirty="0" err="1">
                <a:solidFill>
                  <a:schemeClr val="tx1"/>
                </a:solidFill>
              </a:rPr>
              <a:t>but</a:t>
            </a:r>
            <a:r>
              <a:rPr lang="nb-NO" sz="3200" dirty="0">
                <a:solidFill>
                  <a:schemeClr val="tx1"/>
                </a:solidFill>
              </a:rPr>
              <a:t> </a:t>
            </a:r>
            <a:r>
              <a:rPr lang="nb-NO" sz="3200" dirty="0" err="1">
                <a:solidFill>
                  <a:schemeClr val="tx1"/>
                </a:solidFill>
              </a:rPr>
              <a:t>also</a:t>
            </a:r>
            <a:r>
              <a:rPr lang="nb-NO" sz="3200" dirty="0">
                <a:solidFill>
                  <a:schemeClr val="tx1"/>
                </a:solidFill>
              </a:rPr>
              <a:t>…</a:t>
            </a:r>
          </a:p>
        </p:txBody>
      </p:sp>
      <p:pic>
        <p:nvPicPr>
          <p:cNvPr id="8" name="Bilde 7">
            <a:extLst>
              <a:ext uri="{FF2B5EF4-FFF2-40B4-BE49-F238E27FC236}">
                <a16:creationId xmlns:a16="http://schemas.microsoft.com/office/drawing/2014/main" id="{FFA73E55-4ABA-4B3E-ADB2-925162AE5AF7}"/>
              </a:ext>
            </a:extLst>
          </p:cNvPr>
          <p:cNvPicPr>
            <a:picLocks noChangeAspect="1"/>
          </p:cNvPicPr>
          <p:nvPr/>
        </p:nvPicPr>
        <p:blipFill>
          <a:blip r:embed="rId3"/>
          <a:stretch>
            <a:fillRect/>
          </a:stretch>
        </p:blipFill>
        <p:spPr>
          <a:xfrm>
            <a:off x="0" y="5454360"/>
            <a:ext cx="7264555" cy="1397715"/>
          </a:xfrm>
          <a:prstGeom prst="rect">
            <a:avLst/>
          </a:prstGeom>
        </p:spPr>
      </p:pic>
      <p:sp>
        <p:nvSpPr>
          <p:cNvPr id="9" name="Rektangel 8">
            <a:extLst>
              <a:ext uri="{FF2B5EF4-FFF2-40B4-BE49-F238E27FC236}">
                <a16:creationId xmlns:a16="http://schemas.microsoft.com/office/drawing/2014/main" id="{FD12E45A-037E-435C-8DF6-BC70BBDAA069}"/>
              </a:ext>
            </a:extLst>
          </p:cNvPr>
          <p:cNvSpPr/>
          <p:nvPr/>
        </p:nvSpPr>
        <p:spPr>
          <a:xfrm>
            <a:off x="5924550" y="4921508"/>
            <a:ext cx="3219450" cy="830997"/>
          </a:xfrm>
          <a:prstGeom prst="rect">
            <a:avLst/>
          </a:prstGeom>
        </p:spPr>
        <p:txBody>
          <a:bodyPr wrap="square">
            <a:spAutoFit/>
          </a:bodyPr>
          <a:lstStyle/>
          <a:p>
            <a:r>
              <a:rPr lang="en-GB" sz="1600" i="1" dirty="0">
                <a:latin typeface="Calibri" panose="020F0502020204030204" pitchFamily="34" charset="0"/>
                <a:ea typeface="Calibri" panose="020F0502020204030204" pitchFamily="34" charset="0"/>
                <a:cs typeface="Times New Roman" panose="02020603050405020304" pitchFamily="18" charset="0"/>
              </a:rPr>
              <a:t>About 120 products listed as permitted for use by </a:t>
            </a:r>
            <a:r>
              <a:rPr lang="en-GB" sz="1600" i="1" dirty="0" err="1">
                <a:latin typeface="Calibri" panose="020F0502020204030204" pitchFamily="34" charset="0"/>
                <a:ea typeface="Calibri" panose="020F0502020204030204" pitchFamily="34" charset="0"/>
                <a:cs typeface="Times New Roman" panose="02020603050405020304" pitchFamily="18" charset="0"/>
              </a:rPr>
              <a:t>Debio</a:t>
            </a:r>
            <a:r>
              <a:rPr lang="en-GB" sz="1600" i="1" dirty="0">
                <a:latin typeface="Calibri" panose="020F0502020204030204" pitchFamily="34" charset="0"/>
                <a:ea typeface="Calibri" panose="020F0502020204030204" pitchFamily="34" charset="0"/>
                <a:cs typeface="Times New Roman" panose="02020603050405020304" pitchFamily="18" charset="0"/>
              </a:rPr>
              <a:t> (Norwegian cert. body)</a:t>
            </a:r>
            <a:endParaRPr lang="nb-NO" sz="1600" i="1" dirty="0"/>
          </a:p>
        </p:txBody>
      </p:sp>
      <p:pic>
        <p:nvPicPr>
          <p:cNvPr id="10" name="Picture 3">
            <a:extLst>
              <a:ext uri="{FF2B5EF4-FFF2-40B4-BE49-F238E27FC236}">
                <a16:creationId xmlns:a16="http://schemas.microsoft.com/office/drawing/2014/main" id="{895172A5-548F-4AF9-8EC7-6DF35DCAC1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2392" y="0"/>
            <a:ext cx="1506122" cy="764704"/>
          </a:xfrm>
          <a:prstGeom prst="rect">
            <a:avLst/>
          </a:prstGeom>
        </p:spPr>
      </p:pic>
    </p:spTree>
    <p:extLst>
      <p:ext uri="{BB962C8B-B14F-4D97-AF65-F5344CB8AC3E}">
        <p14:creationId xmlns:p14="http://schemas.microsoft.com/office/powerpoint/2010/main" val="3412403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39942A4-DB5D-4701-BE61-4D51364F75DF}"/>
              </a:ext>
            </a:extLst>
          </p:cNvPr>
          <p:cNvSpPr>
            <a:spLocks noGrp="1"/>
          </p:cNvSpPr>
          <p:nvPr>
            <p:ph type="ctrTitle"/>
          </p:nvPr>
        </p:nvSpPr>
        <p:spPr>
          <a:xfrm>
            <a:off x="4867" y="93235"/>
            <a:ext cx="8568952" cy="1794096"/>
          </a:xfrm>
        </p:spPr>
        <p:txBody>
          <a:bodyPr>
            <a:normAutofit/>
          </a:bodyPr>
          <a:lstStyle/>
          <a:p>
            <a:r>
              <a:rPr lang="nb-NO" sz="2800" dirty="0"/>
              <a:t>Less </a:t>
            </a:r>
            <a:r>
              <a:rPr lang="nb-NO" sz="2800" dirty="0" err="1"/>
              <a:t>dependency</a:t>
            </a:r>
            <a:r>
              <a:rPr lang="nb-NO" sz="2800" dirty="0"/>
              <a:t> </a:t>
            </a:r>
            <a:r>
              <a:rPr lang="nb-NO" sz="2800" dirty="0" err="1"/>
              <a:t>on</a:t>
            </a:r>
            <a:r>
              <a:rPr lang="nb-NO" sz="2800" dirty="0"/>
              <a:t> </a:t>
            </a:r>
            <a:r>
              <a:rPr lang="nb-NO" sz="2800" dirty="0" err="1"/>
              <a:t>conventionally</a:t>
            </a:r>
            <a:r>
              <a:rPr lang="nb-NO" sz="2800" dirty="0"/>
              <a:t> </a:t>
            </a:r>
            <a:r>
              <a:rPr lang="nb-NO" sz="2800" dirty="0" err="1"/>
              <a:t>produced</a:t>
            </a:r>
            <a:r>
              <a:rPr lang="nb-NO" sz="2800" dirty="0"/>
              <a:t> materials</a:t>
            </a:r>
            <a:br>
              <a:rPr lang="nb-NO" sz="2800" dirty="0"/>
            </a:br>
            <a:r>
              <a:rPr lang="nb-NO" sz="2800" dirty="0"/>
              <a:t>= </a:t>
            </a:r>
            <a:r>
              <a:rPr lang="nb-NO" sz="2800" dirty="0" err="1"/>
              <a:t>increased</a:t>
            </a:r>
            <a:r>
              <a:rPr lang="nb-NO" sz="2800" dirty="0"/>
              <a:t> </a:t>
            </a:r>
            <a:r>
              <a:rPr lang="nb-NO" sz="2800" dirty="0" err="1"/>
              <a:t>recycling</a:t>
            </a:r>
            <a:r>
              <a:rPr lang="nb-NO" sz="2800" dirty="0"/>
              <a:t> </a:t>
            </a:r>
            <a:r>
              <a:rPr lang="nb-NO" sz="2800" dirty="0" err="1"/>
              <a:t>of</a:t>
            </a:r>
            <a:r>
              <a:rPr lang="nb-NO" sz="2800" dirty="0"/>
              <a:t> </a:t>
            </a:r>
            <a:r>
              <a:rPr lang="nb-NO" sz="2800" dirty="0" err="1"/>
              <a:t>nutrients</a:t>
            </a:r>
            <a:r>
              <a:rPr lang="nb-NO" sz="2800" dirty="0"/>
              <a:t> from </a:t>
            </a:r>
            <a:r>
              <a:rPr lang="nb-NO" sz="2800" dirty="0" err="1"/>
              <a:t>the</a:t>
            </a:r>
            <a:r>
              <a:rPr lang="nb-NO" sz="2800" dirty="0"/>
              <a:t> </a:t>
            </a:r>
            <a:r>
              <a:rPr lang="nb-NO" sz="2800" dirty="0" err="1"/>
              <a:t>society</a:t>
            </a:r>
            <a:r>
              <a:rPr lang="nb-NO" sz="2800" dirty="0"/>
              <a:t>?</a:t>
            </a:r>
          </a:p>
        </p:txBody>
      </p:sp>
      <p:cxnSp>
        <p:nvCxnSpPr>
          <p:cNvPr id="4" name="Rett pilkobling 3">
            <a:extLst>
              <a:ext uri="{FF2B5EF4-FFF2-40B4-BE49-F238E27FC236}">
                <a16:creationId xmlns:a16="http://schemas.microsoft.com/office/drawing/2014/main" id="{D7F027E5-3C8D-4E87-830C-264161D36FE7}"/>
              </a:ext>
            </a:extLst>
          </p:cNvPr>
          <p:cNvCxnSpPr>
            <a:cxnSpLocks/>
          </p:cNvCxnSpPr>
          <p:nvPr/>
        </p:nvCxnSpPr>
        <p:spPr>
          <a:xfrm flipH="1" flipV="1">
            <a:off x="8604448" y="3789041"/>
            <a:ext cx="252028" cy="38137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Pil: bøyd nedover 18">
            <a:extLst>
              <a:ext uri="{FF2B5EF4-FFF2-40B4-BE49-F238E27FC236}">
                <a16:creationId xmlns:a16="http://schemas.microsoft.com/office/drawing/2014/main" id="{190775B9-5DD1-49C1-9ABA-528724D105EF}"/>
              </a:ext>
            </a:extLst>
          </p:cNvPr>
          <p:cNvSpPr/>
          <p:nvPr/>
        </p:nvSpPr>
        <p:spPr>
          <a:xfrm>
            <a:off x="1669895" y="1622904"/>
            <a:ext cx="5485746" cy="907949"/>
          </a:xfrm>
          <a:prstGeom prst="curvedDown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20" name="Pil: bøyd oppover 19">
            <a:extLst>
              <a:ext uri="{FF2B5EF4-FFF2-40B4-BE49-F238E27FC236}">
                <a16:creationId xmlns:a16="http://schemas.microsoft.com/office/drawing/2014/main" id="{AA6CC21C-C542-44C5-84EA-1293119E67E9}"/>
              </a:ext>
            </a:extLst>
          </p:cNvPr>
          <p:cNvSpPr/>
          <p:nvPr/>
        </p:nvSpPr>
        <p:spPr>
          <a:xfrm flipH="1">
            <a:off x="1691680" y="4491820"/>
            <a:ext cx="5256584" cy="794474"/>
          </a:xfrm>
          <a:prstGeom prst="curvedUp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pic>
        <p:nvPicPr>
          <p:cNvPr id="14" name="Picture 3">
            <a:extLst>
              <a:ext uri="{FF2B5EF4-FFF2-40B4-BE49-F238E27FC236}">
                <a16:creationId xmlns:a16="http://schemas.microsoft.com/office/drawing/2014/main" id="{60B35684-00A6-4B71-BFAC-D1D4B7CF37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3754" y="0"/>
            <a:ext cx="1120130" cy="568724"/>
          </a:xfrm>
          <a:prstGeom prst="rect">
            <a:avLst/>
          </a:prstGeom>
        </p:spPr>
      </p:pic>
      <p:pic>
        <p:nvPicPr>
          <p:cNvPr id="1026" name="Picture 2" descr="City Silhouette Bilder, arkivbilder og vektorer | Shutterstock">
            <a:extLst>
              <a:ext uri="{FF2B5EF4-FFF2-40B4-BE49-F238E27FC236}">
                <a16:creationId xmlns:a16="http://schemas.microsoft.com/office/drawing/2014/main" id="{AAAE2C9C-31CF-44E1-AD79-17CFA57063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858" b="29000"/>
          <a:stretch/>
        </p:blipFill>
        <p:spPr bwMode="auto">
          <a:xfrm>
            <a:off x="395536" y="2732901"/>
            <a:ext cx="3531253" cy="9828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ulturlandskap med bondegård - NATUR - Tegninger.no">
            <a:extLst>
              <a:ext uri="{FF2B5EF4-FFF2-40B4-BE49-F238E27FC236}">
                <a16:creationId xmlns:a16="http://schemas.microsoft.com/office/drawing/2014/main" id="{8A6E112A-D9D4-41AF-AFDE-76F96125DF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911" b="26449"/>
          <a:stretch/>
        </p:blipFill>
        <p:spPr bwMode="auto">
          <a:xfrm>
            <a:off x="5364088" y="2811469"/>
            <a:ext cx="2808312" cy="1478303"/>
          </a:xfrm>
          <a:prstGeom prst="rect">
            <a:avLst/>
          </a:prstGeom>
          <a:noFill/>
          <a:extLst>
            <a:ext uri="{909E8E84-426E-40DD-AFC4-6F175D3DCCD1}">
              <a14:hiddenFill xmlns:a14="http://schemas.microsoft.com/office/drawing/2010/main">
                <a:solidFill>
                  <a:srgbClr val="FFFFFF"/>
                </a:solidFill>
              </a14:hiddenFill>
            </a:ext>
          </a:extLst>
        </p:spPr>
      </p:pic>
      <p:sp>
        <p:nvSpPr>
          <p:cNvPr id="9" name="Tittel 2">
            <a:extLst>
              <a:ext uri="{FF2B5EF4-FFF2-40B4-BE49-F238E27FC236}">
                <a16:creationId xmlns:a16="http://schemas.microsoft.com/office/drawing/2014/main" id="{EC016382-2534-452D-A472-2E3A6101DA1D}"/>
              </a:ext>
            </a:extLst>
          </p:cNvPr>
          <p:cNvSpPr txBox="1">
            <a:spLocks/>
          </p:cNvSpPr>
          <p:nvPr/>
        </p:nvSpPr>
        <p:spPr>
          <a:xfrm>
            <a:off x="2231740" y="5101483"/>
            <a:ext cx="4680520" cy="1304275"/>
          </a:xfrm>
          <a:prstGeom prst="rect">
            <a:avLst/>
          </a:prstGeom>
        </p:spPr>
        <p:txBody>
          <a:bodyPr vert="horz" lIns="41907" tIns="20953" rIns="41907" bIns="20953" rtlCol="0" anchor="ctr">
            <a:normAutofit/>
          </a:bodyPr>
          <a:lstStyle>
            <a:lvl1pPr algn="l" defTabSz="419070" rtl="0" eaLnBrk="1" latinLnBrk="0" hangingPunct="1">
              <a:spcBef>
                <a:spcPct val="0"/>
              </a:spcBef>
              <a:buNone/>
              <a:defRPr sz="2000" kern="1200">
                <a:solidFill>
                  <a:schemeClr val="tx1"/>
                </a:solidFill>
                <a:latin typeface="+mj-lt"/>
                <a:ea typeface="+mj-ea"/>
                <a:cs typeface="+mj-cs"/>
              </a:defRPr>
            </a:lvl1pPr>
          </a:lstStyle>
          <a:p>
            <a:r>
              <a:rPr lang="nb-NO" sz="1600" dirty="0"/>
              <a:t>In </a:t>
            </a:r>
            <a:r>
              <a:rPr lang="nb-NO" sz="1600" dirty="0" err="1"/>
              <a:t>Organic</a:t>
            </a:r>
            <a:r>
              <a:rPr lang="nb-NO" sz="1600" dirty="0"/>
              <a:t>-PLUS, </a:t>
            </a:r>
            <a:r>
              <a:rPr lang="nb-NO" sz="1600" dirty="0" err="1"/>
              <a:t>we</a:t>
            </a:r>
            <a:r>
              <a:rPr lang="nb-NO" sz="1600" dirty="0"/>
              <a:t> </a:t>
            </a:r>
            <a:r>
              <a:rPr lang="nb-NO" sz="1600" dirty="0" err="1"/>
              <a:t>develop</a:t>
            </a:r>
            <a:r>
              <a:rPr lang="nb-NO" sz="1600" dirty="0"/>
              <a:t> system </a:t>
            </a:r>
            <a:r>
              <a:rPr lang="nb-NO" sz="1600" dirty="0" err="1"/>
              <a:t>approaches</a:t>
            </a:r>
            <a:r>
              <a:rPr lang="nb-NO" sz="1600" dirty="0"/>
              <a:t>, </a:t>
            </a:r>
          </a:p>
          <a:p>
            <a:r>
              <a:rPr lang="nb-NO" sz="1600" dirty="0"/>
              <a:t>and test alternative fertilisers </a:t>
            </a:r>
            <a:r>
              <a:rPr lang="nb-NO" sz="1600" dirty="0" err="1"/>
              <a:t>with</a:t>
            </a:r>
            <a:r>
              <a:rPr lang="nb-NO" sz="1600" dirty="0"/>
              <a:t> regional </a:t>
            </a:r>
            <a:r>
              <a:rPr lang="nb-NO" sz="1600" dirty="0" err="1"/>
              <a:t>availability</a:t>
            </a:r>
            <a:endParaRPr lang="nb-NO" sz="1600" dirty="0"/>
          </a:p>
        </p:txBody>
      </p:sp>
    </p:spTree>
    <p:extLst>
      <p:ext uri="{BB962C8B-B14F-4D97-AF65-F5344CB8AC3E}">
        <p14:creationId xmlns:p14="http://schemas.microsoft.com/office/powerpoint/2010/main" val="3776951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ctrTitle"/>
          </p:nvPr>
        </p:nvSpPr>
        <p:spPr>
          <a:xfrm>
            <a:off x="0" y="0"/>
            <a:ext cx="7971358" cy="1124744"/>
          </a:xfrm>
        </p:spPr>
        <p:txBody>
          <a:bodyPr>
            <a:noAutofit/>
          </a:bodyPr>
          <a:lstStyle/>
          <a:p>
            <a:r>
              <a:rPr lang="nb-NO" sz="2800" b="1" dirty="0" err="1"/>
              <a:t>Nutrients</a:t>
            </a:r>
            <a:r>
              <a:rPr lang="nb-NO" sz="2800" b="1" dirty="0"/>
              <a:t> from </a:t>
            </a:r>
            <a:r>
              <a:rPr lang="nb-NO" sz="2800" b="1" dirty="0" err="1"/>
              <a:t>sewage</a:t>
            </a:r>
            <a:r>
              <a:rPr lang="nb-NO" sz="2800" b="1" dirty="0"/>
              <a:t> – </a:t>
            </a:r>
            <a:r>
              <a:rPr lang="nb-NO" sz="2800" b="1" dirty="0" err="1"/>
              <a:t>proposed</a:t>
            </a:r>
            <a:r>
              <a:rPr lang="nb-NO" sz="2800" b="1" dirty="0"/>
              <a:t> by EGTOP in 2016 - </a:t>
            </a:r>
            <a:r>
              <a:rPr lang="nb-NO" sz="2800" b="1" dirty="0" err="1"/>
              <a:t>permitted</a:t>
            </a:r>
            <a:r>
              <a:rPr lang="nb-NO" sz="2800" b="1" dirty="0"/>
              <a:t> in </a:t>
            </a:r>
            <a:r>
              <a:rPr lang="nb-NO" sz="2800" b="1" dirty="0" err="1"/>
              <a:t>organic</a:t>
            </a:r>
            <a:r>
              <a:rPr lang="nb-NO" sz="2800" b="1" dirty="0"/>
              <a:t> </a:t>
            </a:r>
            <a:r>
              <a:rPr lang="nb-NO" sz="2800" b="1" dirty="0" err="1"/>
              <a:t>agriculture</a:t>
            </a:r>
            <a:r>
              <a:rPr lang="nb-NO" sz="2800" b="1" dirty="0"/>
              <a:t> in EU in 2022</a:t>
            </a:r>
          </a:p>
        </p:txBody>
      </p:sp>
      <p:pic>
        <p:nvPicPr>
          <p:cNvPr id="5" name="Bilde 4"/>
          <p:cNvPicPr>
            <a:picLocks noChangeAspect="1"/>
          </p:cNvPicPr>
          <p:nvPr/>
        </p:nvPicPr>
        <p:blipFill>
          <a:blip r:embed="rId3"/>
          <a:stretch>
            <a:fillRect/>
          </a:stretch>
        </p:blipFill>
        <p:spPr>
          <a:xfrm>
            <a:off x="-28615" y="1844824"/>
            <a:ext cx="2520280" cy="2486825"/>
          </a:xfrm>
          <a:prstGeom prst="rect">
            <a:avLst/>
          </a:prstGeom>
        </p:spPr>
      </p:pic>
      <p:sp>
        <p:nvSpPr>
          <p:cNvPr id="6" name="AutoShape 4" descr="Bilderesultat for struvite"/>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7" name="Bilde 6"/>
          <p:cNvPicPr>
            <a:picLocks noChangeAspect="1"/>
          </p:cNvPicPr>
          <p:nvPr/>
        </p:nvPicPr>
        <p:blipFill>
          <a:blip r:embed="rId4"/>
          <a:stretch>
            <a:fillRect/>
          </a:stretch>
        </p:blipFill>
        <p:spPr>
          <a:xfrm>
            <a:off x="2581428" y="1562874"/>
            <a:ext cx="4160728" cy="2768775"/>
          </a:xfrm>
          <a:prstGeom prst="rect">
            <a:avLst/>
          </a:prstGeom>
        </p:spPr>
      </p:pic>
      <p:sp>
        <p:nvSpPr>
          <p:cNvPr id="8" name="TekstSylinder 7"/>
          <p:cNvSpPr txBox="1"/>
          <p:nvPr/>
        </p:nvSpPr>
        <p:spPr>
          <a:xfrm>
            <a:off x="395536" y="4653136"/>
            <a:ext cx="7971358" cy="1661993"/>
          </a:xfrm>
          <a:prstGeom prst="rect">
            <a:avLst/>
          </a:prstGeom>
          <a:noFill/>
        </p:spPr>
        <p:txBody>
          <a:bodyPr wrap="square" rtlCol="0">
            <a:spAutoFit/>
          </a:bodyPr>
          <a:lstStyle/>
          <a:p>
            <a:pPr marL="285750" indent="-285750">
              <a:buFont typeface="Arial" panose="020B0604020202020204" pitchFamily="34" charset="0"/>
              <a:buChar char="•"/>
            </a:pPr>
            <a:endParaRPr lang="nb-NO" sz="1800" dirty="0"/>
          </a:p>
          <a:p>
            <a:pPr marL="285750" indent="-285750">
              <a:buFont typeface="Arial" panose="020B0604020202020204" pitchFamily="34" charset="0"/>
              <a:buChar char="•"/>
            </a:pPr>
            <a:r>
              <a:rPr lang="nb-NO" sz="1800" dirty="0" err="1"/>
              <a:t>Struvite</a:t>
            </a:r>
            <a:r>
              <a:rPr lang="nb-NO" sz="1800" dirty="0"/>
              <a:t> = plant </a:t>
            </a:r>
            <a:r>
              <a:rPr lang="nb-NO" sz="1800" dirty="0" err="1"/>
              <a:t>available</a:t>
            </a:r>
            <a:r>
              <a:rPr lang="nb-NO" sz="1800" dirty="0"/>
              <a:t>, not water soluble; MgNH</a:t>
            </a:r>
            <a:r>
              <a:rPr lang="nb-NO" sz="1800" baseline="-25000" dirty="0"/>
              <a:t>4</a:t>
            </a:r>
            <a:r>
              <a:rPr lang="nb-NO" sz="1800" dirty="0"/>
              <a:t>PO</a:t>
            </a:r>
            <a:r>
              <a:rPr lang="nb-NO" sz="1800" baseline="-25000" dirty="0"/>
              <a:t>3</a:t>
            </a:r>
          </a:p>
          <a:p>
            <a:pPr marL="285750" indent="-285750">
              <a:buFont typeface="Arial" panose="020B0604020202020204" pitchFamily="34" charset="0"/>
              <a:buChar char="•"/>
            </a:pPr>
            <a:endParaRPr lang="nb-NO" sz="1800" baseline="-25000" dirty="0"/>
          </a:p>
          <a:p>
            <a:pPr marL="285750" indent="-285750">
              <a:buFont typeface="Arial" panose="020B0604020202020204" pitchFamily="34" charset="0"/>
              <a:buChar char="•"/>
            </a:pPr>
            <a:r>
              <a:rPr lang="nb-NO" sz="1800" dirty="0" err="1"/>
              <a:t>Calcined</a:t>
            </a:r>
            <a:r>
              <a:rPr lang="nb-NO" sz="1800" dirty="0"/>
              <a:t> </a:t>
            </a:r>
            <a:r>
              <a:rPr lang="nb-NO" sz="1800" dirty="0" err="1"/>
              <a:t>phosphate</a:t>
            </a:r>
            <a:r>
              <a:rPr lang="nb-NO" sz="1800" dirty="0"/>
              <a:t> from </a:t>
            </a:r>
            <a:r>
              <a:rPr lang="nb-NO" sz="1800" dirty="0" err="1"/>
              <a:t>burning</a:t>
            </a:r>
            <a:r>
              <a:rPr lang="nb-NO" sz="1800" dirty="0"/>
              <a:t> </a:t>
            </a:r>
            <a:r>
              <a:rPr lang="nb-NO" sz="1800" dirty="0" err="1"/>
              <a:t>of</a:t>
            </a:r>
            <a:r>
              <a:rPr lang="nb-NO" sz="1800" dirty="0"/>
              <a:t> </a:t>
            </a:r>
            <a:r>
              <a:rPr lang="nb-NO" sz="1800" dirty="0" err="1"/>
              <a:t>sewage</a:t>
            </a:r>
            <a:r>
              <a:rPr lang="nb-NO" sz="1800" dirty="0"/>
              <a:t> </a:t>
            </a:r>
            <a:r>
              <a:rPr lang="nb-NO" sz="1800" dirty="0" err="1"/>
              <a:t>sludge</a:t>
            </a:r>
            <a:endParaRPr lang="nb-NO" sz="1800" dirty="0"/>
          </a:p>
          <a:p>
            <a:pPr marL="285750" indent="-285750">
              <a:buFont typeface="Arial" panose="020B0604020202020204" pitchFamily="34" charset="0"/>
              <a:buChar char="•"/>
            </a:pPr>
            <a:endParaRPr lang="nb-NO" sz="1800" dirty="0"/>
          </a:p>
          <a:p>
            <a:pPr marL="285750" indent="-285750">
              <a:buFont typeface="Arial" panose="020B0604020202020204" pitchFamily="34" charset="0"/>
              <a:buChar char="•"/>
            </a:pPr>
            <a:endParaRPr lang="nb-NO" sz="1800" dirty="0"/>
          </a:p>
        </p:txBody>
      </p:sp>
      <p:pic>
        <p:nvPicPr>
          <p:cNvPr id="4" name="Bilde 3">
            <a:extLst>
              <a:ext uri="{FF2B5EF4-FFF2-40B4-BE49-F238E27FC236}">
                <a16:creationId xmlns:a16="http://schemas.microsoft.com/office/drawing/2014/main" id="{FDE41B5A-0ACF-45D6-AE2E-A41E4E6D55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598" r="20848" b="7339"/>
          <a:stretch/>
        </p:blipFill>
        <p:spPr>
          <a:xfrm>
            <a:off x="7020272" y="1662946"/>
            <a:ext cx="1979712" cy="2668703"/>
          </a:xfrm>
          <a:prstGeom prst="rect">
            <a:avLst/>
          </a:prstGeom>
        </p:spPr>
      </p:pic>
    </p:spTree>
    <p:extLst>
      <p:ext uri="{BB962C8B-B14F-4D97-AF65-F5344CB8AC3E}">
        <p14:creationId xmlns:p14="http://schemas.microsoft.com/office/powerpoint/2010/main" val="108637976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sjon7" id="{258FB14A-F170-46A0-BFD5-AB515A1334A0}" vid="{1B43A388-965D-427B-9AE3-AA4CA4686BA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Norsøk_PPT mal Eng ENG</Template>
  <TotalTime>716</TotalTime>
  <Words>1311</Words>
  <Application>Microsoft Office PowerPoint</Application>
  <PresentationFormat>Skjermfremvisning (4:3)</PresentationFormat>
  <Paragraphs>162</Paragraphs>
  <Slides>17</Slides>
  <Notes>1</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17</vt:i4>
      </vt:variant>
    </vt:vector>
  </HeadingPairs>
  <TitlesOfParts>
    <vt:vector size="21" baseType="lpstr">
      <vt:lpstr>Arial</vt:lpstr>
      <vt:lpstr>Calibri</vt:lpstr>
      <vt:lpstr>Calibri Light</vt:lpstr>
      <vt:lpstr>Office-tema</vt:lpstr>
      <vt:lpstr>PowerPoint-presentasjon</vt:lpstr>
      <vt:lpstr>Organic-PLUS:  Pathways to phase-out contentious inputs from organic agriculture in Europe</vt:lpstr>
      <vt:lpstr>PowerPoint-presentasjon</vt:lpstr>
      <vt:lpstr>All inputs applied (including plant protection)  in 14 important crops across 10 countries,  expert survey</vt:lpstr>
      <vt:lpstr>Results of input mapping excercise</vt:lpstr>
      <vt:lpstr>PowerPoint-presentasjon</vt:lpstr>
      <vt:lpstr>We have reasons to get rid of conventional animal-derived manure, but also…</vt:lpstr>
      <vt:lpstr>Less dependency on conventionally produced materials = increased recycling of nutrients from the society?</vt:lpstr>
      <vt:lpstr>Nutrients from sewage – proposed by EGTOP in 2016 - permitted in organic agriculture in EU in 2022</vt:lpstr>
      <vt:lpstr>System approaches: URBAN; VEGAN; NONCON</vt:lpstr>
      <vt:lpstr>Alternative fertiliser typology  Green = tested in Organic-PLUS</vt:lpstr>
      <vt:lpstr>Activities and results</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Anita Land</dc:creator>
  <cp:lastModifiedBy>Anne-Kristin Løes</cp:lastModifiedBy>
  <cp:revision>28</cp:revision>
  <dcterms:created xsi:type="dcterms:W3CDTF">2016-04-21T10:43:43Z</dcterms:created>
  <dcterms:modified xsi:type="dcterms:W3CDTF">2021-08-31T15:53:55Z</dcterms:modified>
</cp:coreProperties>
</file>