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3"/>
  </p:notesMasterIdLst>
  <p:handoutMasterIdLst>
    <p:handoutMasterId r:id="rId14"/>
  </p:handoutMasterIdLst>
  <p:sldIdLst>
    <p:sldId id="270" r:id="rId2"/>
    <p:sldId id="273" r:id="rId3"/>
    <p:sldId id="274" r:id="rId4"/>
    <p:sldId id="275" r:id="rId5"/>
    <p:sldId id="280" r:id="rId6"/>
    <p:sldId id="283" r:id="rId7"/>
    <p:sldId id="281" r:id="rId8"/>
    <p:sldId id="282" r:id="rId9"/>
    <p:sldId id="284" r:id="rId10"/>
    <p:sldId id="285" r:id="rId11"/>
    <p:sldId id="271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cques-Eric Bergez" initials="Jeb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DF4"/>
          </a:solidFill>
        </a:fill>
      </a:tcStyle>
    </a:wholeTbl>
    <a:band1H>
      <a:tcStyle>
        <a:tcBdr/>
        <a:fill>
          <a:solidFill>
            <a:srgbClr val="D0D8E8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0D8E8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F81BD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F81BD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F81BD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F81BD"/>
          </a:solidFill>
        </a:fill>
      </a:tcStyle>
    </a:firstRow>
  </a:tblStyle>
  <a:tblStyle styleId="{5940675A-B579-460E-94D1-54222C63F5D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75" autoAdjust="0"/>
  </p:normalViewPr>
  <p:slideViewPr>
    <p:cSldViewPr snapToGrid="0">
      <p:cViewPr varScale="1">
        <p:scale>
          <a:sx n="120" d="100"/>
          <a:sy n="120" d="100"/>
        </p:scale>
        <p:origin x="126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C7F1E7A-6E51-4E05-B37E-232FE381BD0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CFB859C-EB83-4A92-AA2F-81C7D54E299F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01C35F9-FC43-4985-89D1-3D055F8ADC23}" type="datetime1">
              <a: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14/08/2019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93AB017-34A2-459B-B21E-F32E4867DA66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8DC2455-448D-41AD-8190-256664FE2E71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3057A17-2579-4318-89D8-173F8C7F4649}" type="slidenum">
              <a:t>‹N°›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1514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CC6921C-211D-44A3-BBF6-AA7ACB3EB2A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7030BC4-EF26-4760-A893-03E056FED466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FF38ADE-9867-4704-8E11-8BCD410ED802}" type="datetime1">
              <a:rPr lang="fr-FR"/>
              <a:pPr lvl="0"/>
              <a:t>14/08/2019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8AB50062-9843-468F-8217-1FB10C6FA6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A9E8E257-137F-4CFA-AE94-EBE73AE1EC1A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02C688C-121A-46DF-965E-9345027248CF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7AEA74-826E-4E5C-90F0-421761A528E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B6AEBBB-00A3-42B8-886C-32D9242B4CF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082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</a:rPr>
              <a:t>Combining different livestock species on the same pasture, simultaneously or sequentially, takes advantage of the host specificity of most gastrointestinal nematodes</a:t>
            </a:r>
          </a:p>
          <a:p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</a:rPr>
              <a:t>trade-offs exist between (</a:t>
            </a:r>
            <a:r>
              <a:rPr lang="en-US" sz="1200" b="0" i="0" u="none" strike="noStrike" kern="1200" cap="none" spc="0" baseline="0" dirty="0" err="1" smtClean="0">
                <a:solidFill>
                  <a:srgbClr val="000000"/>
                </a:solidFill>
                <a:effectLst/>
                <a:uFillTx/>
                <a:latin typeface="Calibri"/>
              </a:rPr>
              <a:t>i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</a:rPr>
              <a:t>) economic gains due to complementarity (economies of scope) between enterprises and risk-reducing effects and (ii) economic losses due to lower economies of scale and allocation of some farm resources to a less profitable enterprise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B6AEBBB-00A3-42B8-886C-32D9242B4CF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990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image" Target="../media/image12.jpg"/><Relationship Id="rId16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15.jpeg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5872371"/>
            <a:ext cx="9144000" cy="188640"/>
          </a:xfrm>
          <a:prstGeom prst="rect">
            <a:avLst/>
          </a:prstGeom>
          <a:solidFill>
            <a:srgbClr val="2A7763"/>
          </a:solidFill>
          <a:ln>
            <a:solidFill>
              <a:srgbClr val="2A77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339752" y="4795730"/>
            <a:ext cx="7772400" cy="461913"/>
          </a:xfrm>
        </p:spPr>
        <p:txBody>
          <a:bodyPr/>
          <a:lstStyle>
            <a:lvl1pPr algn="l">
              <a:defRPr>
                <a:solidFill>
                  <a:srgbClr val="92D050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339752" y="5257643"/>
            <a:ext cx="6400800" cy="504056"/>
          </a:xfrm>
        </p:spPr>
        <p:txBody>
          <a:bodyPr/>
          <a:lstStyle>
            <a:lvl1pPr marL="0" indent="0" algn="l">
              <a:buNone/>
              <a:defRPr>
                <a:solidFill>
                  <a:srgbClr val="92D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3" y="3717032"/>
            <a:ext cx="1586061" cy="158606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84" y="5480410"/>
            <a:ext cx="1586061" cy="21201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401" y="5273718"/>
            <a:ext cx="1928550" cy="767917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493" y="6245244"/>
            <a:ext cx="669963" cy="45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t="23244" r="8619" b="23253"/>
          <a:stretch/>
        </p:blipFill>
        <p:spPr bwMode="auto">
          <a:xfrm>
            <a:off x="2751802" y="6363519"/>
            <a:ext cx="509875" cy="2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6" y="6354902"/>
            <a:ext cx="700039" cy="28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226" y="6359373"/>
            <a:ext cx="608679" cy="26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926" y="6246336"/>
            <a:ext cx="408436" cy="42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7" t="17724" r="9366" b="13316"/>
          <a:stretch/>
        </p:blipFill>
        <p:spPr bwMode="auto">
          <a:xfrm>
            <a:off x="5128066" y="6368970"/>
            <a:ext cx="661750" cy="22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16" y="6383201"/>
            <a:ext cx="600018" cy="16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642" y="6341442"/>
            <a:ext cx="496717" cy="34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722" y="6337327"/>
            <a:ext cx="493247" cy="36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" t="4659" r="57929" b="38099"/>
          <a:stretch/>
        </p:blipFill>
        <p:spPr bwMode="auto">
          <a:xfrm>
            <a:off x="5992162" y="6294830"/>
            <a:ext cx="376477" cy="37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890" y="6375918"/>
            <a:ext cx="408940" cy="17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783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026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113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977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4638"/>
            <a:ext cx="1152128" cy="1152128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467544" y="1605778"/>
            <a:ext cx="8219256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467544" y="6093296"/>
            <a:ext cx="8219256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739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5013176"/>
            <a:ext cx="7772400" cy="57606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536" y="5589240"/>
            <a:ext cx="7772400" cy="384348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92D05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652963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Insérez une image ici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2001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4638"/>
            <a:ext cx="1152128" cy="1152128"/>
          </a:xfrm>
          <a:prstGeom prst="rect">
            <a:avLst/>
          </a:prstGeom>
        </p:spPr>
      </p:pic>
      <p:cxnSp>
        <p:nvCxnSpPr>
          <p:cNvPr id="10" name="Connecteur droit 9"/>
          <p:cNvCxnSpPr/>
          <p:nvPr userDrawn="1"/>
        </p:nvCxnSpPr>
        <p:spPr>
          <a:xfrm>
            <a:off x="4572000" y="1600200"/>
            <a:ext cx="0" cy="452596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843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4638"/>
            <a:ext cx="1152128" cy="1152128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>
            <a:off x="4572000" y="1535113"/>
            <a:ext cx="0" cy="459105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816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4638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03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08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3575050" y="273050"/>
            <a:ext cx="0" cy="585311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06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69297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493" y="6245244"/>
            <a:ext cx="669963" cy="45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t="23244" r="8619" b="23253"/>
          <a:stretch/>
        </p:blipFill>
        <p:spPr bwMode="auto">
          <a:xfrm>
            <a:off x="2751802" y="6363519"/>
            <a:ext cx="509875" cy="2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6" y="6354902"/>
            <a:ext cx="700039" cy="28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226" y="6359373"/>
            <a:ext cx="608679" cy="26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926" y="6246336"/>
            <a:ext cx="408436" cy="42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/>
          <p:cNvPicPr>
            <a:picLocks noChangeAspect="1" noChangeArrowheads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7" t="17724" r="9366" b="13316"/>
          <a:stretch/>
        </p:blipFill>
        <p:spPr bwMode="auto">
          <a:xfrm>
            <a:off x="5128066" y="6368970"/>
            <a:ext cx="661750" cy="22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9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16" y="6383201"/>
            <a:ext cx="600018" cy="16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642" y="6341442"/>
            <a:ext cx="496717" cy="34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1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722" y="6337327"/>
            <a:ext cx="493247" cy="36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 userDrawn="1"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" t="4659" r="57929" b="38099"/>
          <a:stretch/>
        </p:blipFill>
        <p:spPr bwMode="auto">
          <a:xfrm>
            <a:off x="5992162" y="6294830"/>
            <a:ext cx="376477" cy="37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2"/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890" y="6375918"/>
            <a:ext cx="408940" cy="17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79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92D050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 txBox="1">
            <a:spLocks/>
          </p:cNvSpPr>
          <p:nvPr/>
        </p:nvSpPr>
        <p:spPr>
          <a:xfrm>
            <a:off x="2338164" y="3447668"/>
            <a:ext cx="6804248" cy="13113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2800" smtClean="0"/>
              <a:t>Diversified farming systems for improved sustainability of agriculture: potentialities and challenges</a:t>
            </a:r>
            <a:endParaRPr lang="fr-FR" sz="2800" dirty="0"/>
          </a:p>
        </p:txBody>
      </p:sp>
      <p:sp>
        <p:nvSpPr>
          <p:cNvPr id="6" name="Rectangle 5"/>
          <p:cNvSpPr/>
          <p:nvPr/>
        </p:nvSpPr>
        <p:spPr>
          <a:xfrm>
            <a:off x="2338164" y="4869160"/>
            <a:ext cx="6804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rPr>
              <a:t>Guillaume </a:t>
            </a:r>
            <a:r>
              <a:rPr lang="fr-FR" sz="1400" b="1" dirty="0" smtClean="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rPr>
              <a:t>Martin, </a:t>
            </a:r>
            <a:r>
              <a:rPr lang="fr-FR" sz="1400" b="1" dirty="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rPr>
              <a:t>Kerstin </a:t>
            </a:r>
            <a:r>
              <a:rPr lang="fr-FR" sz="1400" b="1" dirty="0" smtClean="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rPr>
              <a:t>Barth, </a:t>
            </a:r>
            <a:r>
              <a:rPr lang="fr-FR" sz="1400" b="1" dirty="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rPr>
              <a:t>Mathilde </a:t>
            </a:r>
            <a:r>
              <a:rPr lang="fr-FR" sz="1400" b="1" dirty="0" smtClean="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rPr>
              <a:t>Blanc, </a:t>
            </a:r>
            <a:r>
              <a:rPr lang="fr-FR" sz="1400" b="1" dirty="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rPr>
              <a:t>Bertrand </a:t>
            </a:r>
            <a:r>
              <a:rPr lang="fr-FR" sz="1400" b="1" dirty="0" smtClean="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rPr>
              <a:t>Dumont, </a:t>
            </a:r>
            <a:r>
              <a:rPr lang="fr-FR" sz="1400" b="1" dirty="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rPr>
              <a:t>Severin </a:t>
            </a:r>
            <a:r>
              <a:rPr lang="fr-FR" sz="1400" b="1" dirty="0" err="1" smtClean="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rPr>
              <a:t>Hübner</a:t>
            </a:r>
            <a:r>
              <a:rPr lang="fr-FR" sz="1400" b="1" dirty="0" smtClean="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rPr>
              <a:t>, </a:t>
            </a:r>
            <a:r>
              <a:rPr lang="fr-FR" sz="1400" b="1" dirty="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rPr>
              <a:t>Marie-Angélina </a:t>
            </a:r>
            <a:r>
              <a:rPr lang="fr-FR" sz="1400" b="1" dirty="0" smtClean="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rPr>
              <a:t>Magne, </a:t>
            </a:r>
            <a:r>
              <a:rPr lang="fr-FR" sz="1400" b="1" dirty="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rPr>
              <a:t>Claire </a:t>
            </a:r>
            <a:r>
              <a:rPr lang="fr-FR" sz="1400" b="1" dirty="0" smtClean="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rPr>
              <a:t>Mosnier, </a:t>
            </a:r>
          </a:p>
          <a:p>
            <a:r>
              <a:rPr lang="fr-FR" sz="1400" b="1" dirty="0" smtClean="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rPr>
              <a:t>Riccardo Primi, </a:t>
            </a:r>
            <a:r>
              <a:rPr lang="fr-FR" sz="1400" b="1" dirty="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rPr>
              <a:t>Lisa </a:t>
            </a:r>
            <a:r>
              <a:rPr lang="fr-FR" sz="1400" b="1" dirty="0" err="1" smtClean="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rPr>
              <a:t>Schanz</a:t>
            </a:r>
            <a:r>
              <a:rPr lang="fr-FR" sz="1400" b="1" dirty="0" smtClean="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rPr>
              <a:t>, </a:t>
            </a:r>
            <a:r>
              <a:rPr lang="fr-FR" sz="1400" b="1" dirty="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rPr>
              <a:t>Steffen </a:t>
            </a:r>
            <a:r>
              <a:rPr lang="fr-FR" sz="1400" b="1" dirty="0" smtClean="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rPr>
              <a:t>Werne, </a:t>
            </a:r>
          </a:p>
          <a:p>
            <a:r>
              <a:rPr lang="fr-FR" sz="1400" b="1" dirty="0" smtClean="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rPr>
              <a:t>Christoph Winckler</a:t>
            </a:r>
            <a:endParaRPr lang="fr-FR" sz="1400" b="1" dirty="0">
              <a:solidFill>
                <a:srgbClr val="92D050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5523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105774" cy="1143000"/>
          </a:xfrm>
        </p:spPr>
        <p:txBody>
          <a:bodyPr>
            <a:noAutofit/>
          </a:bodyPr>
          <a:lstStyle/>
          <a:p>
            <a:r>
              <a:rPr lang="en-US" sz="3600" dirty="0"/>
              <a:t>Characterize conditions for success of and obstacles to </a:t>
            </a:r>
            <a:r>
              <a:rPr lang="en-US" sz="3600" dirty="0" smtClean="0"/>
              <a:t>MSLF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Lock-ins occur when relationships among environments, organizations, technologies, knowledge and values create strong interdependencies among stakeholders in a sector (</a:t>
            </a:r>
            <a:r>
              <a:rPr lang="en-US" dirty="0" err="1"/>
              <a:t>Kallis</a:t>
            </a:r>
            <a:r>
              <a:rPr lang="en-US" dirty="0"/>
              <a:t> and </a:t>
            </a:r>
            <a:r>
              <a:rPr lang="en-US" dirty="0" err="1"/>
              <a:t>Norgaard</a:t>
            </a:r>
            <a:r>
              <a:rPr lang="en-US" dirty="0"/>
              <a:t>, 2010</a:t>
            </a:r>
            <a:r>
              <a:rPr lang="en-US" dirty="0" smtClean="0"/>
              <a:t>).</a:t>
            </a:r>
          </a:p>
          <a:p>
            <a:r>
              <a:rPr lang="en-US" dirty="0"/>
              <a:t>L</a:t>
            </a:r>
            <a:r>
              <a:rPr lang="en-US" dirty="0" smtClean="0"/>
              <a:t>ock-ins </a:t>
            </a:r>
            <a:r>
              <a:rPr lang="en-US" dirty="0"/>
              <a:t>apply at all levels of agricultural products, from production to consumption. </a:t>
            </a:r>
            <a:endParaRPr lang="en-US" dirty="0" smtClean="0"/>
          </a:p>
          <a:p>
            <a:r>
              <a:rPr lang="en-US" dirty="0"/>
              <a:t>Characterizing conditions for success of and obstacles to multi-species livestock farming is a precondition to its wider development. </a:t>
            </a:r>
            <a:endParaRPr lang="en-US" dirty="0" smtClean="0"/>
          </a:p>
          <a:p>
            <a:r>
              <a:rPr lang="en-US" dirty="0" smtClean="0"/>
              <a:t>Socio-technical </a:t>
            </a:r>
            <a:r>
              <a:rPr lang="en-US" dirty="0"/>
              <a:t>analysis will identify stakeholders active along the value </a:t>
            </a:r>
            <a:r>
              <a:rPr lang="en-US" dirty="0" smtClean="0"/>
              <a:t>chain, </a:t>
            </a:r>
            <a:r>
              <a:rPr lang="en-US" dirty="0"/>
              <a:t>their respective objectives, work habits and constraints. </a:t>
            </a:r>
            <a:endParaRPr lang="en-US" dirty="0" smtClean="0"/>
          </a:p>
          <a:p>
            <a:r>
              <a:rPr lang="en-US" dirty="0" smtClean="0"/>
              <a:t>Increasing </a:t>
            </a:r>
            <a:r>
              <a:rPr lang="en-US" dirty="0"/>
              <a:t>understanding should help prioritize actions </a:t>
            </a:r>
            <a:r>
              <a:rPr lang="en-US" dirty="0" smtClean="0"/>
              <a:t>and </a:t>
            </a:r>
            <a:r>
              <a:rPr lang="en-US" dirty="0"/>
              <a:t>organize them into pathways toward diversification of livestock farms.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926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339752" y="5062430"/>
            <a:ext cx="6804248" cy="461913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thanks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attention!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-9525"/>
            <a:ext cx="91440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i="1" dirty="0"/>
              <a:t>The authors acknowledge the financial support for the MIX-ENABLE project provided by transnational funding bodies, being partners of the H2020 ERA net project, CORE Organic </a:t>
            </a:r>
            <a:r>
              <a:rPr lang="en-US" sz="1400" i="1" dirty="0" err="1"/>
              <a:t>Cofund</a:t>
            </a:r>
            <a:r>
              <a:rPr lang="en-US" sz="1400" i="1" dirty="0"/>
              <a:t>, and the </a:t>
            </a:r>
            <a:r>
              <a:rPr lang="en-US" sz="1400" i="1" dirty="0" err="1"/>
              <a:t>cofund</a:t>
            </a:r>
            <a:r>
              <a:rPr lang="en-US" sz="1400" i="1" dirty="0"/>
              <a:t> from the European Commission.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203542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err="1"/>
              <a:t>Diversified</a:t>
            </a:r>
            <a:r>
              <a:rPr lang="fr-FR" sz="4000" dirty="0"/>
              <a:t> </a:t>
            </a:r>
            <a:r>
              <a:rPr lang="fr-FR" sz="4000" dirty="0" err="1"/>
              <a:t>farming</a:t>
            </a:r>
            <a:r>
              <a:rPr lang="fr-FR" sz="4000" dirty="0"/>
              <a:t> </a:t>
            </a:r>
            <a:r>
              <a:rPr lang="fr-FR" sz="4000" dirty="0" err="1"/>
              <a:t>systems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85677"/>
            <a:ext cx="8229600" cy="20728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“We </a:t>
            </a:r>
            <a:r>
              <a:rPr lang="en-US" dirty="0"/>
              <a:t>refer to a farming system as “diversified” when it intentionally includes functional biodiversity at multiple spatial and/or temporal scales, through practices developed via traditional and/or </a:t>
            </a:r>
            <a:r>
              <a:rPr lang="en-US" dirty="0" err="1"/>
              <a:t>agroecological</a:t>
            </a:r>
            <a:r>
              <a:rPr lang="en-US" dirty="0"/>
              <a:t> scientific knowledge. Farmers manage this functional biodiversity to generate critical ecosystem services to </a:t>
            </a:r>
            <a:r>
              <a:rPr lang="en-US" dirty="0" smtClean="0"/>
              <a:t>agriculture” (</a:t>
            </a:r>
            <a:r>
              <a:rPr lang="en-US" dirty="0" err="1" smtClean="0"/>
              <a:t>Kremen</a:t>
            </a:r>
            <a:r>
              <a:rPr lang="en-US" dirty="0" smtClean="0"/>
              <a:t> et al., 2012)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226" y="3758576"/>
            <a:ext cx="6788150" cy="200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11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017025" cy="1143000"/>
          </a:xfrm>
        </p:spPr>
        <p:txBody>
          <a:bodyPr>
            <a:noAutofit/>
          </a:bodyPr>
          <a:lstStyle/>
          <a:p>
            <a:r>
              <a:rPr lang="fr-FR" sz="3200" dirty="0" err="1" smtClean="0"/>
              <a:t>Diversified</a:t>
            </a:r>
            <a:r>
              <a:rPr lang="fr-FR" sz="3200" dirty="0" smtClean="0"/>
              <a:t> </a:t>
            </a:r>
            <a:r>
              <a:rPr lang="fr-FR" sz="3200" dirty="0" err="1" smtClean="0"/>
              <a:t>farming</a:t>
            </a:r>
            <a:r>
              <a:rPr lang="fr-FR" sz="3200" dirty="0" smtClean="0"/>
              <a:t> </a:t>
            </a:r>
            <a:r>
              <a:rPr lang="fr-FR" sz="3200" dirty="0" err="1" smtClean="0"/>
              <a:t>systems</a:t>
            </a:r>
            <a:r>
              <a:rPr lang="fr-FR" sz="3200" dirty="0" smtClean="0"/>
              <a:t> to </a:t>
            </a:r>
            <a:r>
              <a:rPr lang="fr-FR" sz="3200" dirty="0" err="1" smtClean="0"/>
              <a:t>solve</a:t>
            </a:r>
            <a:r>
              <a:rPr lang="fr-FR" sz="3200" dirty="0" smtClean="0"/>
              <a:t> the </a:t>
            </a:r>
            <a:r>
              <a:rPr lang="fr-FR" sz="3200" dirty="0" err="1" smtClean="0"/>
              <a:t>problems</a:t>
            </a:r>
            <a:r>
              <a:rPr lang="fr-FR" sz="3200" dirty="0" smtClean="0"/>
              <a:t> of modern agriculture</a:t>
            </a:r>
            <a:endParaRPr lang="fr-FR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422" y="1412776"/>
            <a:ext cx="5330627" cy="350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803"/>
            <a:ext cx="678815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00809"/>
            <a:ext cx="5568950" cy="342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51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315199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Multi-species </a:t>
            </a:r>
            <a:r>
              <a:rPr lang="en-US" sz="3600" dirty="0"/>
              <a:t>livestock </a:t>
            </a:r>
            <a:r>
              <a:rPr lang="en-US" sz="3600" dirty="0" smtClean="0"/>
              <a:t>farming (MSLF)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1836751"/>
            <a:ext cx="5673256" cy="428941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Keeping two or more animal species or breeds (e.g. dairy cattle and beef cattle) simultaneously on the same farm is a diversification option that has received little attention to date.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Most </a:t>
            </a:r>
            <a:r>
              <a:rPr lang="en-US" dirty="0"/>
              <a:t>studies of </a:t>
            </a:r>
            <a:r>
              <a:rPr lang="en-US" dirty="0" smtClean="0"/>
              <a:t>MSLF are </a:t>
            </a:r>
          </a:p>
          <a:p>
            <a:pPr lvl="1"/>
            <a:r>
              <a:rPr lang="en-US" dirty="0" smtClean="0"/>
              <a:t>partial </a:t>
            </a:r>
            <a:r>
              <a:rPr lang="fr-FR" dirty="0"/>
              <a:t>(</a:t>
            </a:r>
            <a:r>
              <a:rPr lang="fr-FR" dirty="0" err="1"/>
              <a:t>e.g</a:t>
            </a:r>
            <a:r>
              <a:rPr lang="fr-FR" dirty="0"/>
              <a:t>. </a:t>
            </a:r>
            <a:r>
              <a:rPr lang="fr-FR" dirty="0" smtClean="0"/>
              <a:t>deal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grazing</a:t>
            </a:r>
            <a:r>
              <a:rPr lang="fr-FR" dirty="0" smtClean="0"/>
              <a:t> </a:t>
            </a:r>
            <a:r>
              <a:rPr lang="fr-FR" dirty="0"/>
              <a:t>management</a:t>
            </a:r>
            <a:r>
              <a:rPr lang="fr-FR" dirty="0" smtClean="0"/>
              <a:t>)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focus </a:t>
            </a:r>
            <a:r>
              <a:rPr lang="en-US" dirty="0"/>
              <a:t>on specific dimensions of farm sustainability </a:t>
            </a:r>
            <a:r>
              <a:rPr lang="en-US" dirty="0" smtClean="0"/>
              <a:t>(e.g. parasite management)</a:t>
            </a:r>
          </a:p>
          <a:p>
            <a:pPr lvl="1"/>
            <a:r>
              <a:rPr lang="en-US" dirty="0" smtClean="0"/>
              <a:t>and </a:t>
            </a:r>
            <a:r>
              <a:rPr lang="en-US" dirty="0"/>
              <a:t>address </a:t>
            </a:r>
            <a:r>
              <a:rPr lang="en-US" dirty="0" smtClean="0"/>
              <a:t>low </a:t>
            </a:r>
            <a:r>
              <a:rPr lang="en-US" dirty="0"/>
              <a:t>organizational </a:t>
            </a:r>
            <a:r>
              <a:rPr lang="en-US" dirty="0" smtClean="0"/>
              <a:t>levels </a:t>
            </a:r>
            <a:r>
              <a:rPr lang="en-US" dirty="0"/>
              <a:t>(i.e. within the farm</a:t>
            </a:r>
            <a:r>
              <a:rPr lang="en-US" dirty="0" smtClean="0"/>
              <a:t>)</a:t>
            </a:r>
            <a:endParaRPr lang="fr-FR" dirty="0" smtClean="0"/>
          </a:p>
          <a:p>
            <a:pPr lvl="1"/>
            <a:endParaRPr lang="fr-FR" dirty="0" smtClean="0"/>
          </a:p>
          <a:p>
            <a:r>
              <a:rPr lang="en-US" dirty="0"/>
              <a:t>H</a:t>
            </a:r>
            <a:r>
              <a:rPr lang="en-US" dirty="0" smtClean="0"/>
              <a:t>olistic </a:t>
            </a:r>
            <a:r>
              <a:rPr lang="en-US" dirty="0"/>
              <a:t>assessment of potential benefits of </a:t>
            </a:r>
            <a:r>
              <a:rPr lang="en-US" dirty="0" smtClean="0"/>
              <a:t>MSLF for </a:t>
            </a:r>
            <a:r>
              <a:rPr lang="en-US" dirty="0"/>
              <a:t>farm sustainability is lacking</a:t>
            </a:r>
            <a:endParaRPr lang="fr-FR" dirty="0" smtClean="0"/>
          </a:p>
        </p:txBody>
      </p:sp>
      <p:pic>
        <p:nvPicPr>
          <p:cNvPr id="4" name="Bildplatzhalter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0" r="25460" b="14090"/>
          <a:stretch/>
        </p:blipFill>
        <p:spPr bwMode="auto">
          <a:xfrm>
            <a:off x="6274752" y="2114854"/>
            <a:ext cx="2512060" cy="16198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74"/>
          <a:stretch/>
        </p:blipFill>
        <p:spPr bwMode="auto">
          <a:xfrm>
            <a:off x="6274752" y="4153852"/>
            <a:ext cx="2512060" cy="14756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935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</a:t>
            </a:r>
            <a:r>
              <a:rPr lang="en-US" sz="2800" dirty="0" smtClean="0"/>
              <a:t>e </a:t>
            </a:r>
            <a:r>
              <a:rPr lang="en-US" sz="2800" dirty="0"/>
              <a:t>synthesized potential benefits and limitations of </a:t>
            </a:r>
            <a:r>
              <a:rPr lang="en-US" sz="2800" dirty="0" smtClean="0"/>
              <a:t>MSLF for </a:t>
            </a:r>
            <a:r>
              <a:rPr lang="en-US" sz="2800" dirty="0"/>
              <a:t>farm sustainability from existing literature and listed research challenges related to it</a:t>
            </a:r>
            <a:endParaRPr lang="fr-FR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367" y="3724031"/>
            <a:ext cx="3011920" cy="233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321287" y="553638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Source: TECA, FAO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090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>
          <a:xfrm>
            <a:off x="5122088" y="2734421"/>
            <a:ext cx="1620000" cy="16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627047" y="4311123"/>
            <a:ext cx="1620000" cy="16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2400686" y="2734421"/>
            <a:ext cx="1620000" cy="16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2906530" y="4311123"/>
            <a:ext cx="1620000" cy="16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761387" y="1751271"/>
            <a:ext cx="1620000" cy="16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589519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</a:t>
            </a:r>
            <a:r>
              <a:rPr lang="en-US" dirty="0" smtClean="0"/>
              <a:t>enefits </a:t>
            </a:r>
            <a:r>
              <a:rPr lang="en-US" dirty="0"/>
              <a:t>and limitations </a:t>
            </a:r>
            <a:r>
              <a:rPr lang="en-US" dirty="0" smtClean="0"/>
              <a:t>for </a:t>
            </a:r>
            <a:r>
              <a:rPr lang="en-US" dirty="0"/>
              <a:t>farm sustainability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3761387" y="3188351"/>
            <a:ext cx="1620000" cy="162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61387" y="3659787"/>
            <a:ext cx="1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err="1" smtClean="0"/>
              <a:t>Farm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sustainability</a:t>
            </a:r>
            <a:endParaRPr lang="fr-FR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3818470" y="2098362"/>
            <a:ext cx="15160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Resource-use efficiency and conservation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26050" y="3221256"/>
            <a:ext cx="1516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Animal health and welfare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86959" y="4936457"/>
            <a:ext cx="1516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Productivity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58511" y="4936457"/>
            <a:ext cx="1516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Profitability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43295" y="3221256"/>
            <a:ext cx="1516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Human </a:t>
            </a:r>
            <a:r>
              <a:rPr lang="en-US" dirty="0" smtClean="0">
                <a:solidFill>
                  <a:schemeClr val="bg1"/>
                </a:solidFill>
              </a:rPr>
              <a:t>welfare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47564" y="4053856"/>
            <a:ext cx="25754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 </a:t>
            </a:r>
            <a:r>
              <a:rPr lang="en-US" sz="1400" dirty="0" smtClean="0"/>
              <a:t>ADG sheep greater </a:t>
            </a:r>
            <a:r>
              <a:rPr lang="en-US" sz="1400" dirty="0"/>
              <a:t>in mixed </a:t>
            </a:r>
            <a:r>
              <a:rPr lang="en-US" sz="1400" dirty="0" smtClean="0"/>
              <a:t>grazing (+14.5 g/day) </a:t>
            </a:r>
          </a:p>
          <a:p>
            <a:r>
              <a:rPr lang="en-US" sz="1400" dirty="0" smtClean="0"/>
              <a:t>The ADG cattle similar </a:t>
            </a:r>
            <a:r>
              <a:rPr lang="en-US" sz="1400" dirty="0"/>
              <a:t>in mixed and </a:t>
            </a:r>
            <a:r>
              <a:rPr lang="en-US" sz="1400" dirty="0" smtClean="0"/>
              <a:t>mono-grazing</a:t>
            </a:r>
          </a:p>
          <a:p>
            <a:r>
              <a:rPr lang="en-US" sz="1400" dirty="0" smtClean="0"/>
              <a:t>ADG per ha </a:t>
            </a:r>
            <a:r>
              <a:rPr lang="en-US" sz="1400" dirty="0"/>
              <a:t>in mixed </a:t>
            </a:r>
            <a:r>
              <a:rPr lang="en-US" sz="1400" dirty="0" smtClean="0"/>
              <a:t>grazing was higher by 28.6</a:t>
            </a:r>
            <a:r>
              <a:rPr lang="en-US" sz="1400" dirty="0"/>
              <a:t>% </a:t>
            </a:r>
            <a:r>
              <a:rPr lang="en-US" sz="1400" dirty="0" smtClean="0"/>
              <a:t>compared </a:t>
            </a:r>
            <a:r>
              <a:rPr lang="en-US" sz="1400" dirty="0"/>
              <a:t>with sheep alone and by </a:t>
            </a:r>
            <a:r>
              <a:rPr lang="en-US" sz="1400" dirty="0" smtClean="0"/>
              <a:t>25.1</a:t>
            </a:r>
            <a:r>
              <a:rPr lang="en-US" sz="1400" dirty="0"/>
              <a:t>% compared with cattle </a:t>
            </a:r>
            <a:r>
              <a:rPr lang="en-US" sz="1400" dirty="0" smtClean="0"/>
              <a:t>alone</a:t>
            </a:r>
          </a:p>
          <a:p>
            <a:r>
              <a:rPr lang="en-US" sz="1400" dirty="0" smtClean="0"/>
              <a:t>(</a:t>
            </a:r>
            <a:r>
              <a:rPr lang="en-US" sz="1400" dirty="0" err="1" smtClean="0"/>
              <a:t>d’Alexis</a:t>
            </a:r>
            <a:r>
              <a:rPr lang="en-US" sz="1400" dirty="0" smtClean="0"/>
              <a:t> et al., 2014)</a:t>
            </a:r>
            <a:endParaRPr lang="fr-FR" sz="1400" dirty="0"/>
          </a:p>
        </p:txBody>
      </p:sp>
      <p:sp>
        <p:nvSpPr>
          <p:cNvPr id="19" name="Rectangle 18"/>
          <p:cNvSpPr/>
          <p:nvPr/>
        </p:nvSpPr>
        <p:spPr>
          <a:xfrm>
            <a:off x="5409228" y="1124458"/>
            <a:ext cx="3714242" cy="16004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smtClean="0"/>
              <a:t>Dietary </a:t>
            </a:r>
            <a:r>
              <a:rPr lang="en-US" sz="1400" dirty="0"/>
              <a:t>overlap between sheep and cattle remains low unless forage availability becomes too </a:t>
            </a:r>
            <a:r>
              <a:rPr lang="en-US" sz="1400" dirty="0" smtClean="0"/>
              <a:t>low (Walker, 1994)</a:t>
            </a:r>
          </a:p>
          <a:p>
            <a:r>
              <a:rPr lang="en-US" sz="1400" dirty="0"/>
              <a:t>Herbage-use </a:t>
            </a:r>
            <a:r>
              <a:rPr lang="en-US" sz="1400" dirty="0" smtClean="0"/>
              <a:t>efficiency </a:t>
            </a:r>
            <a:r>
              <a:rPr lang="en-US" sz="1400" dirty="0"/>
              <a:t>increased: herbage intake was 9-10 t DM/ha </a:t>
            </a:r>
            <a:r>
              <a:rPr lang="en-US" sz="1400" dirty="0" smtClean="0"/>
              <a:t>when co-grazing </a:t>
            </a:r>
            <a:r>
              <a:rPr lang="en-US" sz="1400" dirty="0"/>
              <a:t>heifers and </a:t>
            </a:r>
            <a:r>
              <a:rPr lang="en-US" sz="1400" dirty="0" smtClean="0"/>
              <a:t>sows </a:t>
            </a:r>
            <a:r>
              <a:rPr lang="en-US" sz="1400" dirty="0"/>
              <a:t>vs. 5.7-8.8 t DM/ha </a:t>
            </a:r>
            <a:r>
              <a:rPr lang="en-US" sz="1400" dirty="0" smtClean="0"/>
              <a:t>when mono-grazing (</a:t>
            </a:r>
            <a:r>
              <a:rPr lang="en-US" sz="1400" dirty="0" err="1" smtClean="0"/>
              <a:t>Sehested</a:t>
            </a:r>
            <a:r>
              <a:rPr lang="en-US" sz="1400" dirty="0" smtClean="0"/>
              <a:t> </a:t>
            </a:r>
            <a:r>
              <a:rPr lang="en-US" sz="1400" dirty="0"/>
              <a:t>et al., 2004)</a:t>
            </a:r>
            <a:endParaRPr lang="fr-FR" sz="1400" dirty="0"/>
          </a:p>
        </p:txBody>
      </p:sp>
      <p:sp>
        <p:nvSpPr>
          <p:cNvPr id="20" name="Rectangle 19"/>
          <p:cNvSpPr/>
          <p:nvPr/>
        </p:nvSpPr>
        <p:spPr>
          <a:xfrm>
            <a:off x="6678229" y="2734421"/>
            <a:ext cx="25895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</a:t>
            </a:r>
            <a:r>
              <a:rPr lang="en-US" sz="1400" dirty="0" smtClean="0"/>
              <a:t>ambs have </a:t>
            </a:r>
            <a:r>
              <a:rPr lang="en-US" sz="1400" dirty="0"/>
              <a:t>fewer gastrointestinal nematodes </a:t>
            </a:r>
            <a:r>
              <a:rPr lang="en-US" sz="1400" dirty="0" smtClean="0"/>
              <a:t>when </a:t>
            </a:r>
            <a:r>
              <a:rPr lang="en-US" sz="1400" dirty="0"/>
              <a:t>co-grazed with cattle </a:t>
            </a:r>
            <a:r>
              <a:rPr lang="en-US" sz="1400" dirty="0" smtClean="0"/>
              <a:t>(Marley </a:t>
            </a:r>
            <a:r>
              <a:rPr lang="en-US" sz="1400" dirty="0"/>
              <a:t>et al., 2006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Inter-species </a:t>
            </a:r>
            <a:r>
              <a:rPr lang="en-US" sz="1400" dirty="0"/>
              <a:t>transmission has been described, however: </a:t>
            </a:r>
            <a:r>
              <a:rPr lang="en-US" sz="1400" dirty="0" smtClean="0"/>
              <a:t>e.g. bovine-specific </a:t>
            </a:r>
            <a:r>
              <a:rPr lang="en-US" sz="1400" i="1" dirty="0" err="1"/>
              <a:t>Haemonchus</a:t>
            </a:r>
            <a:r>
              <a:rPr lang="en-US" sz="1400" i="1" dirty="0"/>
              <a:t> </a:t>
            </a:r>
            <a:r>
              <a:rPr lang="en-US" sz="1400" i="1" dirty="0" err="1"/>
              <a:t>placei</a:t>
            </a:r>
            <a:r>
              <a:rPr lang="en-US" sz="1400" dirty="0"/>
              <a:t> can infest </a:t>
            </a:r>
            <a:r>
              <a:rPr lang="en-US" sz="1400" dirty="0" smtClean="0"/>
              <a:t>sheep </a:t>
            </a:r>
          </a:p>
          <a:p>
            <a:r>
              <a:rPr lang="en-US" sz="1400" dirty="0" smtClean="0"/>
              <a:t>(</a:t>
            </a:r>
            <a:r>
              <a:rPr lang="en-US" sz="1400" dirty="0"/>
              <a:t>Riggs, </a:t>
            </a:r>
            <a:r>
              <a:rPr lang="en-US" sz="1400" dirty="0" smtClean="0"/>
              <a:t>2001)</a:t>
            </a:r>
            <a:endParaRPr lang="fr-FR" sz="1400" dirty="0"/>
          </a:p>
        </p:txBody>
      </p:sp>
      <p:sp>
        <p:nvSpPr>
          <p:cNvPr id="22" name="Rectangle 21"/>
          <p:cNvSpPr/>
          <p:nvPr/>
        </p:nvSpPr>
        <p:spPr>
          <a:xfrm>
            <a:off x="72697" y="4526474"/>
            <a:ext cx="28858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 </a:t>
            </a:r>
            <a:r>
              <a:rPr lang="en-US" sz="1400" dirty="0"/>
              <a:t>way to mitigate risks (Bowman and </a:t>
            </a:r>
            <a:r>
              <a:rPr lang="en-US" sz="1400" dirty="0" err="1"/>
              <a:t>Zilberman</a:t>
            </a:r>
            <a:r>
              <a:rPr lang="en-US" sz="1400" dirty="0"/>
              <a:t>, 2013) that can both increase mean profit and decrease profit variability (</a:t>
            </a:r>
            <a:r>
              <a:rPr lang="en-US" sz="1400" dirty="0" err="1"/>
              <a:t>Diakite</a:t>
            </a:r>
            <a:r>
              <a:rPr lang="en-US" sz="1400" dirty="0"/>
              <a:t> et al., 2019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Farmers </a:t>
            </a:r>
            <a:r>
              <a:rPr lang="en-US" sz="1400" dirty="0"/>
              <a:t>may perform less well when managing more complex systems </a:t>
            </a:r>
            <a:endParaRPr lang="fr-FR" sz="1400" dirty="0"/>
          </a:p>
        </p:txBody>
      </p:sp>
      <p:sp>
        <p:nvSpPr>
          <p:cNvPr id="23" name="Rectangle 22"/>
          <p:cNvSpPr/>
          <p:nvPr/>
        </p:nvSpPr>
        <p:spPr>
          <a:xfrm>
            <a:off x="51192" y="684641"/>
            <a:ext cx="3710195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400" dirty="0"/>
              <a:t>N</a:t>
            </a:r>
            <a:r>
              <a:rPr lang="fr-FR" sz="1400" dirty="0" smtClean="0"/>
              <a:t>o </a:t>
            </a:r>
            <a:r>
              <a:rPr lang="fr-FR" sz="1400" dirty="0" err="1"/>
              <a:t>empirical</a:t>
            </a:r>
            <a:r>
              <a:rPr lang="fr-FR" sz="1400" dirty="0"/>
              <a:t> </a:t>
            </a:r>
            <a:r>
              <a:rPr lang="fr-FR" sz="1400" dirty="0" err="1" smtClean="0"/>
              <a:t>study</a:t>
            </a:r>
            <a:endParaRPr lang="fr-FR" sz="1400" dirty="0" smtClean="0"/>
          </a:p>
          <a:p>
            <a:r>
              <a:rPr lang="en-US" sz="1400" dirty="0" smtClean="0"/>
              <a:t>It </a:t>
            </a:r>
            <a:r>
              <a:rPr lang="en-US" sz="1400" dirty="0"/>
              <a:t>may imply a higher total workload and management complexity for the farmer (</a:t>
            </a:r>
            <a:r>
              <a:rPr lang="en-US" sz="1400" dirty="0" err="1"/>
              <a:t>Kingwell</a:t>
            </a:r>
            <a:r>
              <a:rPr lang="en-US" sz="1400" dirty="0"/>
              <a:t>, 2011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Yet </a:t>
            </a:r>
            <a:r>
              <a:rPr lang="en-US" sz="1400" dirty="0"/>
              <a:t>the actual workload per worker may not increase if diversification is accompanied by re-organization of work and/or by improved management of production processes (Darnhofer et al., 2010; Hostiou, 2013). 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1587873" y="2792295"/>
            <a:ext cx="6198172" cy="213091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/>
              <a:t>Achievement</a:t>
            </a:r>
            <a:r>
              <a:rPr lang="fr-FR" sz="2400" dirty="0" smtClean="0"/>
              <a:t> of </a:t>
            </a:r>
            <a:r>
              <a:rPr lang="fr-FR" sz="2400" dirty="0" err="1" smtClean="0"/>
              <a:t>potential</a:t>
            </a:r>
            <a:r>
              <a:rPr lang="fr-FR" sz="2400" dirty="0" smtClean="0"/>
              <a:t> </a:t>
            </a:r>
            <a:r>
              <a:rPr lang="fr-FR" sz="2400" dirty="0" err="1" smtClean="0"/>
              <a:t>benefits</a:t>
            </a:r>
            <a:r>
              <a:rPr lang="fr-FR" sz="2400" dirty="0" smtClean="0"/>
              <a:t> </a:t>
            </a:r>
            <a:r>
              <a:rPr lang="fr-FR" sz="2400" dirty="0" err="1" smtClean="0"/>
              <a:t>very</a:t>
            </a:r>
            <a:r>
              <a:rPr lang="fr-FR" sz="2400" dirty="0" smtClean="0"/>
              <a:t> </a:t>
            </a:r>
            <a:r>
              <a:rPr lang="fr-FR" sz="2400" dirty="0" err="1" smtClean="0"/>
              <a:t>much</a:t>
            </a:r>
            <a:r>
              <a:rPr lang="fr-FR" sz="2400" dirty="0" smtClean="0"/>
              <a:t> </a:t>
            </a:r>
            <a:r>
              <a:rPr lang="fr-FR" sz="2400" dirty="0" err="1" smtClean="0"/>
              <a:t>depends</a:t>
            </a:r>
            <a:r>
              <a:rPr lang="fr-FR" sz="2400" dirty="0" smtClean="0"/>
              <a:t> on the management practices </a:t>
            </a:r>
            <a:r>
              <a:rPr lang="fr-FR" sz="2400" dirty="0" err="1" smtClean="0"/>
              <a:t>implemented</a:t>
            </a:r>
            <a:r>
              <a:rPr lang="fr-FR" sz="2400" dirty="0" smtClean="0"/>
              <a:t> </a:t>
            </a:r>
            <a:r>
              <a:rPr lang="fr-FR" sz="2400" dirty="0" err="1" smtClean="0"/>
              <a:t>e.g</a:t>
            </a:r>
            <a:r>
              <a:rPr lang="fr-FR" sz="2400" dirty="0" smtClean="0"/>
              <a:t>.</a:t>
            </a:r>
          </a:p>
          <a:p>
            <a:pPr marL="342900" indent="-342900" algn="ctr">
              <a:buFontTx/>
              <a:buChar char="-"/>
            </a:pPr>
            <a:r>
              <a:rPr lang="fr-FR" sz="2400" dirty="0" smtClean="0"/>
              <a:t>An </a:t>
            </a:r>
            <a:r>
              <a:rPr lang="fr-FR" sz="2400" dirty="0" err="1" smtClean="0"/>
              <a:t>appropriate</a:t>
            </a:r>
            <a:r>
              <a:rPr lang="fr-FR" sz="2400" dirty="0" smtClean="0"/>
              <a:t> </a:t>
            </a:r>
            <a:r>
              <a:rPr lang="fr-FR" sz="2400" dirty="0" err="1" smtClean="0"/>
              <a:t>stocking</a:t>
            </a:r>
            <a:r>
              <a:rPr lang="fr-FR" sz="2400" dirty="0" smtClean="0"/>
              <a:t> rate at </a:t>
            </a:r>
            <a:r>
              <a:rPr lang="fr-FR" sz="2400" dirty="0" err="1" smtClean="0"/>
              <a:t>grazing</a:t>
            </a:r>
            <a:endParaRPr lang="fr-FR" sz="2400" dirty="0" smtClean="0"/>
          </a:p>
          <a:p>
            <a:pPr marL="342900" indent="-342900" algn="ctr">
              <a:buFontTx/>
              <a:buChar char="-"/>
            </a:pPr>
            <a:r>
              <a:rPr lang="fr-FR" sz="2400" dirty="0" smtClean="0"/>
              <a:t>A relevant </a:t>
            </a:r>
            <a:r>
              <a:rPr lang="fr-FR" sz="2400" dirty="0" err="1" smtClean="0"/>
              <a:t>combination</a:t>
            </a:r>
            <a:r>
              <a:rPr lang="fr-FR" sz="2400" dirty="0" smtClean="0"/>
              <a:t> of </a:t>
            </a:r>
            <a:r>
              <a:rPr lang="fr-FR" sz="2400" dirty="0" err="1" smtClean="0"/>
              <a:t>livestock</a:t>
            </a:r>
            <a:r>
              <a:rPr lang="fr-FR" sz="2400" dirty="0" smtClean="0"/>
              <a:t> </a:t>
            </a:r>
            <a:r>
              <a:rPr lang="fr-FR" sz="2400" dirty="0" err="1" smtClean="0"/>
              <a:t>species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9414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 animBg="1"/>
      <p:bldP spid="19" grpId="1" animBg="1"/>
      <p:bldP spid="20" grpId="0"/>
      <p:bldP spid="20" grpId="1"/>
      <p:bldP spid="22" grpId="0"/>
      <p:bldP spid="23" grpId="0" animBg="1"/>
      <p:bldP spid="23" grpId="1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Characterize</a:t>
            </a:r>
            <a:r>
              <a:rPr lang="fr-FR" dirty="0"/>
              <a:t> </a:t>
            </a:r>
            <a:r>
              <a:rPr lang="fr-FR" dirty="0" err="1"/>
              <a:t>better</a:t>
            </a:r>
            <a:r>
              <a:rPr lang="fr-FR" dirty="0"/>
              <a:t> </a:t>
            </a:r>
            <a:r>
              <a:rPr lang="fr-FR" dirty="0" err="1"/>
              <a:t>farm</a:t>
            </a:r>
            <a:r>
              <a:rPr lang="fr-FR" dirty="0"/>
              <a:t> </a:t>
            </a:r>
            <a:r>
              <a:rPr lang="fr-FR" dirty="0" smtClean="0"/>
              <a:t>management in MSLF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management dimension is often poorly understood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a central dimension for scaling-up </a:t>
            </a:r>
            <a:r>
              <a:rPr lang="en-US" dirty="0" smtClean="0"/>
              <a:t>MSLF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25" y="2349062"/>
            <a:ext cx="7832149" cy="358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7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524874" cy="1143000"/>
          </a:xfrm>
        </p:spPr>
        <p:txBody>
          <a:bodyPr>
            <a:noAutofit/>
          </a:bodyPr>
          <a:lstStyle/>
          <a:p>
            <a:r>
              <a:rPr lang="en-US" sz="3600" dirty="0"/>
              <a:t>Explore further the complementarity of livestock species 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Maladaptiveness</a:t>
            </a:r>
            <a:r>
              <a:rPr lang="en-US" sz="2400" dirty="0" smtClean="0"/>
              <a:t> </a:t>
            </a:r>
            <a:r>
              <a:rPr lang="en-US" sz="2400" dirty="0"/>
              <a:t>of some species </a:t>
            </a:r>
            <a:r>
              <a:rPr lang="en-US" sz="2400" dirty="0" smtClean="0"/>
              <a:t>combinations </a:t>
            </a:r>
            <a:r>
              <a:rPr lang="en-US" sz="2400" dirty="0" smtClean="0">
                <a:sym typeface="Wingdings" panose="05000000000000000000" pitchFamily="2" charset="2"/>
              </a:rPr>
              <a:t> </a:t>
            </a:r>
            <a:r>
              <a:rPr lang="en-US" sz="2400" dirty="0" smtClean="0"/>
              <a:t>dietary </a:t>
            </a:r>
            <a:r>
              <a:rPr lang="en-US" sz="2400" dirty="0"/>
              <a:t>overlap, parasite susceptibility or disease transfer among </a:t>
            </a:r>
            <a:r>
              <a:rPr lang="en-US" sz="2400" dirty="0" smtClean="0"/>
              <a:t>species</a:t>
            </a:r>
          </a:p>
          <a:p>
            <a:r>
              <a:rPr lang="en-US" sz="2400" dirty="0" smtClean="0"/>
              <a:t>Systems </a:t>
            </a:r>
            <a:r>
              <a:rPr lang="en-US" sz="2400" dirty="0"/>
              <a:t>analysis of </a:t>
            </a:r>
            <a:r>
              <a:rPr lang="en-US" sz="2400" dirty="0" smtClean="0"/>
              <a:t>usual combinations (e.g. cattle-sheep) are </a:t>
            </a:r>
            <a:r>
              <a:rPr lang="en-US" sz="2400" dirty="0"/>
              <a:t>lacking</a:t>
            </a:r>
            <a:endParaRPr lang="en-US" sz="2400" dirty="0" smtClean="0"/>
          </a:p>
          <a:p>
            <a:r>
              <a:rPr lang="en-US" sz="2400" dirty="0" smtClean="0"/>
              <a:t>Some species </a:t>
            </a:r>
            <a:r>
              <a:rPr lang="en-US" sz="2400" dirty="0"/>
              <a:t>combinations remain largely ignored, mainly those of ruminants and </a:t>
            </a:r>
            <a:r>
              <a:rPr lang="en-US" sz="2400" dirty="0" err="1"/>
              <a:t>monogastrics</a:t>
            </a: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52" y="4467520"/>
            <a:ext cx="5846571" cy="17253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57098" y="5083213"/>
            <a:ext cx="2390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 smtClean="0"/>
              <a:t>Adapted </a:t>
            </a:r>
            <a:r>
              <a:rPr lang="nb-NO" dirty="0"/>
              <a:t>from Hinsinger et al. (2011</a:t>
            </a:r>
            <a:r>
              <a:rPr lang="nb-NO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140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Assess and explain </a:t>
            </a:r>
            <a:r>
              <a:rPr lang="en-US" dirty="0" smtClean="0"/>
              <a:t>the </a:t>
            </a:r>
            <a:r>
              <a:rPr lang="en-US" dirty="0"/>
              <a:t>sustainability of </a:t>
            </a:r>
            <a:r>
              <a:rPr lang="en-US" dirty="0" smtClean="0"/>
              <a:t>MSLF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 </a:t>
            </a:r>
            <a:r>
              <a:rPr lang="en-US" dirty="0"/>
              <a:t>holistic assessment is essential to develop consistent recommendations for improving </a:t>
            </a:r>
            <a:r>
              <a:rPr lang="en-US" dirty="0" smtClean="0"/>
              <a:t>MSLF </a:t>
            </a:r>
          </a:p>
          <a:p>
            <a:r>
              <a:rPr lang="en-US" dirty="0" smtClean="0"/>
              <a:t>Sustainability </a:t>
            </a:r>
            <a:r>
              <a:rPr lang="en-US" dirty="0"/>
              <a:t>assessment methods </a:t>
            </a:r>
            <a:r>
              <a:rPr lang="en-US" dirty="0" smtClean="0"/>
              <a:t>are </a:t>
            </a:r>
            <a:r>
              <a:rPr lang="en-US" dirty="0"/>
              <a:t>already available in the </a:t>
            </a:r>
            <a:r>
              <a:rPr lang="en-US" dirty="0" smtClean="0"/>
              <a:t>literature: SAFA </a:t>
            </a:r>
            <a:r>
              <a:rPr lang="en-US" dirty="0"/>
              <a:t>(FAO, 2013), IDEA (</a:t>
            </a:r>
            <a:r>
              <a:rPr lang="en-US" dirty="0" err="1"/>
              <a:t>Zham</a:t>
            </a:r>
            <a:r>
              <a:rPr lang="en-US" dirty="0"/>
              <a:t> et al., 2008; 2019) and RISE (HAFL, 2014</a:t>
            </a:r>
            <a:r>
              <a:rPr lang="en-US" dirty="0" smtClean="0"/>
              <a:t>)… </a:t>
            </a:r>
          </a:p>
          <a:p>
            <a:r>
              <a:rPr lang="en-US" dirty="0" smtClean="0"/>
              <a:t>Most </a:t>
            </a:r>
            <a:r>
              <a:rPr lang="en-US" dirty="0"/>
              <a:t>of these methods </a:t>
            </a:r>
            <a:r>
              <a:rPr lang="en-US" dirty="0" smtClean="0"/>
              <a:t>build </a:t>
            </a:r>
            <a:r>
              <a:rPr lang="en-US" dirty="0"/>
              <a:t>on assumptions about farm sustainability and </a:t>
            </a:r>
            <a:r>
              <a:rPr lang="en-US" dirty="0" smtClean="0"/>
              <a:t>practices</a:t>
            </a:r>
          </a:p>
          <a:p>
            <a:r>
              <a:rPr lang="en-US" dirty="0" smtClean="0"/>
              <a:t>These </a:t>
            </a:r>
            <a:r>
              <a:rPr lang="en-US" dirty="0"/>
              <a:t>assumptions need to be reconsidered, since it is currently unknown whether </a:t>
            </a:r>
            <a:r>
              <a:rPr lang="en-US" dirty="0" smtClean="0"/>
              <a:t>they apply </a:t>
            </a:r>
            <a:r>
              <a:rPr lang="en-US" dirty="0"/>
              <a:t>to </a:t>
            </a:r>
            <a:r>
              <a:rPr lang="en-US" dirty="0" smtClean="0"/>
              <a:t>MSLF</a:t>
            </a:r>
          </a:p>
          <a:p>
            <a:r>
              <a:rPr lang="en-US" dirty="0" smtClean="0"/>
              <a:t>Modeling developments </a:t>
            </a:r>
            <a:r>
              <a:rPr lang="en-US" dirty="0"/>
              <a:t>are needed to simulate different livestock species in one farming system, especially species previously overlooked (e.g. </a:t>
            </a:r>
            <a:r>
              <a:rPr lang="en-US" dirty="0" smtClean="0"/>
              <a:t>goats, broilers).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95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4240</TotalTime>
  <Words>908</Words>
  <Application>Microsoft Office PowerPoint</Application>
  <PresentationFormat>Affichage à l'écran (4:3)</PresentationFormat>
  <Paragraphs>68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</vt:lpstr>
      <vt:lpstr>3_Thème Office</vt:lpstr>
      <vt:lpstr>Présentation PowerPoint</vt:lpstr>
      <vt:lpstr>Diversified farming systems</vt:lpstr>
      <vt:lpstr>Diversified farming systems to solve the problems of modern agriculture</vt:lpstr>
      <vt:lpstr>Multi-species livestock farming (MSLF)</vt:lpstr>
      <vt:lpstr>Objectives</vt:lpstr>
      <vt:lpstr>Benefits and limitations for farm sustainability</vt:lpstr>
      <vt:lpstr>Characterize better farm management in MSLF</vt:lpstr>
      <vt:lpstr>Explore further the complementarity of livestock species </vt:lpstr>
      <vt:lpstr>Assess and explain the sustainability of MSLF</vt:lpstr>
      <vt:lpstr>Characterize conditions for success of and obstacles to MSLF</vt:lpstr>
      <vt:lpstr>Many 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Coll-ICLS : a participatory tool to support crop-livestock integration among farms</dc:title>
  <dc:creator>gm</dc:creator>
  <cp:lastModifiedBy>Guillaume Martin</cp:lastModifiedBy>
  <cp:revision>177</cp:revision>
  <cp:lastPrinted>2015-08-14T11:44:50Z</cp:lastPrinted>
  <dcterms:created xsi:type="dcterms:W3CDTF">2015-08-03T12:31:31Z</dcterms:created>
  <dcterms:modified xsi:type="dcterms:W3CDTF">2019-08-14T14:49:26Z</dcterms:modified>
</cp:coreProperties>
</file>