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8" r:id="rId2"/>
    <p:sldId id="633" r:id="rId3"/>
    <p:sldId id="522" r:id="rId4"/>
    <p:sldId id="630" r:id="rId5"/>
    <p:sldId id="632" r:id="rId6"/>
    <p:sldId id="629" r:id="rId7"/>
    <p:sldId id="634" r:id="rId8"/>
    <p:sldId id="635" r:id="rId9"/>
    <p:sldId id="636" r:id="rId10"/>
    <p:sldId id="624" r:id="rId11"/>
  </p:sldIdLst>
  <p:sldSz cx="9144000" cy="6858000" type="screen4x3"/>
  <p:notesSz cx="6797675" cy="9926638"/>
  <p:embeddedFontLst>
    <p:embeddedFont>
      <p:font typeface="AU Passata" panose="020B0503030502030804" pitchFamily="34" charset="0"/>
      <p:regular r:id="rId14"/>
      <p:bold r:id="rId1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U Passata" panose="020B05030305020308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U Passata" panose="020B05030305020308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U Passata" panose="020B05030305020308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U Passata" panose="020B05030305020308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U Passata" panose="020B05030305020308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U Passata" panose="020B05030305020308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U Passata" panose="020B05030305020308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U Passata" panose="020B05030305020308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U Passata" panose="020B05030305020308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72" autoAdjust="0"/>
    <p:restoredTop sz="93465" autoAdjust="0"/>
  </p:normalViewPr>
  <p:slideViewPr>
    <p:cSldViewPr>
      <p:cViewPr varScale="1">
        <p:scale>
          <a:sx n="100" d="100"/>
          <a:sy n="100" d="100"/>
        </p:scale>
        <p:origin x="8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330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13E6084-B151-4A23-B0F6-B77C36659D73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DCF1536-10EF-4289-8479-E7E18EAB82C9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/>
          </a:p>
        </p:txBody>
      </p:sp>
      <p:sp>
        <p:nvSpPr>
          <p:cNvPr id="6148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A4B890-19CC-411D-ADC2-A805B025B20D}" type="slidenum">
              <a:rPr lang="en-US" altLang="da-DK" smtClean="0"/>
              <a:pPr>
                <a:spcBef>
                  <a:spcPct val="0"/>
                </a:spcBef>
              </a:pPr>
              <a:t>1</a:t>
            </a:fld>
            <a:endParaRPr lang="en-US" altLang="da-DK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/>
          </a:p>
        </p:txBody>
      </p:sp>
      <p:sp>
        <p:nvSpPr>
          <p:cNvPr id="24580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F9D1EA-8B6E-4A61-98CC-4BF84DCF6275}" type="slidenum">
              <a:rPr lang="en-US" altLang="da-DK" smtClean="0"/>
              <a:pPr>
                <a:spcBef>
                  <a:spcPct val="0"/>
                </a:spcBef>
              </a:pPr>
              <a:t>10</a:t>
            </a:fld>
            <a:endParaRPr lang="en-US" alt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/>
          </a:p>
        </p:txBody>
      </p:sp>
      <p:sp>
        <p:nvSpPr>
          <p:cNvPr id="8196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0CF1F9-559F-4DA0-A206-B4A569A2C445}" type="slidenum">
              <a:rPr lang="en-US" altLang="da-DK" smtClean="0"/>
              <a:pPr>
                <a:spcBef>
                  <a:spcPct val="0"/>
                </a:spcBef>
              </a:pPr>
              <a:t>2</a:t>
            </a:fld>
            <a:endParaRPr lang="en-US" alt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/>
          </a:p>
        </p:txBody>
      </p:sp>
      <p:sp>
        <p:nvSpPr>
          <p:cNvPr id="10244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CC00B8-F988-4BF1-8219-603421D41E8D}" type="slidenum">
              <a:rPr lang="en-US" altLang="da-DK" smtClean="0"/>
              <a:pPr>
                <a:spcBef>
                  <a:spcPct val="0"/>
                </a:spcBef>
              </a:pPr>
              <a:t>3</a:t>
            </a:fld>
            <a:endParaRPr lang="en-US" altLang="da-D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/>
          </a:p>
        </p:txBody>
      </p:sp>
      <p:sp>
        <p:nvSpPr>
          <p:cNvPr id="12292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577DF5-191A-40F2-8AC9-939BCFFD278E}" type="slidenum">
              <a:rPr lang="en-US" altLang="da-DK" smtClean="0"/>
              <a:pPr>
                <a:spcBef>
                  <a:spcPct val="0"/>
                </a:spcBef>
              </a:pPr>
              <a:t>4</a:t>
            </a:fld>
            <a:endParaRPr lang="en-US" altLang="da-D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/>
          </a:p>
        </p:txBody>
      </p:sp>
      <p:sp>
        <p:nvSpPr>
          <p:cNvPr id="14340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82E6DA-74D8-492E-B1B0-EEB0BC9896DE}" type="slidenum">
              <a:rPr lang="en-US" altLang="da-DK" smtClean="0"/>
              <a:pPr>
                <a:spcBef>
                  <a:spcPct val="0"/>
                </a:spcBef>
              </a:pPr>
              <a:t>5</a:t>
            </a:fld>
            <a:endParaRPr lang="en-US" altLang="da-D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/>
          </a:p>
        </p:txBody>
      </p:sp>
      <p:sp>
        <p:nvSpPr>
          <p:cNvPr id="16388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548EC7-2C16-4274-B27C-B71CBF0E8D5D}" type="slidenum">
              <a:rPr lang="en-US" altLang="da-DK" smtClean="0"/>
              <a:pPr>
                <a:spcBef>
                  <a:spcPct val="0"/>
                </a:spcBef>
              </a:pPr>
              <a:t>6</a:t>
            </a:fld>
            <a:endParaRPr lang="en-US" altLang="da-D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/>
          </a:p>
        </p:txBody>
      </p:sp>
      <p:sp>
        <p:nvSpPr>
          <p:cNvPr id="18436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A3548C-32C6-4CCA-91E0-2D39B7FACE14}" type="slidenum">
              <a:rPr lang="en-US" altLang="da-DK" smtClean="0"/>
              <a:pPr>
                <a:spcBef>
                  <a:spcPct val="0"/>
                </a:spcBef>
              </a:pPr>
              <a:t>7</a:t>
            </a:fld>
            <a:endParaRPr lang="en-US" altLang="da-DK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/>
          </a:p>
        </p:txBody>
      </p:sp>
      <p:sp>
        <p:nvSpPr>
          <p:cNvPr id="20484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F80109-6B11-4A3D-8810-809509EE94DA}" type="slidenum">
              <a:rPr lang="en-US" altLang="da-DK" smtClean="0"/>
              <a:pPr>
                <a:spcBef>
                  <a:spcPct val="0"/>
                </a:spcBef>
              </a:pPr>
              <a:t>8</a:t>
            </a:fld>
            <a:endParaRPr lang="en-US" altLang="da-DK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/>
          </a:p>
        </p:txBody>
      </p:sp>
      <p:sp>
        <p:nvSpPr>
          <p:cNvPr id="22532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F20377-1CFA-4B3F-9453-DC918A6D3D86}" type="slidenum">
              <a:rPr lang="en-US" altLang="da-DK" smtClean="0"/>
              <a:pPr>
                <a:spcBef>
                  <a:spcPct val="0"/>
                </a:spcBef>
              </a:pPr>
              <a:t>9</a:t>
            </a:fld>
            <a:endParaRPr lang="en-US" alt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358775" y="2773363"/>
            <a:ext cx="1403350" cy="0"/>
          </a:xfrm>
          <a:prstGeom prst="line">
            <a:avLst/>
          </a:prstGeom>
          <a:noFill/>
          <a:ln w="1778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7556500" y="358775"/>
            <a:ext cx="1223963" cy="71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ts val="3600"/>
              </a:lnSpc>
              <a:buFont typeface="AU Passata" pitchFamily="34" charset="0"/>
              <a:buNone/>
              <a:defRPr/>
            </a:pPr>
            <a:endParaRPr lang="da-DK" altLang="da-DK" smtClean="0">
              <a:cs typeface="+mn-cs"/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358775" y="358775"/>
            <a:ext cx="590550" cy="295275"/>
            <a:chOff x="454" y="227"/>
            <a:chExt cx="384" cy="192"/>
          </a:xfrm>
        </p:grpSpPr>
        <p:sp>
          <p:nvSpPr>
            <p:cNvPr id="7" name="Freeform 24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>
                <a:gd name="T0" fmla="*/ 0 w 8160"/>
                <a:gd name="T1" fmla="*/ 0 h 4080"/>
                <a:gd name="T2" fmla="*/ 0 w 8160"/>
                <a:gd name="T3" fmla="*/ 0 h 4080"/>
                <a:gd name="T4" fmla="*/ 0 w 8160"/>
                <a:gd name="T5" fmla="*/ 0 h 4080"/>
                <a:gd name="T6" fmla="*/ 0 w 8160"/>
                <a:gd name="T7" fmla="*/ 0 h 4080"/>
                <a:gd name="T8" fmla="*/ 0 w 8160"/>
                <a:gd name="T9" fmla="*/ 0 h 4080"/>
                <a:gd name="T10" fmla="*/ 0 w 8160"/>
                <a:gd name="T11" fmla="*/ 0 h 4080"/>
                <a:gd name="T12" fmla="*/ 0 w 8160"/>
                <a:gd name="T13" fmla="*/ 0 h 4080"/>
                <a:gd name="T14" fmla="*/ 0 w 8160"/>
                <a:gd name="T15" fmla="*/ 0 h 4080"/>
                <a:gd name="T16" fmla="*/ 0 w 8160"/>
                <a:gd name="T17" fmla="*/ 0 h 4080"/>
                <a:gd name="T18" fmla="*/ 0 w 8160"/>
                <a:gd name="T19" fmla="*/ 0 h 4080"/>
                <a:gd name="T20" fmla="*/ 0 w 8160"/>
                <a:gd name="T21" fmla="*/ 0 h 4080"/>
                <a:gd name="T22" fmla="*/ 0 w 8160"/>
                <a:gd name="T23" fmla="*/ 0 h 4080"/>
                <a:gd name="T24" fmla="*/ 0 w 8160"/>
                <a:gd name="T25" fmla="*/ 0 h 4080"/>
                <a:gd name="T26" fmla="*/ 0 w 8160"/>
                <a:gd name="T27" fmla="*/ 0 h 4080"/>
                <a:gd name="T28" fmla="*/ 0 w 8160"/>
                <a:gd name="T29" fmla="*/ 0 h 4080"/>
                <a:gd name="T30" fmla="*/ 0 w 8160"/>
                <a:gd name="T31" fmla="*/ 0 h 4080"/>
                <a:gd name="T32" fmla="*/ 0 w 8160"/>
                <a:gd name="T33" fmla="*/ 0 h 4080"/>
                <a:gd name="T34" fmla="*/ 0 w 8160"/>
                <a:gd name="T35" fmla="*/ 0 h 4080"/>
                <a:gd name="T36" fmla="*/ 0 w 8160"/>
                <a:gd name="T37" fmla="*/ 0 h 4080"/>
                <a:gd name="T38" fmla="*/ 0 w 8160"/>
                <a:gd name="T39" fmla="*/ 0 h 4080"/>
                <a:gd name="T40" fmla="*/ 0 w 8160"/>
                <a:gd name="T41" fmla="*/ 0 h 4080"/>
                <a:gd name="T42" fmla="*/ 0 w 8160"/>
                <a:gd name="T43" fmla="*/ 0 h 4080"/>
                <a:gd name="T44" fmla="*/ 0 w 8160"/>
                <a:gd name="T45" fmla="*/ 0 h 4080"/>
                <a:gd name="T46" fmla="*/ 0 w 8160"/>
                <a:gd name="T47" fmla="*/ 0 h 4080"/>
                <a:gd name="T48" fmla="*/ 0 w 8160"/>
                <a:gd name="T49" fmla="*/ 0 h 4080"/>
                <a:gd name="T50" fmla="*/ 0 w 8160"/>
                <a:gd name="T51" fmla="*/ 0 h 4080"/>
                <a:gd name="T52" fmla="*/ 0 w 8160"/>
                <a:gd name="T53" fmla="*/ 0 h 4080"/>
                <a:gd name="T54" fmla="*/ 0 w 8160"/>
                <a:gd name="T55" fmla="*/ 0 h 4080"/>
                <a:gd name="T56" fmla="*/ 0 w 8160"/>
                <a:gd name="T57" fmla="*/ 0 h 4080"/>
                <a:gd name="T58" fmla="*/ 0 w 8160"/>
                <a:gd name="T59" fmla="*/ 0 h 4080"/>
                <a:gd name="T60" fmla="*/ 0 w 8160"/>
                <a:gd name="T61" fmla="*/ 0 h 4080"/>
                <a:gd name="T62" fmla="*/ 0 w 8160"/>
                <a:gd name="T63" fmla="*/ 0 h 4080"/>
                <a:gd name="T64" fmla="*/ 0 w 8160"/>
                <a:gd name="T65" fmla="*/ 0 h 4080"/>
                <a:gd name="T66" fmla="*/ 0 w 8160"/>
                <a:gd name="T67" fmla="*/ 0 h 4080"/>
                <a:gd name="T68" fmla="*/ 0 w 8160"/>
                <a:gd name="T69" fmla="*/ 0 h 4080"/>
                <a:gd name="T70" fmla="*/ 0 w 8160"/>
                <a:gd name="T71" fmla="*/ 0 h 4080"/>
                <a:gd name="T72" fmla="*/ 0 w 8160"/>
                <a:gd name="T73" fmla="*/ 0 h 4080"/>
                <a:gd name="T74" fmla="*/ 0 w 8160"/>
                <a:gd name="T75" fmla="*/ 0 h 4080"/>
                <a:gd name="T76" fmla="*/ 0 w 8160"/>
                <a:gd name="T77" fmla="*/ 0 h 4080"/>
                <a:gd name="T78" fmla="*/ 0 w 8160"/>
                <a:gd name="T79" fmla="*/ 0 h 4080"/>
                <a:gd name="T80" fmla="*/ 0 w 8160"/>
                <a:gd name="T81" fmla="*/ 0 h 4080"/>
                <a:gd name="T82" fmla="*/ 0 w 8160"/>
                <a:gd name="T83" fmla="*/ 0 h 4080"/>
                <a:gd name="T84" fmla="*/ 0 w 8160"/>
                <a:gd name="T85" fmla="*/ 0 h 40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" name="Freeform 25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>
                <a:gd name="T0" fmla="*/ 0 w 8160"/>
                <a:gd name="T1" fmla="*/ 0 h 8160"/>
                <a:gd name="T2" fmla="*/ 0 w 8160"/>
                <a:gd name="T3" fmla="*/ 0 h 8160"/>
                <a:gd name="T4" fmla="*/ 0 w 8160"/>
                <a:gd name="T5" fmla="*/ 0 h 8160"/>
                <a:gd name="T6" fmla="*/ 0 w 8160"/>
                <a:gd name="T7" fmla="*/ 0 h 8160"/>
                <a:gd name="T8" fmla="*/ 0 w 8160"/>
                <a:gd name="T9" fmla="*/ 0 h 8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9" name="bmkFldDate"/>
          <p:cNvSpPr txBox="1">
            <a:spLocks noChangeArrowheads="1"/>
          </p:cNvSpPr>
          <p:nvPr/>
        </p:nvSpPr>
        <p:spPr bwMode="auto">
          <a:xfrm>
            <a:off x="7556500" y="554038"/>
            <a:ext cx="1223963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778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algn="r" eaLnBrk="1" hangingPunct="1">
              <a:lnSpc>
                <a:spcPct val="102000"/>
              </a:lnSpc>
              <a:buFont typeface="AU Passata" pitchFamily="34" charset="0"/>
              <a:buNone/>
              <a:defRPr/>
            </a:pPr>
            <a:r>
              <a:rPr lang="en-US" sz="900" smtClean="0">
                <a:solidFill>
                  <a:schemeClr val="bg1"/>
                </a:solidFill>
                <a:cs typeface="+mn-cs"/>
              </a:rPr>
              <a:t>2, Februar 2011</a:t>
            </a:r>
          </a:p>
        </p:txBody>
      </p:sp>
      <p:sp>
        <p:nvSpPr>
          <p:cNvPr id="10" name="bmkFldMainEntity"/>
          <p:cNvSpPr txBox="1">
            <a:spLocks noChangeArrowheads="1"/>
          </p:cNvSpPr>
          <p:nvPr/>
        </p:nvSpPr>
        <p:spPr bwMode="auto">
          <a:xfrm>
            <a:off x="1120775" y="187325"/>
            <a:ext cx="20415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778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en-US" sz="1100" smtClean="0">
                <a:solidFill>
                  <a:schemeClr val="bg1"/>
                </a:solidFill>
                <a:cs typeface="+mn-cs"/>
              </a:rPr>
              <a:t>AARHUS</a:t>
            </a:r>
          </a:p>
          <a:p>
            <a:pPr eaLnBrk="1" hangingPunct="1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en-US" sz="1100" smtClean="0">
                <a:solidFill>
                  <a:schemeClr val="bg1"/>
                </a:solidFill>
                <a:cs typeface="+mn-cs"/>
              </a:rPr>
              <a:t>UNIVERSITET</a:t>
            </a:r>
          </a:p>
        </p:txBody>
      </p:sp>
      <p:sp>
        <p:nvSpPr>
          <p:cNvPr id="11" name="bmkFldSubEntity"/>
          <p:cNvSpPr txBox="1">
            <a:spLocks noChangeArrowheads="1"/>
          </p:cNvSpPr>
          <p:nvPr/>
        </p:nvSpPr>
        <p:spPr bwMode="auto">
          <a:xfrm>
            <a:off x="1120775" y="723900"/>
            <a:ext cx="20415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778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95000"/>
              </a:lnSpc>
              <a:buFont typeface="AU Passata" pitchFamily="34" charset="0"/>
              <a:buNone/>
              <a:defRPr/>
            </a:pPr>
            <a:endParaRPr lang="en-US" sz="800" smtClean="0">
              <a:solidFill>
                <a:schemeClr val="bg1"/>
              </a:solidFill>
              <a:cs typeface="+mn-cs"/>
            </a:endParaRPr>
          </a:p>
          <a:p>
            <a:pPr eaLnBrk="1" hangingPunct="1">
              <a:lnSpc>
                <a:spcPct val="95000"/>
              </a:lnSpc>
              <a:buFont typeface="AU Passata" pitchFamily="34" charset="0"/>
              <a:buNone/>
              <a:defRPr/>
            </a:pPr>
            <a:endParaRPr lang="en-US" sz="800" smtClean="0">
              <a:solidFill>
                <a:schemeClr val="bg1"/>
              </a:solidFill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lnSpc>
                <a:spcPts val="3600"/>
              </a:lnSpc>
              <a:defRPr>
                <a:solidFill>
                  <a:schemeClr val="accent1"/>
                </a:solidFill>
              </a:defRPr>
            </a:lvl1pPr>
          </a:lstStyle>
          <a:p>
            <a:pPr lvl="0"/>
            <a:endParaRPr lang="da-DK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775" y="2935288"/>
            <a:ext cx="8421688" cy="334962"/>
          </a:xfrm>
        </p:spPr>
        <p:txBody>
          <a:bodyPr/>
          <a:lstStyle>
            <a:lvl1pPr marL="0" indent="0">
              <a:lnSpc>
                <a:spcPct val="97000"/>
              </a:lnSpc>
              <a:buFont typeface="AU Passata" pitchFamily="34" charset="0"/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endParaRPr lang="da-DK" noProof="0" smtClean="0"/>
          </a:p>
        </p:txBody>
      </p:sp>
    </p:spTree>
    <p:extLst>
      <p:ext uri="{BB962C8B-B14F-4D97-AF65-F5344CB8AC3E}">
        <p14:creationId xmlns:p14="http://schemas.microsoft.com/office/powerpoint/2010/main" val="56546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3F716-FE81-4439-9070-CAB4D3A688B0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94480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8CC84-F03B-434D-B3B6-D6866F342FC5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749243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75438" y="1619250"/>
            <a:ext cx="2105025" cy="45545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358775" y="1619250"/>
            <a:ext cx="6164263" cy="45545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EE18B-3EA6-419B-A137-74D70890D5E1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965443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1619250"/>
            <a:ext cx="8421688" cy="9493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358775" y="2935288"/>
            <a:ext cx="4133850" cy="32385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5025" y="2935288"/>
            <a:ext cx="4135438" cy="32385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3D3E0-2EAA-41E8-8652-14E407A2602F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841126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358775" y="1619250"/>
            <a:ext cx="8421688" cy="45545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B751E-2436-41B7-AB02-CB302AE2BA97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15708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16A20-6077-4613-AF9B-5C0EB9B2AAC2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36341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90526-9567-44E9-82BD-C880D8DDB149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695537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8188B-B75F-4882-AD25-2F6826AD1B23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95162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58775" y="2935288"/>
            <a:ext cx="4133850" cy="323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5025" y="2935288"/>
            <a:ext cx="4135438" cy="323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8E1CE-0BA8-43A6-89AA-00BF8EB5E9B7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22103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8860D-7EAB-4ECF-B3CA-6382EF95F5F2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296600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51279-93CE-4730-AF69-CB2C7D211534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640809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F5415-D533-479A-9780-F34CE9F55C9E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859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52510-C126-47A2-98DA-5FD674F85CAF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055870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1619250"/>
            <a:ext cx="8421688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a-DK" altLang="da-DK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2935288"/>
            <a:ext cx="8421688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Click to edit Master text styles</a:t>
            </a:r>
          </a:p>
          <a:p>
            <a:pPr lvl="1"/>
            <a:r>
              <a:rPr lang="da-DK" altLang="da-DK" smtClean="0"/>
              <a:t>Second level</a:t>
            </a:r>
          </a:p>
          <a:p>
            <a:pPr lvl="2"/>
            <a:r>
              <a:rPr lang="da-DK" altLang="da-DK" smtClean="0"/>
              <a:t>Third level</a:t>
            </a:r>
          </a:p>
          <a:p>
            <a:pPr lvl="3"/>
            <a:r>
              <a:rPr lang="da-DK" altLang="da-DK" smtClean="0"/>
              <a:t>Fourth level</a:t>
            </a:r>
          </a:p>
          <a:p>
            <a:pPr lvl="4"/>
            <a:r>
              <a:rPr lang="da-DK" altLang="da-DK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6863" y="6245225"/>
            <a:ext cx="2133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2000"/>
              </a:lnSpc>
              <a:defRPr sz="9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D8E2299-30D6-496C-827D-00F0B626F9F9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grpSp>
        <p:nvGrpSpPr>
          <p:cNvPr id="1029" name="Group 21"/>
          <p:cNvGrpSpPr>
            <a:grpSpLocks noChangeAspect="1"/>
          </p:cNvGrpSpPr>
          <p:nvPr/>
        </p:nvGrpSpPr>
        <p:grpSpPr bwMode="auto">
          <a:xfrm>
            <a:off x="358775" y="358775"/>
            <a:ext cx="590550" cy="295275"/>
            <a:chOff x="454" y="227"/>
            <a:chExt cx="384" cy="192"/>
          </a:xfrm>
        </p:grpSpPr>
        <p:sp>
          <p:nvSpPr>
            <p:cNvPr id="2" name="Freeform 22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>
                <a:gd name="T0" fmla="*/ 0 w 8160"/>
                <a:gd name="T1" fmla="*/ 0 h 4080"/>
                <a:gd name="T2" fmla="*/ 0 w 8160"/>
                <a:gd name="T3" fmla="*/ 0 h 4080"/>
                <a:gd name="T4" fmla="*/ 0 w 8160"/>
                <a:gd name="T5" fmla="*/ 0 h 4080"/>
                <a:gd name="T6" fmla="*/ 0 w 8160"/>
                <a:gd name="T7" fmla="*/ 0 h 4080"/>
                <a:gd name="T8" fmla="*/ 0 w 8160"/>
                <a:gd name="T9" fmla="*/ 0 h 4080"/>
                <a:gd name="T10" fmla="*/ 0 w 8160"/>
                <a:gd name="T11" fmla="*/ 0 h 4080"/>
                <a:gd name="T12" fmla="*/ 0 w 8160"/>
                <a:gd name="T13" fmla="*/ 0 h 4080"/>
                <a:gd name="T14" fmla="*/ 0 w 8160"/>
                <a:gd name="T15" fmla="*/ 0 h 4080"/>
                <a:gd name="T16" fmla="*/ 0 w 8160"/>
                <a:gd name="T17" fmla="*/ 0 h 4080"/>
                <a:gd name="T18" fmla="*/ 0 w 8160"/>
                <a:gd name="T19" fmla="*/ 0 h 4080"/>
                <a:gd name="T20" fmla="*/ 0 w 8160"/>
                <a:gd name="T21" fmla="*/ 0 h 4080"/>
                <a:gd name="T22" fmla="*/ 0 w 8160"/>
                <a:gd name="T23" fmla="*/ 0 h 4080"/>
                <a:gd name="T24" fmla="*/ 0 w 8160"/>
                <a:gd name="T25" fmla="*/ 0 h 4080"/>
                <a:gd name="T26" fmla="*/ 0 w 8160"/>
                <a:gd name="T27" fmla="*/ 0 h 4080"/>
                <a:gd name="T28" fmla="*/ 0 w 8160"/>
                <a:gd name="T29" fmla="*/ 0 h 4080"/>
                <a:gd name="T30" fmla="*/ 0 w 8160"/>
                <a:gd name="T31" fmla="*/ 0 h 4080"/>
                <a:gd name="T32" fmla="*/ 0 w 8160"/>
                <a:gd name="T33" fmla="*/ 0 h 4080"/>
                <a:gd name="T34" fmla="*/ 0 w 8160"/>
                <a:gd name="T35" fmla="*/ 0 h 4080"/>
                <a:gd name="T36" fmla="*/ 0 w 8160"/>
                <a:gd name="T37" fmla="*/ 0 h 4080"/>
                <a:gd name="T38" fmla="*/ 0 w 8160"/>
                <a:gd name="T39" fmla="*/ 0 h 4080"/>
                <a:gd name="T40" fmla="*/ 0 w 8160"/>
                <a:gd name="T41" fmla="*/ 0 h 4080"/>
                <a:gd name="T42" fmla="*/ 0 w 8160"/>
                <a:gd name="T43" fmla="*/ 0 h 4080"/>
                <a:gd name="T44" fmla="*/ 0 w 8160"/>
                <a:gd name="T45" fmla="*/ 0 h 4080"/>
                <a:gd name="T46" fmla="*/ 0 w 8160"/>
                <a:gd name="T47" fmla="*/ 0 h 4080"/>
                <a:gd name="T48" fmla="*/ 0 w 8160"/>
                <a:gd name="T49" fmla="*/ 0 h 4080"/>
                <a:gd name="T50" fmla="*/ 0 w 8160"/>
                <a:gd name="T51" fmla="*/ 0 h 4080"/>
                <a:gd name="T52" fmla="*/ 0 w 8160"/>
                <a:gd name="T53" fmla="*/ 0 h 4080"/>
                <a:gd name="T54" fmla="*/ 0 w 8160"/>
                <a:gd name="T55" fmla="*/ 0 h 4080"/>
                <a:gd name="T56" fmla="*/ 0 w 8160"/>
                <a:gd name="T57" fmla="*/ 0 h 4080"/>
                <a:gd name="T58" fmla="*/ 0 w 8160"/>
                <a:gd name="T59" fmla="*/ 0 h 4080"/>
                <a:gd name="T60" fmla="*/ 0 w 8160"/>
                <a:gd name="T61" fmla="*/ 0 h 4080"/>
                <a:gd name="T62" fmla="*/ 0 w 8160"/>
                <a:gd name="T63" fmla="*/ 0 h 4080"/>
                <a:gd name="T64" fmla="*/ 0 w 8160"/>
                <a:gd name="T65" fmla="*/ 0 h 4080"/>
                <a:gd name="T66" fmla="*/ 0 w 8160"/>
                <a:gd name="T67" fmla="*/ 0 h 4080"/>
                <a:gd name="T68" fmla="*/ 0 w 8160"/>
                <a:gd name="T69" fmla="*/ 0 h 4080"/>
                <a:gd name="T70" fmla="*/ 0 w 8160"/>
                <a:gd name="T71" fmla="*/ 0 h 4080"/>
                <a:gd name="T72" fmla="*/ 0 w 8160"/>
                <a:gd name="T73" fmla="*/ 0 h 4080"/>
                <a:gd name="T74" fmla="*/ 0 w 8160"/>
                <a:gd name="T75" fmla="*/ 0 h 4080"/>
                <a:gd name="T76" fmla="*/ 0 w 8160"/>
                <a:gd name="T77" fmla="*/ 0 h 4080"/>
                <a:gd name="T78" fmla="*/ 0 w 8160"/>
                <a:gd name="T79" fmla="*/ 0 h 4080"/>
                <a:gd name="T80" fmla="*/ 0 w 8160"/>
                <a:gd name="T81" fmla="*/ 0 h 4080"/>
                <a:gd name="T82" fmla="*/ 0 w 8160"/>
                <a:gd name="T83" fmla="*/ 0 h 4080"/>
                <a:gd name="T84" fmla="*/ 0 w 8160"/>
                <a:gd name="T85" fmla="*/ 0 h 40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" name="Freeform 23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>
                <a:gd name="T0" fmla="*/ 0 w 8160"/>
                <a:gd name="T1" fmla="*/ 0 h 8160"/>
                <a:gd name="T2" fmla="*/ 0 w 8160"/>
                <a:gd name="T3" fmla="*/ 0 h 8160"/>
                <a:gd name="T4" fmla="*/ 0 w 8160"/>
                <a:gd name="T5" fmla="*/ 0 h 8160"/>
                <a:gd name="T6" fmla="*/ 0 w 8160"/>
                <a:gd name="T7" fmla="*/ 0 h 8160"/>
                <a:gd name="T8" fmla="*/ 0 w 8160"/>
                <a:gd name="T9" fmla="*/ 0 h 8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032" name="bmkFld2MainEntity"/>
          <p:cNvSpPr txBox="1">
            <a:spLocks noChangeArrowheads="1"/>
          </p:cNvSpPr>
          <p:nvPr/>
        </p:nvSpPr>
        <p:spPr bwMode="auto">
          <a:xfrm>
            <a:off x="1120775" y="187325"/>
            <a:ext cx="20415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778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en-US" sz="1100" dirty="0" smtClean="0">
                <a:solidFill>
                  <a:schemeClr val="bg2"/>
                </a:solidFill>
                <a:cs typeface="+mn-cs"/>
              </a:rPr>
              <a:t>AARHUS</a:t>
            </a:r>
          </a:p>
          <a:p>
            <a:pPr eaLnBrk="1" hangingPunct="1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en-US" sz="1100" dirty="0" smtClean="0">
                <a:solidFill>
                  <a:schemeClr val="bg2"/>
                </a:solidFill>
                <a:cs typeface="+mn-cs"/>
              </a:rPr>
              <a:t>UNIVERSITY</a:t>
            </a:r>
          </a:p>
        </p:txBody>
      </p:sp>
      <p:sp>
        <p:nvSpPr>
          <p:cNvPr id="1033" name="bmkFld2SubEntity"/>
          <p:cNvSpPr txBox="1">
            <a:spLocks noChangeArrowheads="1"/>
          </p:cNvSpPr>
          <p:nvPr/>
        </p:nvSpPr>
        <p:spPr bwMode="auto">
          <a:xfrm>
            <a:off x="1120775" y="723900"/>
            <a:ext cx="20415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778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95000"/>
              </a:lnSpc>
              <a:buFont typeface="AU Passata" pitchFamily="34" charset="0"/>
              <a:buNone/>
              <a:defRPr/>
            </a:pPr>
            <a:endParaRPr lang="en-US" sz="800" smtClean="0">
              <a:solidFill>
                <a:schemeClr val="bg2"/>
              </a:solidFill>
              <a:cs typeface="+mn-cs"/>
            </a:endParaRPr>
          </a:p>
          <a:p>
            <a:pPr eaLnBrk="1" hangingPunct="1">
              <a:lnSpc>
                <a:spcPct val="95000"/>
              </a:lnSpc>
              <a:buFont typeface="AU Passata" pitchFamily="34" charset="0"/>
              <a:buNone/>
              <a:defRPr/>
            </a:pPr>
            <a:endParaRPr lang="en-US" sz="800" smtClean="0">
              <a:solidFill>
                <a:schemeClr val="bg2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  <p:sldLayoutId id="214748406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2pPr>
      <a:lvl3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3pPr>
      <a:lvl4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4pPr>
      <a:lvl5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5pPr>
      <a:lvl6pPr marL="457200"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6pPr>
      <a:lvl7pPr marL="914400"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7pPr>
      <a:lvl8pPr marL="1371600"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8pPr>
      <a:lvl9pPr marL="1828800"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9pPr>
    </p:titleStyle>
    <p:bodyStyle>
      <a:lvl1pPr marL="174625" indent="-174625"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buFont typeface="AU Passata" panose="020B0503030502030804" pitchFamily="34" charset="0"/>
        <a:buChar char="›"/>
        <a:defRPr>
          <a:solidFill>
            <a:schemeClr val="bg2"/>
          </a:solidFill>
          <a:latin typeface="+mn-lt"/>
          <a:ea typeface="+mn-ea"/>
          <a:cs typeface="+mn-cs"/>
        </a:defRPr>
      </a:lvl1pPr>
      <a:lvl2pPr marL="360363" indent="-184150" algn="l" rtl="0" eaLnBrk="0" fontAlgn="base" hangingPunct="0">
        <a:lnSpc>
          <a:spcPct val="101000"/>
        </a:lnSpc>
        <a:spcBef>
          <a:spcPct val="0"/>
        </a:spcBef>
        <a:spcAft>
          <a:spcPct val="0"/>
        </a:spcAft>
        <a:buFont typeface="AU Passata" panose="020B0503030502030804" pitchFamily="34" charset="0"/>
        <a:buChar char="›"/>
        <a:defRPr sz="1400">
          <a:solidFill>
            <a:schemeClr val="bg2"/>
          </a:solidFill>
          <a:latin typeface="+mn-lt"/>
        </a:defRPr>
      </a:lvl2pPr>
      <a:lvl3pPr marL="544513" indent="-182563" algn="l" rtl="0" eaLnBrk="0" fontAlgn="base" hangingPunct="0">
        <a:lnSpc>
          <a:spcPct val="97000"/>
        </a:lnSpc>
        <a:spcBef>
          <a:spcPct val="20000"/>
        </a:spcBef>
        <a:spcAft>
          <a:spcPct val="0"/>
        </a:spcAft>
        <a:buFont typeface="AU Passata" panose="020B0503030502030804" pitchFamily="34" charset="0"/>
        <a:buChar char="›"/>
        <a:defRPr sz="1200">
          <a:solidFill>
            <a:schemeClr val="bg2"/>
          </a:solidFill>
          <a:latin typeface="+mn-lt"/>
        </a:defRPr>
      </a:lvl3pPr>
      <a:lvl4pPr marL="711200" indent="-165100" algn="l" rtl="0" eaLnBrk="0" fontAlgn="base" hangingPunct="0">
        <a:spcBef>
          <a:spcPct val="20000"/>
        </a:spcBef>
        <a:spcAft>
          <a:spcPct val="0"/>
        </a:spcAft>
        <a:buFont typeface="AU Passata" panose="020B0503030502030804" pitchFamily="34" charset="0"/>
        <a:buChar char="›"/>
        <a:defRPr sz="1200">
          <a:solidFill>
            <a:schemeClr val="bg2"/>
          </a:solidFill>
          <a:latin typeface="+mn-lt"/>
        </a:defRPr>
      </a:lvl4pPr>
      <a:lvl5pPr marL="895350" indent="-176213" algn="l" rtl="0" eaLnBrk="0" fontAlgn="base" hangingPunct="0">
        <a:spcBef>
          <a:spcPct val="20000"/>
        </a:spcBef>
        <a:spcAft>
          <a:spcPct val="0"/>
        </a:spcAft>
        <a:buFont typeface="AU Passata" panose="020B0503030502030804" pitchFamily="34" charset="0"/>
        <a:buChar char="›"/>
        <a:defRPr sz="1200">
          <a:solidFill>
            <a:schemeClr val="bg2"/>
          </a:solidFill>
          <a:latin typeface="+mn-lt"/>
        </a:defRPr>
      </a:lvl5pPr>
      <a:lvl6pPr marL="1352550" indent="-176213" algn="l" rtl="0" fontAlgn="base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6pPr>
      <a:lvl7pPr marL="1809750" indent="-176213" algn="l" rtl="0" fontAlgn="base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7pPr>
      <a:lvl8pPr marL="2266950" indent="-176213" algn="l" rtl="0" fontAlgn="base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8pPr>
      <a:lvl9pPr marL="2724150" indent="-176213" algn="l" rtl="0" fontAlgn="base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https://www.landbrugsinfo.dk/SiteCollectionImages/gudplogo.g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dsholder til dias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>
              <a:lnSpc>
                <a:spcPct val="102000"/>
              </a:lnSpc>
              <a:buFontTx/>
              <a:buNone/>
            </a:pPr>
            <a:fld id="{53206A0E-E873-4E0D-94F2-E5DA912968E5}" type="slidenum">
              <a:rPr lang="da-DK" altLang="da-DK" smtClean="0"/>
              <a:pPr>
                <a:lnSpc>
                  <a:spcPct val="102000"/>
                </a:lnSpc>
                <a:buFontTx/>
                <a:buNone/>
              </a:pPr>
              <a:t>1</a:t>
            </a:fld>
            <a:endParaRPr lang="da-DK" altLang="da-DK" smtClean="0"/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903288" y="2924175"/>
            <a:ext cx="7413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 algn="ctr" eaLnBrk="1" hangingPunct="1">
              <a:lnSpc>
                <a:spcPts val="3600"/>
              </a:lnSpc>
              <a:buFont typeface="AU Passata" panose="020B0503030502030804" pitchFamily="34" charset="0"/>
              <a:buNone/>
            </a:pPr>
            <a:r>
              <a:rPr lang="da-DK" altLang="da-DK">
                <a:solidFill>
                  <a:srgbClr val="0033CC"/>
                </a:solidFill>
                <a:latin typeface="Arial" panose="020B0604020202020204" pitchFamily="34" charset="0"/>
              </a:rPr>
              <a:t>Såtidsforsøg med efterafgrøder</a:t>
            </a:r>
          </a:p>
        </p:txBody>
      </p:sp>
      <p:sp>
        <p:nvSpPr>
          <p:cNvPr id="5124" name="Rectangle 14"/>
          <p:cNvSpPr>
            <a:spLocks noChangeArrowheads="1"/>
          </p:cNvSpPr>
          <p:nvPr/>
        </p:nvSpPr>
        <p:spPr bwMode="auto">
          <a:xfrm>
            <a:off x="903288" y="4652963"/>
            <a:ext cx="7413625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74625" indent="-174625"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U Passata" panose="020B0503030502030804" pitchFamily="34" charset="0"/>
              <a:buNone/>
            </a:pPr>
            <a:r>
              <a:rPr lang="da-DK" altLang="da-DK" sz="2400">
                <a:solidFill>
                  <a:schemeClr val="tx1"/>
                </a:solidFill>
                <a:latin typeface="Arial" panose="020B0604020202020204" pitchFamily="34" charset="0"/>
              </a:rPr>
              <a:t>Jørn Nygaard Sørensen</a:t>
            </a:r>
          </a:p>
          <a:p>
            <a:pPr algn="ctr" eaLnBrk="1" hangingPunct="1">
              <a:lnSpc>
                <a:spcPct val="100000"/>
              </a:lnSpc>
              <a:buFont typeface="AU Passata" panose="020B0503030502030804" pitchFamily="34" charset="0"/>
              <a:buNone/>
            </a:pPr>
            <a:r>
              <a:rPr lang="da-DK" altLang="da-DK" sz="1800">
                <a:solidFill>
                  <a:schemeClr val="tx1"/>
                </a:solidFill>
                <a:latin typeface="Arial" panose="020B0604020202020204" pitchFamily="34" charset="0"/>
              </a:rPr>
              <a:t>Institut for Fødevarer</a:t>
            </a:r>
          </a:p>
          <a:p>
            <a:pPr algn="ctr" eaLnBrk="1" hangingPunct="1">
              <a:lnSpc>
                <a:spcPct val="100000"/>
              </a:lnSpc>
              <a:buFont typeface="AU Passata" panose="020B0503030502030804" pitchFamily="34" charset="0"/>
              <a:buNone/>
            </a:pPr>
            <a:r>
              <a:rPr lang="da-DK" altLang="da-DK" sz="1800">
                <a:solidFill>
                  <a:schemeClr val="tx1"/>
                </a:solidFill>
                <a:latin typeface="Arial" panose="020B0604020202020204" pitchFamily="34" charset="0"/>
              </a:rPr>
              <a:t>Aarhus Universitet</a:t>
            </a:r>
          </a:p>
          <a:p>
            <a:pPr algn="ctr" eaLnBrk="1" hangingPunct="1">
              <a:lnSpc>
                <a:spcPct val="100000"/>
              </a:lnSpc>
              <a:buFont typeface="AU Passata" panose="020B0503030502030804" pitchFamily="34" charset="0"/>
              <a:buNone/>
            </a:pPr>
            <a:endParaRPr lang="da-DK" altLang="da-DK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buFont typeface="AU Passata" panose="020B0503030502030804" pitchFamily="34" charset="0"/>
              <a:buNone/>
            </a:pPr>
            <a:r>
              <a:rPr lang="da-DK" altLang="da-DK" sz="1800">
                <a:solidFill>
                  <a:srgbClr val="0033CC"/>
                </a:solidFill>
                <a:latin typeface="Arial" panose="020B0604020202020204" pitchFamily="34" charset="0"/>
              </a:rPr>
              <a:t>JornN.Sorensen@food.au.dk</a:t>
            </a:r>
          </a:p>
          <a:p>
            <a:pPr algn="ctr" eaLnBrk="1" hangingPunct="1">
              <a:lnSpc>
                <a:spcPct val="100000"/>
              </a:lnSpc>
              <a:buFont typeface="AU Passata" panose="020B0503030502030804" pitchFamily="34" charset="0"/>
              <a:buNone/>
            </a:pPr>
            <a:endParaRPr lang="da-DK" altLang="da-DK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buFont typeface="AU Passata" panose="020B0503030502030804" pitchFamily="34" charset="0"/>
              <a:buNone/>
            </a:pPr>
            <a:endParaRPr lang="da-DK" altLang="da-DK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buFont typeface="AU Passata" panose="020B0503030502030804" pitchFamily="34" charset="0"/>
              <a:buNone/>
            </a:pPr>
            <a:endParaRPr lang="da-DK" altLang="da-DK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buFont typeface="AU Passata" panose="020B0503030502030804" pitchFamily="34" charset="0"/>
              <a:buNone/>
            </a:pPr>
            <a:endParaRPr lang="da-DK" altLang="da-DK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buFont typeface="AU Passata" panose="020B0503030502030804" pitchFamily="34" charset="0"/>
              <a:buNone/>
            </a:pPr>
            <a:endParaRPr lang="da-DK" altLang="da-DK" sz="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125" name="Rectangle 14"/>
          <p:cNvSpPr>
            <a:spLocks noChangeArrowheads="1"/>
          </p:cNvSpPr>
          <p:nvPr/>
        </p:nvSpPr>
        <p:spPr bwMode="auto">
          <a:xfrm>
            <a:off x="903288" y="1589088"/>
            <a:ext cx="74136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74625" indent="-174625"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 algn="ctr" eaLnBrk="1" hangingPunct="1">
              <a:lnSpc>
                <a:spcPct val="77000"/>
              </a:lnSpc>
              <a:buFont typeface="AU Passata" panose="020B0503030502030804" pitchFamily="34" charset="0"/>
              <a:buNone/>
            </a:pPr>
            <a:endParaRPr lang="da-DK" altLang="da-DK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buFont typeface="AU Passata" panose="020B0503030502030804" pitchFamily="34" charset="0"/>
              <a:buNone/>
            </a:pPr>
            <a:r>
              <a:rPr lang="da-DK" altLang="da-DK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Åbent avlermøde</a:t>
            </a:r>
            <a:endParaRPr lang="da-DK" altLang="da-DK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buFont typeface="AU Passata" panose="020B0503030502030804" pitchFamily="34" charset="0"/>
              <a:buNone/>
            </a:pPr>
            <a:r>
              <a:rPr lang="da-DK" altLang="da-DK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5. marts </a:t>
            </a:r>
            <a:r>
              <a:rPr lang="da-DK" altLang="da-DK" sz="1800" dirty="0">
                <a:solidFill>
                  <a:schemeClr val="tx1"/>
                </a:solidFill>
                <a:latin typeface="Arial" panose="020B0604020202020204" pitchFamily="34" charset="0"/>
              </a:rPr>
              <a:t>2019</a:t>
            </a:r>
          </a:p>
          <a:p>
            <a:pPr algn="ctr" eaLnBrk="1" hangingPunct="1">
              <a:lnSpc>
                <a:spcPct val="77000"/>
              </a:lnSpc>
              <a:buFont typeface="AU Passata" panose="020B0503030502030804" pitchFamily="34" charset="0"/>
              <a:buNone/>
            </a:pPr>
            <a:endParaRPr lang="da-DK" altLang="da-DK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77000"/>
              </a:lnSpc>
              <a:buFont typeface="AU Passata" panose="020B0503030502030804" pitchFamily="34" charset="0"/>
              <a:buNone/>
            </a:pPr>
            <a:endParaRPr lang="da-DK" altLang="da-DK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77000"/>
              </a:lnSpc>
              <a:buFont typeface="AU Passata" panose="020B0503030502030804" pitchFamily="34" charset="0"/>
              <a:buNone/>
            </a:pPr>
            <a:endParaRPr lang="da-DK" altLang="da-DK" sz="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889625" y="115888"/>
            <a:ext cx="3168650" cy="4794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 algn="r" eaLnBrk="1" hangingPunct="1">
              <a:lnSpc>
                <a:spcPts val="3600"/>
              </a:lnSpc>
              <a:buFont typeface="AU Passata" panose="020B0503030502030804" pitchFamily="34" charset="0"/>
              <a:buNone/>
            </a:pPr>
            <a:endParaRPr lang="da-DK" altLang="da-DK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Pladsholder til dias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>
              <a:lnSpc>
                <a:spcPct val="102000"/>
              </a:lnSpc>
              <a:buFontTx/>
              <a:buNone/>
            </a:pPr>
            <a:fld id="{148FFD84-55B2-4710-B2AB-6CBC4A53FE33}" type="slidenum">
              <a:rPr lang="da-DK" altLang="da-DK" smtClean="0"/>
              <a:pPr>
                <a:lnSpc>
                  <a:spcPct val="102000"/>
                </a:lnSpc>
                <a:buFontTx/>
                <a:buNone/>
              </a:pPr>
              <a:t>10</a:t>
            </a:fld>
            <a:endParaRPr lang="da-DK" altLang="da-DK" smtClean="0"/>
          </a:p>
        </p:txBody>
      </p:sp>
      <p:sp>
        <p:nvSpPr>
          <p:cNvPr id="23556" name="Rektangel 7"/>
          <p:cNvSpPr>
            <a:spLocks noChangeArrowheads="1"/>
          </p:cNvSpPr>
          <p:nvPr/>
        </p:nvSpPr>
        <p:spPr bwMode="auto">
          <a:xfrm>
            <a:off x="441325" y="1557338"/>
            <a:ext cx="83121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 sz="2000" dirty="0">
                <a:latin typeface="Arial" panose="020B0604020202020204" pitchFamily="34" charset="0"/>
              </a:rPr>
              <a:t>Konklusioner:</a:t>
            </a:r>
          </a:p>
          <a:p>
            <a:endParaRPr lang="da-DK" altLang="da-DK" sz="2000" dirty="0">
              <a:latin typeface="Arial" panose="020B0604020202020204" pitchFamily="34" charset="0"/>
            </a:endParaRPr>
          </a:p>
          <a:p>
            <a:endParaRPr lang="da-DK" altLang="da-DK" sz="2000" dirty="0">
              <a:latin typeface="Arial" panose="020B0604020202020204" pitchFamily="34" charset="0"/>
            </a:endParaRPr>
          </a:p>
        </p:txBody>
      </p:sp>
      <p:sp>
        <p:nvSpPr>
          <p:cNvPr id="23557" name="Rektangel 1"/>
          <p:cNvSpPr>
            <a:spLocks noChangeArrowheads="1"/>
          </p:cNvSpPr>
          <p:nvPr/>
        </p:nvSpPr>
        <p:spPr bwMode="auto">
          <a:xfrm>
            <a:off x="20638" y="2105025"/>
            <a:ext cx="79216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 lvl="1" eaLnBrk="1" hangingPunct="1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a-DK" altLang="da-DK"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</a:rPr>
              <a:t>Vinterraps og klinte er mere effektive som fangafgrøder end vintervikke/vinterrug og vinterhestebønne</a:t>
            </a: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a-DK" altLang="da-DK"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</a:rPr>
              <a:t>N-optag reduceres med 2-4 kg/ha pr dag</a:t>
            </a: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a-DK" altLang="da-DK"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</a:rPr>
              <a:t>N-optag er i høj grad afhængig af årets vækstbetingelserne (temperatur)</a:t>
            </a: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a-DK" altLang="da-DK"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</a:rPr>
              <a:t>Udvaskningspotentialet påvirkes af temperaturen (sommer og efterår)</a:t>
            </a: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a-DK" altLang="da-DK"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</a:rPr>
              <a:t>N-udvaskningen påvirkes af vinternedbøren </a:t>
            </a: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a-DK" altLang="da-DK"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</a:rPr>
              <a:t>Efterafgrøder sået midt i september har kun lille effekt på N-udvaskning</a:t>
            </a:r>
          </a:p>
        </p:txBody>
      </p:sp>
      <p:pic>
        <p:nvPicPr>
          <p:cNvPr id="6" name="Billede 5" descr="https://www.landbrugsinfo.dk/SiteCollectionImages/gudplogo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4526327"/>
            <a:ext cx="1676400" cy="90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felt 2"/>
          <p:cNvSpPr txBox="1">
            <a:spLocks noChangeArrowheads="1"/>
          </p:cNvSpPr>
          <p:nvPr/>
        </p:nvSpPr>
        <p:spPr bwMode="auto">
          <a:xfrm>
            <a:off x="827584" y="5763325"/>
            <a:ext cx="7560840" cy="9067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Aft>
                <a:spcPts val="300"/>
              </a:spcAft>
            </a:pPr>
            <a:r>
              <a:rPr kumimoji="0" lang="da-DK" alt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Projektet </a:t>
            </a:r>
            <a:r>
              <a:rPr kumimoji="0" lang="da-DK" alt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da-DK" sz="1200" dirty="0" smtClean="0">
                <a:latin typeface="Arial" panose="020B0604020202020204" pitchFamily="34" charset="0"/>
              </a:rPr>
              <a:t>Increased </a:t>
            </a:r>
            <a:r>
              <a:rPr lang="en-US" altLang="da-DK" sz="1200" dirty="0">
                <a:latin typeface="Arial" panose="020B0604020202020204" pitchFamily="34" charset="0"/>
              </a:rPr>
              <a:t>production by double cropping, </a:t>
            </a:r>
            <a:r>
              <a:rPr lang="en-US" altLang="da-DK" sz="1200" dirty="0" smtClean="0">
                <a:latin typeface="Arial" panose="020B0604020202020204" pitchFamily="34" charset="0"/>
              </a:rPr>
              <a:t>plant-based fertilizers </a:t>
            </a:r>
            <a:r>
              <a:rPr lang="en-US" altLang="da-DK" sz="1200" dirty="0">
                <a:latin typeface="Arial" panose="020B0604020202020204" pitchFamily="34" charset="0"/>
              </a:rPr>
              <a:t>and reduced tillage (</a:t>
            </a:r>
            <a:r>
              <a:rPr lang="en-US" altLang="da-DK" sz="1200" dirty="0" err="1">
                <a:latin typeface="Arial" panose="020B0604020202020204" pitchFamily="34" charset="0"/>
              </a:rPr>
              <a:t>DoubleCrop</a:t>
            </a:r>
            <a:r>
              <a:rPr lang="en-US" altLang="da-DK" sz="1200" dirty="0">
                <a:latin typeface="Arial" panose="020B0604020202020204" pitchFamily="34" charset="0"/>
              </a:rPr>
              <a:t>)</a:t>
            </a:r>
            <a:r>
              <a:rPr kumimoji="0" lang="da-DK" alt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kumimoji="0" lang="da-DK" alt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støttes af Grønt Udviklings- og Demonstrationsprogram, (GUDP) under Miljø- og Fødevareministeriet.</a:t>
            </a:r>
          </a:p>
          <a:p>
            <a:pPr lvl="0" eaLnBrk="1" hangingPunct="1">
              <a:spcAft>
                <a:spcPts val="300"/>
              </a:spcAft>
            </a:pPr>
            <a:r>
              <a:rPr kumimoji="0" lang="da-DK" alt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 projektsamarbejde mellem Aarhus Universitet, </a:t>
            </a:r>
            <a:r>
              <a:rPr lang="da-DK" altLang="da-DK" sz="1200" dirty="0" err="1" smtClean="0">
                <a:latin typeface="Arial" panose="020B0604020202020204" pitchFamily="34" charset="0"/>
              </a:rPr>
              <a:t>HortiAdvice</a:t>
            </a:r>
            <a:r>
              <a:rPr lang="da-DK" altLang="da-DK" sz="1200" dirty="0" smtClean="0">
                <a:latin typeface="Arial" panose="020B0604020202020204" pitchFamily="34" charset="0"/>
              </a:rPr>
              <a:t> </a:t>
            </a:r>
            <a:r>
              <a:rPr kumimoji="0" lang="da-DK" alt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A/S, Skiftekær Økologi </a:t>
            </a:r>
            <a:r>
              <a:rPr kumimoji="0" lang="da-DK" altLang="da-D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Aps</a:t>
            </a:r>
            <a:r>
              <a:rPr lang="da-DK" altLang="da-DK" sz="1200" dirty="0">
                <a:latin typeface="Arial" panose="020B0604020202020204" pitchFamily="34" charset="0"/>
              </a:rPr>
              <a:t>, Skyttes </a:t>
            </a:r>
            <a:r>
              <a:rPr lang="da-DK" altLang="da-DK" sz="1200" dirty="0" smtClean="0">
                <a:latin typeface="Arial" panose="020B0604020202020204" pitchFamily="34" charset="0"/>
              </a:rPr>
              <a:t>Gartneri, Vostrup </a:t>
            </a:r>
            <a:r>
              <a:rPr kumimoji="0" lang="da-DK" altLang="da-D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Øko</a:t>
            </a:r>
            <a:r>
              <a:rPr kumimoji="0" lang="da-DK" alt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-Grønt </a:t>
            </a:r>
            <a:r>
              <a:rPr kumimoji="0" lang="da-DK" alt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og </a:t>
            </a:r>
            <a:r>
              <a:rPr kumimoji="0" lang="da-DK" alt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Nordisk Tang ApS.</a:t>
            </a:r>
            <a:endParaRPr kumimoji="0" lang="da-DK" alt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889625" y="115888"/>
            <a:ext cx="3168650" cy="4794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 algn="r" eaLnBrk="1" hangingPunct="1">
              <a:lnSpc>
                <a:spcPts val="3600"/>
              </a:lnSpc>
              <a:buFont typeface="AU Passata" panose="020B0503030502030804" pitchFamily="34" charset="0"/>
              <a:buNone/>
            </a:pPr>
            <a:endParaRPr lang="da-DK" altLang="da-DK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Pladsholder til dias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>
              <a:lnSpc>
                <a:spcPct val="102000"/>
              </a:lnSpc>
              <a:buFontTx/>
              <a:buNone/>
            </a:pPr>
            <a:fld id="{0B603D54-2660-41D9-9A3D-694B64F0AE94}" type="slidenum">
              <a:rPr lang="da-DK" altLang="da-DK" smtClean="0"/>
              <a:pPr>
                <a:lnSpc>
                  <a:spcPct val="102000"/>
                </a:lnSpc>
                <a:buFontTx/>
                <a:buNone/>
              </a:pPr>
              <a:t>2</a:t>
            </a:fld>
            <a:endParaRPr lang="da-DK" altLang="da-DK" smtClean="0"/>
          </a:p>
        </p:txBody>
      </p:sp>
      <p:sp>
        <p:nvSpPr>
          <p:cNvPr id="11271" name="Rektangel 9"/>
          <p:cNvSpPr>
            <a:spLocks noChangeArrowheads="1"/>
          </p:cNvSpPr>
          <p:nvPr/>
        </p:nvSpPr>
        <p:spPr bwMode="auto">
          <a:xfrm>
            <a:off x="2843213" y="5589588"/>
            <a:ext cx="3457575" cy="738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a-DK" altLang="da-DK" sz="1400">
                <a:latin typeface="Arial" panose="020B0604020202020204" pitchFamily="34" charset="0"/>
              </a:rPr>
              <a:t>N-optag reduceres med aftagende såtid:</a:t>
            </a:r>
          </a:p>
          <a:p>
            <a:pPr algn="ctr"/>
            <a:r>
              <a:rPr lang="da-DK" altLang="da-DK" sz="1400">
                <a:latin typeface="Arial" panose="020B0604020202020204" pitchFamily="34" charset="0"/>
              </a:rPr>
              <a:t>     En-kimbladede:	1 kg N ha</a:t>
            </a:r>
            <a:r>
              <a:rPr lang="da-DK" altLang="da-DK" sz="1400" baseline="30000">
                <a:latin typeface="Arial" panose="020B0604020202020204" pitchFamily="34" charset="0"/>
              </a:rPr>
              <a:t>-1</a:t>
            </a:r>
            <a:r>
              <a:rPr lang="da-DK" altLang="da-DK" sz="1400">
                <a:latin typeface="Arial" panose="020B0604020202020204" pitchFamily="34" charset="0"/>
              </a:rPr>
              <a:t> dag</a:t>
            </a:r>
            <a:r>
              <a:rPr lang="da-DK" altLang="da-DK" sz="1400" baseline="30000">
                <a:latin typeface="Arial" panose="020B0604020202020204" pitchFamily="34" charset="0"/>
              </a:rPr>
              <a:t>-1</a:t>
            </a:r>
          </a:p>
          <a:p>
            <a:pPr algn="ctr"/>
            <a:r>
              <a:rPr lang="da-DK" altLang="da-DK" sz="1400">
                <a:latin typeface="Arial" panose="020B0604020202020204" pitchFamily="34" charset="0"/>
              </a:rPr>
              <a:t>     Korsblomstrede:	2 kg N ha</a:t>
            </a:r>
            <a:r>
              <a:rPr lang="da-DK" altLang="da-DK" sz="1400" baseline="30000">
                <a:latin typeface="Arial" panose="020B0604020202020204" pitchFamily="34" charset="0"/>
              </a:rPr>
              <a:t>-1</a:t>
            </a:r>
            <a:r>
              <a:rPr lang="da-DK" altLang="da-DK" sz="1400">
                <a:latin typeface="Arial" panose="020B0604020202020204" pitchFamily="34" charset="0"/>
              </a:rPr>
              <a:t> dag</a:t>
            </a:r>
            <a:r>
              <a:rPr lang="da-DK" altLang="da-DK" sz="1400" baseline="30000">
                <a:latin typeface="Arial" panose="020B0604020202020204" pitchFamily="34" charset="0"/>
              </a:rPr>
              <a:t>-1</a:t>
            </a:r>
          </a:p>
        </p:txBody>
      </p:sp>
      <p:sp>
        <p:nvSpPr>
          <p:cNvPr id="7173" name="Text Box 2"/>
          <p:cNvSpPr txBox="1">
            <a:spLocks noChangeArrowheads="1"/>
          </p:cNvSpPr>
          <p:nvPr/>
        </p:nvSpPr>
        <p:spPr bwMode="auto">
          <a:xfrm>
            <a:off x="306388" y="6262688"/>
            <a:ext cx="8472487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 algn="ctr" eaLnBrk="1" hangingPunct="1">
              <a:lnSpc>
                <a:spcPts val="3600"/>
              </a:lnSpc>
              <a:buFont typeface="AU Passata" panose="020B0503030502030804" pitchFamily="34" charset="0"/>
              <a:buNone/>
            </a:pPr>
            <a:r>
              <a:rPr lang="en-US" altLang="da-DK" sz="1100">
                <a:solidFill>
                  <a:schemeClr val="tx1"/>
                </a:solidFill>
                <a:latin typeface="Arial" panose="020B0604020202020204" pitchFamily="34" charset="0"/>
              </a:rPr>
              <a:t>Elers B &amp; Hartmann HD 1987. </a:t>
            </a:r>
            <a:r>
              <a:rPr lang="de-DE" altLang="da-DK" sz="1100">
                <a:solidFill>
                  <a:schemeClr val="tx1"/>
                </a:solidFill>
                <a:latin typeface="Arial" panose="020B0604020202020204" pitchFamily="34" charset="0"/>
              </a:rPr>
              <a:t>Biologische Konservierung von Nitrat über Winter</a:t>
            </a:r>
            <a:r>
              <a:rPr lang="en-US" altLang="da-DK" sz="1100">
                <a:solidFill>
                  <a:schemeClr val="tx1"/>
                </a:solidFill>
                <a:latin typeface="Arial" panose="020B0604020202020204" pitchFamily="34" charset="0"/>
              </a:rPr>
              <a:t>. VDLUFA-Schriftenreihe 20, 427-439.</a:t>
            </a:r>
          </a:p>
        </p:txBody>
      </p:sp>
      <p:sp>
        <p:nvSpPr>
          <p:cNvPr id="7174" name="Text Box 2"/>
          <p:cNvSpPr txBox="1">
            <a:spLocks noChangeArrowheads="1"/>
          </p:cNvSpPr>
          <p:nvPr/>
        </p:nvSpPr>
        <p:spPr bwMode="auto">
          <a:xfrm>
            <a:off x="306388" y="4797425"/>
            <a:ext cx="8472487" cy="3079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U Passata" panose="020B0503030502030804" pitchFamily="34" charset="0"/>
              <a:buNone/>
            </a:pPr>
            <a:r>
              <a:rPr lang="da-DK" altLang="da-DK" sz="1400">
                <a:solidFill>
                  <a:schemeClr val="tx1"/>
                </a:solidFill>
                <a:latin typeface="Arial" panose="020B0604020202020204" pitchFamily="34" charset="0"/>
              </a:rPr>
              <a:t>N-optag (M11) med efterafgrøder sået på 5 såtider, Geisenheim 1984-1985.</a:t>
            </a:r>
          </a:p>
        </p:txBody>
      </p:sp>
      <p:pic>
        <p:nvPicPr>
          <p:cNvPr id="7175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908050"/>
            <a:ext cx="8472487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2"/>
          <p:cNvSpPr txBox="1">
            <a:spLocks noChangeArrowheads="1"/>
          </p:cNvSpPr>
          <p:nvPr/>
        </p:nvSpPr>
        <p:spPr bwMode="auto">
          <a:xfrm>
            <a:off x="306388" y="5157788"/>
            <a:ext cx="8472487" cy="3079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U Passata" panose="020B0503030502030804" pitchFamily="34" charset="0"/>
              <a:buNone/>
            </a:pPr>
            <a:r>
              <a:rPr lang="da-DK" altLang="da-DK" sz="1400">
                <a:solidFill>
                  <a:schemeClr val="tx1"/>
                </a:solidFill>
                <a:latin typeface="Arial" panose="020B0604020202020204" pitchFamily="34" charset="0"/>
              </a:rPr>
              <a:t>NO3-N (kg/ha) før såning 0-90 cm: 268 (1984) og 122 (1985).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dsholder til dias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>
              <a:lnSpc>
                <a:spcPct val="102000"/>
              </a:lnSpc>
              <a:buFontTx/>
              <a:buNone/>
            </a:pPr>
            <a:fld id="{9851DB7B-F2E5-4222-9B13-E3134B1178DC}" type="slidenum">
              <a:rPr lang="da-DK" altLang="da-DK" smtClean="0"/>
              <a:pPr>
                <a:lnSpc>
                  <a:spcPct val="102000"/>
                </a:lnSpc>
                <a:buFontTx/>
                <a:buNone/>
              </a:pPr>
              <a:t>3</a:t>
            </a:fld>
            <a:endParaRPr lang="da-DK" altLang="da-DK" smtClean="0"/>
          </a:p>
        </p:txBody>
      </p:sp>
      <p:pic>
        <p:nvPicPr>
          <p:cNvPr id="9219" name="Bille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719138"/>
            <a:ext cx="7289800" cy="552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900113" y="6262688"/>
            <a:ext cx="76327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 eaLnBrk="1" hangingPunct="1">
              <a:lnSpc>
                <a:spcPts val="3600"/>
              </a:lnSpc>
              <a:buFont typeface="AU Passata" panose="020B0503030502030804" pitchFamily="34" charset="0"/>
              <a:buNone/>
            </a:pPr>
            <a:r>
              <a:rPr lang="en-US" altLang="da-DK" sz="1100">
                <a:solidFill>
                  <a:schemeClr val="tx1"/>
                </a:solidFill>
                <a:latin typeface="Arial" panose="020B0604020202020204" pitchFamily="34" charset="0"/>
              </a:rPr>
              <a:t>Sørensen JN 1992. Effect of catch crops on the content of soil mineral nitrogen. Z Pflancenernaehr Bodenkd 155, 61-66</a:t>
            </a:r>
          </a:p>
        </p:txBody>
      </p:sp>
      <p:sp>
        <p:nvSpPr>
          <p:cNvPr id="9221" name="Text Box 2"/>
          <p:cNvSpPr txBox="1">
            <a:spLocks noChangeArrowheads="1"/>
          </p:cNvSpPr>
          <p:nvPr/>
        </p:nvSpPr>
        <p:spPr bwMode="auto">
          <a:xfrm>
            <a:off x="5508625" y="5949950"/>
            <a:ext cx="280828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U Passata" panose="020B0503030502030804" pitchFamily="34" charset="0"/>
              <a:buNone/>
            </a:pPr>
            <a:r>
              <a:rPr lang="da-DK" altLang="da-DK" sz="1400">
                <a:solidFill>
                  <a:srgbClr val="FF0000"/>
                </a:solidFill>
                <a:latin typeface="Arial" panose="020B0604020202020204" pitchFamily="34" charset="0"/>
              </a:rPr>
              <a:t>Årslev, 1985-1988</a:t>
            </a:r>
          </a:p>
          <a:p>
            <a:pPr eaLnBrk="1" hangingPunct="1">
              <a:lnSpc>
                <a:spcPct val="100000"/>
              </a:lnSpc>
              <a:buFont typeface="AU Passata" panose="020B0503030502030804" pitchFamily="34" charset="0"/>
              <a:buNone/>
            </a:pPr>
            <a:r>
              <a:rPr lang="da-DK" altLang="da-DK" sz="1400">
                <a:solidFill>
                  <a:schemeClr val="tx1"/>
                </a:solidFill>
                <a:latin typeface="Arial" panose="020B0604020202020204" pitchFamily="34" charset="0"/>
              </a:rPr>
              <a:t>N-min Juni 0-100 cm: 261 kg/ha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dsholder til dias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>
              <a:lnSpc>
                <a:spcPct val="102000"/>
              </a:lnSpc>
              <a:buFontTx/>
              <a:buNone/>
            </a:pPr>
            <a:fld id="{512ADF69-C0FD-4602-B17E-9D25076A6C9B}" type="slidenum">
              <a:rPr lang="da-DK" altLang="da-DK" smtClean="0"/>
              <a:pPr>
                <a:lnSpc>
                  <a:spcPct val="102000"/>
                </a:lnSpc>
                <a:buFontTx/>
                <a:buNone/>
              </a:pPr>
              <a:t>4</a:t>
            </a:fld>
            <a:endParaRPr lang="da-DK" altLang="da-DK" smtClean="0"/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92088" y="260350"/>
            <a:ext cx="5100637" cy="5540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 eaLnBrk="1" hangingPunct="1">
              <a:lnSpc>
                <a:spcPts val="3600"/>
              </a:lnSpc>
              <a:buFont typeface="AU Passata" panose="020B0503030502030804" pitchFamily="34" charset="0"/>
              <a:buNone/>
            </a:pPr>
            <a:r>
              <a:rPr lang="en-US" altLang="da-DK" sz="2400">
                <a:solidFill>
                  <a:srgbClr val="0033CC"/>
                </a:solidFill>
                <a:latin typeface="Arial" panose="020B0604020202020204" pitchFamily="34" charset="0"/>
              </a:rPr>
              <a:t>VinterVikke / VinterRug (70:30)</a:t>
            </a:r>
            <a:endParaRPr lang="en-US" altLang="da-DK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5724525" y="2133600"/>
            <a:ext cx="2159000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 algn="r" eaLnBrk="1" hangingPunct="1">
              <a:lnSpc>
                <a:spcPts val="3600"/>
              </a:lnSpc>
              <a:buFont typeface="AU Passata" panose="020B0503030502030804" pitchFamily="34" charset="0"/>
              <a:buNone/>
            </a:pPr>
            <a:endParaRPr lang="da-DK" altLang="da-DK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Text Box 2"/>
          <p:cNvSpPr txBox="1">
            <a:spLocks noChangeArrowheads="1"/>
          </p:cNvSpPr>
          <p:nvPr/>
        </p:nvSpPr>
        <p:spPr bwMode="auto">
          <a:xfrm>
            <a:off x="192088" y="5432425"/>
            <a:ext cx="8588375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U Passata" panose="020B0503030502030804" pitchFamily="34" charset="0"/>
              <a:buNone/>
            </a:pPr>
            <a:r>
              <a:rPr lang="en-US" altLang="da-DK" sz="1800">
                <a:solidFill>
                  <a:schemeClr val="tx1"/>
                </a:solidFill>
                <a:latin typeface="Arial" panose="020B0604020202020204" pitchFamily="34" charset="0"/>
              </a:rPr>
              <a:t>             P8                              M8                              P9                                M9</a:t>
            </a:r>
          </a:p>
        </p:txBody>
      </p:sp>
      <p:sp>
        <p:nvSpPr>
          <p:cNvPr id="11270" name="Text Box 2"/>
          <p:cNvSpPr txBox="1">
            <a:spLocks noChangeArrowheads="1"/>
          </p:cNvSpPr>
          <p:nvPr/>
        </p:nvSpPr>
        <p:spPr bwMode="auto">
          <a:xfrm>
            <a:off x="193675" y="6227763"/>
            <a:ext cx="8588375" cy="3698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U Passata" panose="020B0503030502030804" pitchFamily="34" charset="0"/>
              <a:buNone/>
            </a:pPr>
            <a:r>
              <a:rPr lang="en-US" altLang="da-DK" sz="1800">
                <a:solidFill>
                  <a:schemeClr val="tx1"/>
                </a:solidFill>
                <a:latin typeface="Arial" panose="020B0604020202020204" pitchFamily="34" charset="0"/>
              </a:rPr>
              <a:t>Årslev, 12. oktober 2018</a:t>
            </a:r>
          </a:p>
        </p:txBody>
      </p:sp>
      <p:sp>
        <p:nvSpPr>
          <p:cNvPr id="11271" name="Text Box 2"/>
          <p:cNvSpPr txBox="1">
            <a:spLocks noChangeArrowheads="1"/>
          </p:cNvSpPr>
          <p:nvPr/>
        </p:nvSpPr>
        <p:spPr bwMode="auto">
          <a:xfrm>
            <a:off x="192088" y="3208338"/>
            <a:ext cx="265112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 eaLnBrk="1" hangingPunct="1">
              <a:lnSpc>
                <a:spcPts val="3600"/>
              </a:lnSpc>
              <a:buFont typeface="AU Passata" panose="020B0503030502030804" pitchFamily="34" charset="0"/>
              <a:buNone/>
            </a:pPr>
            <a:r>
              <a:rPr lang="en-US" altLang="da-DK" sz="2400">
                <a:solidFill>
                  <a:srgbClr val="0033CC"/>
                </a:solidFill>
                <a:latin typeface="Arial" panose="020B0604020202020204" pitchFamily="34" charset="0"/>
              </a:rPr>
              <a:t>VinterHestebønne</a:t>
            </a:r>
            <a:endParaRPr lang="en-US" altLang="da-DK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72" name="Text Box 2"/>
          <p:cNvSpPr txBox="1">
            <a:spLocks noChangeArrowheads="1"/>
          </p:cNvSpPr>
          <p:nvPr/>
        </p:nvSpPr>
        <p:spPr bwMode="auto">
          <a:xfrm>
            <a:off x="231775" y="2492375"/>
            <a:ext cx="8588375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U Passata" panose="020B0503030502030804" pitchFamily="34" charset="0"/>
              <a:buNone/>
            </a:pPr>
            <a:r>
              <a:rPr lang="en-US" altLang="da-DK" sz="1800">
                <a:solidFill>
                  <a:schemeClr val="tx1"/>
                </a:solidFill>
                <a:latin typeface="Arial" panose="020B0604020202020204" pitchFamily="34" charset="0"/>
              </a:rPr>
              <a:t>             P8                             M8                               P9                                M9</a:t>
            </a:r>
          </a:p>
        </p:txBody>
      </p:sp>
      <p:pic>
        <p:nvPicPr>
          <p:cNvPr id="11273" name="Billed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865188"/>
            <a:ext cx="2160587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Billed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865188"/>
            <a:ext cx="2159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Billed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865188"/>
            <a:ext cx="2159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Billed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865188"/>
            <a:ext cx="216058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Billed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800475"/>
            <a:ext cx="2160587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Billed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3800475"/>
            <a:ext cx="215900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Billed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3800475"/>
            <a:ext cx="215900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Billed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3800475"/>
            <a:ext cx="215900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dsholder til dias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>
              <a:lnSpc>
                <a:spcPct val="102000"/>
              </a:lnSpc>
              <a:buFontTx/>
              <a:buNone/>
            </a:pPr>
            <a:fld id="{98B63C2C-2AF4-44D1-9871-026B098F1A3E}" type="slidenum">
              <a:rPr lang="da-DK" altLang="da-DK" smtClean="0"/>
              <a:pPr>
                <a:lnSpc>
                  <a:spcPct val="102000"/>
                </a:lnSpc>
                <a:buFontTx/>
                <a:buNone/>
              </a:pPr>
              <a:t>5</a:t>
            </a:fld>
            <a:endParaRPr lang="da-DK" altLang="da-DK" smtClean="0"/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92088" y="260350"/>
            <a:ext cx="2651125" cy="5095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 eaLnBrk="1" hangingPunct="1">
              <a:lnSpc>
                <a:spcPts val="3600"/>
              </a:lnSpc>
              <a:buFont typeface="AU Passata" panose="020B0503030502030804" pitchFamily="34" charset="0"/>
              <a:buNone/>
            </a:pPr>
            <a:r>
              <a:rPr lang="en-US" altLang="da-DK" sz="2400">
                <a:solidFill>
                  <a:srgbClr val="0033CC"/>
                </a:solidFill>
                <a:latin typeface="Arial" panose="020B0604020202020204" pitchFamily="34" charset="0"/>
              </a:rPr>
              <a:t>VinterRaps</a:t>
            </a:r>
            <a:endParaRPr lang="en-US" altLang="da-DK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5724525" y="2133600"/>
            <a:ext cx="2159000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 algn="r" eaLnBrk="1" hangingPunct="1">
              <a:lnSpc>
                <a:spcPts val="3600"/>
              </a:lnSpc>
              <a:buFont typeface="AU Passata" panose="020B0503030502030804" pitchFamily="34" charset="0"/>
              <a:buNone/>
            </a:pPr>
            <a:endParaRPr lang="da-DK" altLang="da-DK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Text Box 2"/>
          <p:cNvSpPr txBox="1">
            <a:spLocks noChangeArrowheads="1"/>
          </p:cNvSpPr>
          <p:nvPr/>
        </p:nvSpPr>
        <p:spPr bwMode="auto">
          <a:xfrm>
            <a:off x="192088" y="5432425"/>
            <a:ext cx="8588375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U Passata" panose="020B0503030502030804" pitchFamily="34" charset="0"/>
              <a:buNone/>
            </a:pPr>
            <a:r>
              <a:rPr lang="en-US" altLang="da-DK" sz="1800">
                <a:solidFill>
                  <a:schemeClr val="tx1"/>
                </a:solidFill>
                <a:latin typeface="Arial" panose="020B0604020202020204" pitchFamily="34" charset="0"/>
              </a:rPr>
              <a:t>             P8                              M8                              P9                                M9</a:t>
            </a:r>
          </a:p>
        </p:txBody>
      </p:sp>
      <p:sp>
        <p:nvSpPr>
          <p:cNvPr id="13318" name="Text Box 2"/>
          <p:cNvSpPr txBox="1">
            <a:spLocks noChangeArrowheads="1"/>
          </p:cNvSpPr>
          <p:nvPr/>
        </p:nvSpPr>
        <p:spPr bwMode="auto">
          <a:xfrm>
            <a:off x="193675" y="6227763"/>
            <a:ext cx="8588375" cy="3698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U Passata" panose="020B0503030502030804" pitchFamily="34" charset="0"/>
              <a:buNone/>
            </a:pPr>
            <a:r>
              <a:rPr lang="en-US" altLang="da-DK" sz="1800">
                <a:solidFill>
                  <a:schemeClr val="tx1"/>
                </a:solidFill>
                <a:latin typeface="Arial" panose="020B0604020202020204" pitchFamily="34" charset="0"/>
              </a:rPr>
              <a:t>Årslev, 12. oktober 2018</a:t>
            </a:r>
          </a:p>
        </p:txBody>
      </p:sp>
      <p:sp>
        <p:nvSpPr>
          <p:cNvPr id="13319" name="Text Box 2"/>
          <p:cNvSpPr txBox="1">
            <a:spLocks noChangeArrowheads="1"/>
          </p:cNvSpPr>
          <p:nvPr/>
        </p:nvSpPr>
        <p:spPr bwMode="auto">
          <a:xfrm>
            <a:off x="192088" y="3208338"/>
            <a:ext cx="265112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 eaLnBrk="1" hangingPunct="1">
              <a:lnSpc>
                <a:spcPts val="3600"/>
              </a:lnSpc>
              <a:buFont typeface="AU Passata" panose="020B0503030502030804" pitchFamily="34" charset="0"/>
              <a:buNone/>
            </a:pPr>
            <a:r>
              <a:rPr lang="en-US" altLang="da-DK" sz="2400">
                <a:solidFill>
                  <a:srgbClr val="0033CC"/>
                </a:solidFill>
                <a:latin typeface="Arial" panose="020B0604020202020204" pitchFamily="34" charset="0"/>
              </a:rPr>
              <a:t>Klinte</a:t>
            </a:r>
            <a:endParaRPr lang="en-US" altLang="da-DK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320" name="Text Box 2"/>
          <p:cNvSpPr txBox="1">
            <a:spLocks noChangeArrowheads="1"/>
          </p:cNvSpPr>
          <p:nvPr/>
        </p:nvSpPr>
        <p:spPr bwMode="auto">
          <a:xfrm>
            <a:off x="231775" y="2492375"/>
            <a:ext cx="8588375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U Passata" panose="020B0503030502030804" pitchFamily="34" charset="0"/>
              <a:buNone/>
            </a:pPr>
            <a:r>
              <a:rPr lang="en-US" altLang="da-DK" sz="1800">
                <a:solidFill>
                  <a:schemeClr val="tx1"/>
                </a:solidFill>
                <a:latin typeface="Arial" panose="020B0604020202020204" pitchFamily="34" charset="0"/>
              </a:rPr>
              <a:t>             P8                             M8                               P9                                M9</a:t>
            </a:r>
          </a:p>
        </p:txBody>
      </p:sp>
      <p:pic>
        <p:nvPicPr>
          <p:cNvPr id="13321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857250"/>
            <a:ext cx="2160587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Bille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857250"/>
            <a:ext cx="2160587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Billed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857250"/>
            <a:ext cx="215900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Billed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789363"/>
            <a:ext cx="2160587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Billed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3789363"/>
            <a:ext cx="2160587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Billed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3789363"/>
            <a:ext cx="2159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Billed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865188"/>
            <a:ext cx="216058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Billed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3789363"/>
            <a:ext cx="216058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dsholder til dias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>
              <a:lnSpc>
                <a:spcPct val="102000"/>
              </a:lnSpc>
              <a:buFontTx/>
              <a:buNone/>
            </a:pPr>
            <a:fld id="{88DB21E3-4A88-4B04-86F3-2A4CFAD946C9}" type="slidenum">
              <a:rPr lang="da-DK" altLang="da-DK" smtClean="0"/>
              <a:pPr>
                <a:lnSpc>
                  <a:spcPct val="102000"/>
                </a:lnSpc>
                <a:buFontTx/>
                <a:buNone/>
              </a:pPr>
              <a:t>6</a:t>
            </a:fld>
            <a:endParaRPr lang="da-DK" altLang="da-DK" smtClean="0"/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5724525" y="2133600"/>
            <a:ext cx="2159000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 algn="r" eaLnBrk="1" hangingPunct="1">
              <a:lnSpc>
                <a:spcPts val="3600"/>
              </a:lnSpc>
              <a:buFont typeface="AU Passata" panose="020B0503030502030804" pitchFamily="34" charset="0"/>
              <a:buNone/>
            </a:pPr>
            <a:endParaRPr lang="da-DK" altLang="da-DK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5364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81075"/>
            <a:ext cx="7199313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2"/>
          <p:cNvSpPr txBox="1">
            <a:spLocks noChangeArrowheads="1"/>
          </p:cNvSpPr>
          <p:nvPr/>
        </p:nvSpPr>
        <p:spPr bwMode="auto">
          <a:xfrm>
            <a:off x="901700" y="5284788"/>
            <a:ext cx="4175125" cy="5222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U Passata" panose="020B0503030502030804" pitchFamily="34" charset="0"/>
              <a:buNone/>
            </a:pPr>
            <a:r>
              <a:rPr lang="da-DK" altLang="da-DK" sz="1400">
                <a:solidFill>
                  <a:schemeClr val="tx1"/>
                </a:solidFill>
                <a:latin typeface="Arial" panose="020B0604020202020204" pitchFamily="34" charset="0"/>
              </a:rPr>
              <a:t>N-optag (P11) med efterafgrøder sået på 4 såtider efter ærter.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81075"/>
            <a:ext cx="7199313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445125"/>
            <a:ext cx="23749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187450" y="6161088"/>
            <a:ext cx="3889375" cy="3079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U Passata" panose="020B0503030502030804" pitchFamily="34" charset="0"/>
              <a:buNone/>
            </a:pPr>
            <a:r>
              <a:rPr lang="da-DK" altLang="da-DK" sz="1400">
                <a:solidFill>
                  <a:schemeClr val="tx1"/>
                </a:solidFill>
                <a:latin typeface="Arial" panose="020B0604020202020204" pitchFamily="34" charset="0"/>
              </a:rPr>
              <a:t>N-optag reduceres med 2-4 kg N pr ha pr dag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dsholder til dias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>
              <a:lnSpc>
                <a:spcPct val="102000"/>
              </a:lnSpc>
              <a:buFontTx/>
              <a:buNone/>
            </a:pPr>
            <a:fld id="{D1F2A811-558B-4550-A01D-3DA02F9E16D4}" type="slidenum">
              <a:rPr lang="da-DK" altLang="da-DK" smtClean="0"/>
              <a:pPr>
                <a:lnSpc>
                  <a:spcPct val="102000"/>
                </a:lnSpc>
                <a:buFontTx/>
                <a:buNone/>
              </a:pPr>
              <a:t>7</a:t>
            </a:fld>
            <a:endParaRPr lang="da-DK" altLang="da-DK" smtClean="0"/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5724525" y="2133600"/>
            <a:ext cx="2159000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 algn="r" eaLnBrk="1" hangingPunct="1">
              <a:lnSpc>
                <a:spcPts val="3600"/>
              </a:lnSpc>
              <a:buFont typeface="AU Passata" panose="020B0503030502030804" pitchFamily="34" charset="0"/>
              <a:buNone/>
            </a:pPr>
            <a:endParaRPr lang="da-DK" altLang="da-DK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741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81075"/>
            <a:ext cx="7199313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2"/>
          <p:cNvSpPr txBox="1">
            <a:spLocks noChangeArrowheads="1"/>
          </p:cNvSpPr>
          <p:nvPr/>
        </p:nvSpPr>
        <p:spPr bwMode="auto">
          <a:xfrm>
            <a:off x="901700" y="5284788"/>
            <a:ext cx="4175125" cy="5222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U Passata" panose="020B0503030502030804" pitchFamily="34" charset="0"/>
              <a:buNone/>
            </a:pPr>
            <a:r>
              <a:rPr lang="da-DK" altLang="da-DK" sz="1400">
                <a:solidFill>
                  <a:schemeClr val="tx1"/>
                </a:solidFill>
                <a:latin typeface="Arial" panose="020B0604020202020204" pitchFamily="34" charset="0"/>
              </a:rPr>
              <a:t>N-optag (P11 og P05) med efterafgrøder sået på 4 såtider.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81075"/>
            <a:ext cx="7199313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0" y="5445125"/>
            <a:ext cx="233521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dsholder til dias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>
              <a:lnSpc>
                <a:spcPct val="102000"/>
              </a:lnSpc>
              <a:buFontTx/>
              <a:buNone/>
            </a:pPr>
            <a:fld id="{7D775EFB-3EEE-4FEB-869B-E736CF5ED50A}" type="slidenum">
              <a:rPr lang="da-DK" altLang="da-DK" smtClean="0"/>
              <a:pPr>
                <a:lnSpc>
                  <a:spcPct val="102000"/>
                </a:lnSpc>
                <a:buFontTx/>
                <a:buNone/>
              </a:pPr>
              <a:t>8</a:t>
            </a:fld>
            <a:endParaRPr lang="da-DK" altLang="da-DK" smtClean="0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323850" y="6502400"/>
            <a:ext cx="6115050" cy="3079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U Passata" panose="020B0503030502030804" pitchFamily="34" charset="0"/>
              <a:buNone/>
            </a:pPr>
            <a:r>
              <a:rPr lang="da-DK" altLang="da-DK" sz="1400">
                <a:solidFill>
                  <a:schemeClr val="tx1"/>
                </a:solidFill>
                <a:latin typeface="Arial" panose="020B0604020202020204" pitchFamily="34" charset="0"/>
              </a:rPr>
              <a:t>N-min (P11) med efter-afgrøder sået på 4 såtider.</a:t>
            </a: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4751388"/>
            <a:ext cx="2328862" cy="170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2852738"/>
            <a:ext cx="23288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Billed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611505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67000"/>
            <a:ext cx="61150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dsholder til dias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>
              <a:lnSpc>
                <a:spcPct val="102000"/>
              </a:lnSpc>
              <a:buFontTx/>
              <a:buNone/>
            </a:pPr>
            <a:fld id="{D89A5438-E6FA-4C6E-9738-0388CE0EC5FA}" type="slidenum">
              <a:rPr lang="da-DK" altLang="da-DK" smtClean="0"/>
              <a:pPr>
                <a:lnSpc>
                  <a:spcPct val="102000"/>
                </a:lnSpc>
                <a:buFontTx/>
                <a:buNone/>
              </a:pPr>
              <a:t>9</a:t>
            </a:fld>
            <a:endParaRPr lang="da-DK" altLang="da-DK" smtClean="0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5724525" y="2133600"/>
            <a:ext cx="2159000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 algn="r" eaLnBrk="1" hangingPunct="1">
              <a:lnSpc>
                <a:spcPts val="3600"/>
              </a:lnSpc>
              <a:buFont typeface="AU Passata" panose="020B0503030502030804" pitchFamily="34" charset="0"/>
              <a:buNone/>
            </a:pPr>
            <a:endParaRPr lang="da-DK" altLang="da-DK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323850" y="6502400"/>
            <a:ext cx="6115050" cy="3079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U Passata" panose="020B0503030502030804" pitchFamily="34" charset="0"/>
              <a:buNone/>
            </a:pPr>
            <a:r>
              <a:rPr lang="da-DK" altLang="da-DK" sz="1400">
                <a:solidFill>
                  <a:schemeClr val="tx1"/>
                </a:solidFill>
                <a:latin typeface="Arial" panose="020B0604020202020204" pitchFamily="34" charset="0"/>
              </a:rPr>
              <a:t>N-min (P11 og P05) med efter-afgrøder sået på 4 såtider.</a:t>
            </a:r>
          </a:p>
        </p:txBody>
      </p:sp>
      <p:pic>
        <p:nvPicPr>
          <p:cNvPr id="21509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746125"/>
            <a:ext cx="611505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646863" y="5813425"/>
            <a:ext cx="2309812" cy="6159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U Passata" panose="020B0503030502030804" pitchFamily="34" charset="0"/>
              <a:buNone/>
            </a:pPr>
            <a:r>
              <a:rPr lang="da-DK" altLang="da-DK" sz="1200">
                <a:solidFill>
                  <a:schemeClr val="tx1"/>
                </a:solidFill>
                <a:latin typeface="Arial" panose="020B0604020202020204" pitchFamily="34" charset="0"/>
              </a:rPr>
              <a:t>N-udvaskning = 40 kg/ha pr 100 mm vinter-nedbør (JB6)</a:t>
            </a:r>
          </a:p>
          <a:p>
            <a:pPr eaLnBrk="1" hangingPunct="1">
              <a:lnSpc>
                <a:spcPct val="100000"/>
              </a:lnSpc>
              <a:buFont typeface="AU Passata" panose="020B0503030502030804" pitchFamily="34" charset="0"/>
              <a:buNone/>
            </a:pPr>
            <a:r>
              <a:rPr lang="da-DK" altLang="da-DK" sz="1000">
                <a:solidFill>
                  <a:schemeClr val="tx1"/>
                </a:solidFill>
                <a:latin typeface="Arial" panose="020B0604020202020204" pitchFamily="34" charset="0"/>
              </a:rPr>
              <a:t>(Thorup-Kristensen et al. 2003)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4110038"/>
            <a:ext cx="2309812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697288"/>
            <a:ext cx="611505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PLa20feb2013">
  <a:themeElements>
    <a:clrScheme name="">
      <a:dk1>
        <a:srgbClr val="000000"/>
      </a:dk1>
      <a:lt1>
        <a:srgbClr val="FFFFFF"/>
      </a:lt1>
      <a:dk2>
        <a:srgbClr val="81A0C6"/>
      </a:dk2>
      <a:lt2>
        <a:srgbClr val="03428E"/>
      </a:lt2>
      <a:accent1>
        <a:srgbClr val="FFFFFF"/>
      </a:accent1>
      <a:accent2>
        <a:srgbClr val="808092"/>
      </a:accent2>
      <a:accent3>
        <a:srgbClr val="FFFFFF"/>
      </a:accent3>
      <a:accent4>
        <a:srgbClr val="000000"/>
      </a:accent4>
      <a:accent5>
        <a:srgbClr val="FFFFFF"/>
      </a:accent5>
      <a:accent6>
        <a:srgbClr val="737384"/>
      </a:accent6>
      <a:hlink>
        <a:srgbClr val="E6ECF4"/>
      </a:hlink>
      <a:folHlink>
        <a:srgbClr val="E5E5E9"/>
      </a:folHlink>
    </a:clrScheme>
    <a:fontScheme name="Default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4">
        <a:dk1>
          <a:srgbClr val="000000"/>
        </a:dk1>
        <a:lt1>
          <a:srgbClr val="0066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AAB8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9793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E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6">
        <a:dk1>
          <a:srgbClr val="000000"/>
        </a:dk1>
        <a:lt1>
          <a:srgbClr val="FFFFFF"/>
        </a:lt1>
        <a:dk2>
          <a:srgbClr val="000000"/>
        </a:dk2>
        <a:lt2>
          <a:srgbClr val="808092"/>
        </a:lt2>
        <a:accent1>
          <a:srgbClr val="03428E"/>
        </a:accent1>
        <a:accent2>
          <a:srgbClr val="81A0C6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7491B3"/>
        </a:accent6>
        <a:hlink>
          <a:srgbClr val="E6ECF4"/>
        </a:hlink>
        <a:folHlink>
          <a:srgbClr val="E5E5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70392</TotalTime>
  <Words>361</Words>
  <Application>Microsoft Office PowerPoint</Application>
  <PresentationFormat>Skærmshow (4:3)</PresentationFormat>
  <Paragraphs>68</Paragraphs>
  <Slides>10</Slides>
  <Notes>10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5" baseType="lpstr">
      <vt:lpstr>AU Passata</vt:lpstr>
      <vt:lpstr>ヒラギノ角ゴ Pro W3</vt:lpstr>
      <vt:lpstr>Wingdings</vt:lpstr>
      <vt:lpstr>Arial</vt:lpstr>
      <vt:lpstr>PLa20feb2013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DJF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Jørn Nygaard Sørensen</dc:creator>
  <cp:lastModifiedBy>Jørn Nygaard Sørensen</cp:lastModifiedBy>
  <cp:revision>533</cp:revision>
  <cp:lastPrinted>2016-11-23T12:47:52Z</cp:lastPrinted>
  <dcterms:created xsi:type="dcterms:W3CDTF">2011-01-20T10:35:47Z</dcterms:created>
  <dcterms:modified xsi:type="dcterms:W3CDTF">2019-03-05T07:42:48Z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By">
    <vt:lpwstr>SkabelonDesign</vt:lpwstr>
  </property>
</Properties>
</file>