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2"/>
  </p:notesMasterIdLst>
  <p:handoutMasterIdLst>
    <p:handoutMasterId r:id="rId43"/>
  </p:handoutMasterIdLst>
  <p:sldIdLst>
    <p:sldId id="675" r:id="rId2"/>
    <p:sldId id="629" r:id="rId3"/>
    <p:sldId id="579" r:id="rId4"/>
    <p:sldId id="630" r:id="rId5"/>
    <p:sldId id="581" r:id="rId6"/>
    <p:sldId id="656" r:id="rId7"/>
    <p:sldId id="582" r:id="rId8"/>
    <p:sldId id="583" r:id="rId9"/>
    <p:sldId id="674" r:id="rId10"/>
    <p:sldId id="654" r:id="rId11"/>
    <p:sldId id="633" r:id="rId12"/>
    <p:sldId id="655" r:id="rId13"/>
    <p:sldId id="594" r:id="rId14"/>
    <p:sldId id="595" r:id="rId15"/>
    <p:sldId id="651" r:id="rId16"/>
    <p:sldId id="598" r:id="rId17"/>
    <p:sldId id="657" r:id="rId18"/>
    <p:sldId id="608" r:id="rId19"/>
    <p:sldId id="609" r:id="rId20"/>
    <p:sldId id="658" r:id="rId21"/>
    <p:sldId id="659" r:id="rId22"/>
    <p:sldId id="660" r:id="rId23"/>
    <p:sldId id="667" r:id="rId24"/>
    <p:sldId id="691" r:id="rId25"/>
    <p:sldId id="690" r:id="rId26"/>
    <p:sldId id="678" r:id="rId27"/>
    <p:sldId id="679" r:id="rId28"/>
    <p:sldId id="680" r:id="rId29"/>
    <p:sldId id="681" r:id="rId30"/>
    <p:sldId id="682" r:id="rId31"/>
    <p:sldId id="683" r:id="rId32"/>
    <p:sldId id="684" r:id="rId33"/>
    <p:sldId id="685" r:id="rId34"/>
    <p:sldId id="686" r:id="rId35"/>
    <p:sldId id="687" r:id="rId36"/>
    <p:sldId id="688" r:id="rId37"/>
    <p:sldId id="689" r:id="rId38"/>
    <p:sldId id="573" r:id="rId39"/>
    <p:sldId id="673" r:id="rId40"/>
    <p:sldId id="676" r:id="rId41"/>
  </p:sldIdLst>
  <p:sldSz cx="9112250" cy="6858000"/>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361B"/>
    <a:srgbClr val="000804"/>
    <a:srgbClr val="004B23"/>
    <a:srgbClr val="EFFFDE"/>
    <a:srgbClr val="00FFDE"/>
    <a:srgbClr val="ADBEB4"/>
    <a:srgbClr val="AFCF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54" autoAdjust="0"/>
    <p:restoredTop sz="94673" autoAdjust="0"/>
  </p:normalViewPr>
  <p:slideViewPr>
    <p:cSldViewPr>
      <p:cViewPr varScale="1">
        <p:scale>
          <a:sx n="101" d="100"/>
          <a:sy n="101" d="100"/>
        </p:scale>
        <p:origin x="-96" y="-138"/>
      </p:cViewPr>
      <p:guideLst>
        <p:guide orient="horz" pos="2115"/>
        <p:guide orient="horz" pos="164"/>
        <p:guide orient="horz" pos="935"/>
        <p:guide orient="horz" pos="482"/>
        <p:guide pos="2870"/>
        <p:guide pos="148"/>
        <p:guide pos="5592"/>
      </p:guideLst>
    </p:cSldViewPr>
  </p:slideViewPr>
  <p:notesTextViewPr>
    <p:cViewPr>
      <p:scale>
        <a:sx n="100" d="100"/>
        <a:sy n="100" d="100"/>
      </p:scale>
      <p:origin x="0" y="0"/>
    </p:cViewPr>
  </p:notesTextViewPr>
  <p:sorterViewPr>
    <p:cViewPr>
      <p:scale>
        <a:sx n="60" d="100"/>
        <a:sy n="60" d="100"/>
      </p:scale>
      <p:origin x="0" y="184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46F2DAED-7105-4727-972F-2CE6DF77354F}" type="datetimeFigureOut">
              <a:rPr lang="en-US"/>
              <a:pPr>
                <a:defRPr/>
              </a:pPr>
              <a:t>8/28/2018</a:t>
            </a:fld>
            <a:endParaRPr lang="en-US"/>
          </a:p>
        </p:txBody>
      </p:sp>
      <p:sp>
        <p:nvSpPr>
          <p:cNvPr id="4" name="Footer Placehold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248763F4-049A-4D01-9A54-FD49EE762C3F}" type="slidenum">
              <a:rPr lang="en-US"/>
              <a:pPr>
                <a:defRPr/>
              </a:pPr>
              <a:t>‹#›</a:t>
            </a:fld>
            <a:endParaRPr lang="en-US"/>
          </a:p>
        </p:txBody>
      </p:sp>
    </p:spTree>
    <p:extLst>
      <p:ext uri="{BB962C8B-B14F-4D97-AF65-F5344CB8AC3E}">
        <p14:creationId xmlns:p14="http://schemas.microsoft.com/office/powerpoint/2010/main" val="268819328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CB12C117-0512-4D4B-AEAF-06FC7E3B502E}" type="datetimeFigureOut">
              <a:rPr lang="en-GB"/>
              <a:pPr>
                <a:defRPr/>
              </a:pPr>
              <a:t>28/08/2018</a:t>
            </a:fld>
            <a:endParaRPr lang="en-GB"/>
          </a:p>
        </p:txBody>
      </p:sp>
      <p:sp>
        <p:nvSpPr>
          <p:cNvPr id="4" name="Slide Image Placeholder 3"/>
          <p:cNvSpPr>
            <a:spLocks noGrp="1" noRot="1" noChangeAspect="1"/>
          </p:cNvSpPr>
          <p:nvPr>
            <p:ph type="sldImg" idx="2"/>
          </p:nvPr>
        </p:nvSpPr>
        <p:spPr>
          <a:xfrm>
            <a:off x="927100" y="744538"/>
            <a:ext cx="4943475" cy="3722687"/>
          </a:xfrm>
          <a:prstGeom prst="rect">
            <a:avLst/>
          </a:prstGeom>
          <a:noFill/>
          <a:ln w="12700">
            <a:solidFill>
              <a:prstClr val="black"/>
            </a:solidFill>
          </a:ln>
        </p:spPr>
        <p:txBody>
          <a:bodyPr vert="horz" lIns="91440" tIns="45720" rIns="91440" bIns="45720" rtlCol="0" anchor="ctr"/>
          <a:lstStyle/>
          <a:p>
            <a:pPr lvl="0"/>
            <a:endParaRPr lang="en-GB" noProof="0"/>
          </a:p>
        </p:txBody>
      </p:sp>
      <p:sp>
        <p:nvSpPr>
          <p:cNvPr id="5" name="Notes Placeholder 4"/>
          <p:cNvSpPr>
            <a:spLocks noGrp="1"/>
          </p:cNvSpPr>
          <p:nvPr>
            <p:ph type="body" sz="quarter" idx="3"/>
          </p:nvPr>
        </p:nvSpPr>
        <p:spPr>
          <a:xfrm>
            <a:off x="679450" y="4714875"/>
            <a:ext cx="5438775" cy="4467225"/>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428163"/>
            <a:ext cx="2946400" cy="496887"/>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EE293E62-9773-46DB-94DE-4F14CF5ADBF4}" type="slidenum">
              <a:rPr lang="en-GB"/>
              <a:pPr>
                <a:defRPr/>
              </a:pPr>
              <a:t>‹#›</a:t>
            </a:fld>
            <a:endParaRPr lang="en-GB"/>
          </a:p>
        </p:txBody>
      </p:sp>
    </p:spTree>
    <p:extLst>
      <p:ext uri="{BB962C8B-B14F-4D97-AF65-F5344CB8AC3E}">
        <p14:creationId xmlns:p14="http://schemas.microsoft.com/office/powerpoint/2010/main" val="9161887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925513" y="744538"/>
            <a:ext cx="494665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smtClean="0"/>
              <a:t>Need fresh version of this from Andrew</a:t>
            </a:r>
          </a:p>
        </p:txBody>
      </p:sp>
      <p:sp>
        <p:nvSpPr>
          <p:cNvPr id="4" name="Slide Number Placeholder 3"/>
          <p:cNvSpPr>
            <a:spLocks noGrp="1"/>
          </p:cNvSpPr>
          <p:nvPr>
            <p:ph type="sldNum" sz="quarter" idx="5"/>
          </p:nvPr>
        </p:nvSpPr>
        <p:spPr/>
        <p:txBody>
          <a:bodyPr/>
          <a:lstStyle/>
          <a:p>
            <a:pPr>
              <a:defRPr/>
            </a:pPr>
            <a:fld id="{1357DE49-45CB-49B9-BBAC-5378B8A653A0}" type="slidenum">
              <a:rPr lang="en-GB" smtClean="0">
                <a:solidFill>
                  <a:prstClr val="black"/>
                </a:solidFill>
              </a:rPr>
              <a:pPr>
                <a:defRPr/>
              </a:pPr>
              <a:t>1</a:t>
            </a:fld>
            <a:endParaRPr lang="en-GB">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BCC02AE-5E46-48AE-927B-7A5F9B956687}" type="slidenum">
              <a:rPr lang="en-US" altLang="en-US">
                <a:latin typeface="Arial" charset="0"/>
              </a:rPr>
              <a:pPr algn="r" eaLnBrk="1" hangingPunct="1">
                <a:spcBef>
                  <a:spcPct val="0"/>
                </a:spcBef>
              </a:pPr>
              <a:t>15</a:t>
            </a:fld>
            <a:endParaRPr lang="en-US" altLang="en-US">
              <a:latin typeface="Arial" charset="0"/>
            </a:endParaRPr>
          </a:p>
        </p:txBody>
      </p:sp>
      <p:sp>
        <p:nvSpPr>
          <p:cNvPr id="60419" name="Rectangle 2"/>
          <p:cNvSpPr>
            <a:spLocks noGrp="1" noRot="1" noChangeAspect="1" noChangeArrowheads="1" noTextEdit="1"/>
          </p:cNvSpPr>
          <p:nvPr>
            <p:ph type="sldImg"/>
          </p:nvPr>
        </p:nvSpPr>
        <p:spPr bwMode="auto">
          <a:xfrm>
            <a:off x="928688" y="744538"/>
            <a:ext cx="494347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xfrm>
            <a:off x="906463" y="4716463"/>
            <a:ext cx="498475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178275AE-4C71-4D50-9929-725E8979F58C}" type="slidenum">
              <a:rPr lang="en-US" altLang="en-US" smtClean="0">
                <a:latin typeface="Arial" charset="0"/>
              </a:rPr>
              <a:pPr eaLnBrk="1" fontAlgn="base" hangingPunct="1">
                <a:spcBef>
                  <a:spcPct val="0"/>
                </a:spcBef>
                <a:spcAft>
                  <a:spcPct val="0"/>
                </a:spcAft>
              </a:pPr>
              <a:t>16</a:t>
            </a:fld>
            <a:endParaRPr lang="en-US" altLang="en-US" smtClean="0">
              <a:latin typeface="Arial" charset="0"/>
            </a:endParaRPr>
          </a:p>
        </p:txBody>
      </p:sp>
      <p:sp>
        <p:nvSpPr>
          <p:cNvPr id="61443" name="Rectangle 2"/>
          <p:cNvSpPr>
            <a:spLocks noGrp="1" noRot="1" noChangeAspect="1" noChangeArrowheads="1" noTextEdit="1"/>
          </p:cNvSpPr>
          <p:nvPr>
            <p:ph type="sldImg"/>
          </p:nvPr>
        </p:nvSpPr>
        <p:spPr bwMode="auto">
          <a:xfrm>
            <a:off x="927100" y="744538"/>
            <a:ext cx="494665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4" name="Rectangle 3"/>
          <p:cNvSpPr>
            <a:spLocks noGrp="1" noChangeArrowheads="1"/>
          </p:cNvSpPr>
          <p:nvPr>
            <p:ph type="body" idx="1"/>
          </p:nvPr>
        </p:nvSpPr>
        <p:spPr bwMode="auto">
          <a:xfrm>
            <a:off x="906463" y="4716463"/>
            <a:ext cx="498475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D65293E3-F1EA-4202-A3DD-FD7A1585E526}" type="slidenum">
              <a:rPr lang="en-US" altLang="en-US">
                <a:latin typeface="Arial" charset="0"/>
              </a:rPr>
              <a:pPr algn="r" eaLnBrk="1" hangingPunct="1">
                <a:spcBef>
                  <a:spcPct val="0"/>
                </a:spcBef>
              </a:pPr>
              <a:t>18</a:t>
            </a:fld>
            <a:endParaRPr lang="en-US" altLang="en-US">
              <a:latin typeface="Arial" charset="0"/>
            </a:endParaRPr>
          </a:p>
        </p:txBody>
      </p:sp>
      <p:sp>
        <p:nvSpPr>
          <p:cNvPr id="63491" name="Rectangle 2"/>
          <p:cNvSpPr>
            <a:spLocks noGrp="1" noChangeArrowheads="1"/>
          </p:cNvSpPr>
          <p:nvPr>
            <p:ph type="body" idx="1"/>
          </p:nvPr>
        </p:nvSpPr>
        <p:spPr bwMode="auto">
          <a:xfrm>
            <a:off x="906463" y="4719638"/>
            <a:ext cx="49847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eaLnBrk="1" hangingPunct="1"/>
            <a:endParaRPr lang="en-GB" altLang="en-US" smtClean="0"/>
          </a:p>
        </p:txBody>
      </p:sp>
      <p:sp>
        <p:nvSpPr>
          <p:cNvPr id="63492" name="Rectangle 3"/>
          <p:cNvSpPr>
            <a:spLocks noGrp="1" noRot="1" noChangeAspect="1" noChangeArrowheads="1" noTextEdit="1"/>
          </p:cNvSpPr>
          <p:nvPr>
            <p:ph type="sldImg"/>
          </p:nvPr>
        </p:nvSpPr>
        <p:spPr bwMode="auto">
          <a:xfrm>
            <a:off x="1095375" y="869950"/>
            <a:ext cx="4608513" cy="34686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350AC136-1A93-4996-A92D-68D2EDCBABD1}" type="slidenum">
              <a:rPr lang="en-US" altLang="en-US">
                <a:latin typeface="Arial" charset="0"/>
              </a:rPr>
              <a:pPr algn="r" eaLnBrk="1" hangingPunct="1">
                <a:spcBef>
                  <a:spcPct val="0"/>
                </a:spcBef>
              </a:pPr>
              <a:t>19</a:t>
            </a:fld>
            <a:endParaRPr lang="en-US" altLang="en-US">
              <a:latin typeface="Arial" charset="0"/>
            </a:endParaRPr>
          </a:p>
        </p:txBody>
      </p:sp>
      <p:sp>
        <p:nvSpPr>
          <p:cNvPr id="64515" name="Rectangle 2"/>
          <p:cNvSpPr>
            <a:spLocks noGrp="1" noChangeArrowheads="1"/>
          </p:cNvSpPr>
          <p:nvPr>
            <p:ph type="body" idx="1"/>
          </p:nvPr>
        </p:nvSpPr>
        <p:spPr bwMode="auto">
          <a:xfrm>
            <a:off x="906463" y="4719638"/>
            <a:ext cx="49847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eaLnBrk="1" hangingPunct="1"/>
            <a:endParaRPr lang="en-GB" altLang="en-US" smtClean="0"/>
          </a:p>
        </p:txBody>
      </p:sp>
      <p:sp>
        <p:nvSpPr>
          <p:cNvPr id="64516" name="Rectangle 3"/>
          <p:cNvSpPr>
            <a:spLocks noGrp="1" noRot="1" noChangeAspect="1" noChangeArrowheads="1" noTextEdit="1"/>
          </p:cNvSpPr>
          <p:nvPr>
            <p:ph type="sldImg"/>
          </p:nvPr>
        </p:nvSpPr>
        <p:spPr bwMode="auto">
          <a:xfrm>
            <a:off x="1095375" y="869950"/>
            <a:ext cx="4608513" cy="34686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1D63EAB-CDCE-4D8B-BE3D-28117BF5A685}" type="slidenum">
              <a:rPr lang="en-US" altLang="en-US">
                <a:latin typeface="Arial" charset="0"/>
              </a:rPr>
              <a:pPr algn="r" eaLnBrk="1" hangingPunct="1">
                <a:spcBef>
                  <a:spcPct val="0"/>
                </a:spcBef>
              </a:pPr>
              <a:t>21</a:t>
            </a:fld>
            <a:endParaRPr lang="en-US" altLang="en-US">
              <a:latin typeface="Arial" charset="0"/>
            </a:endParaRPr>
          </a:p>
        </p:txBody>
      </p:sp>
      <p:sp>
        <p:nvSpPr>
          <p:cNvPr id="65539" name="Rectangle 2"/>
          <p:cNvSpPr>
            <a:spLocks noGrp="1" noRot="1" noChangeAspect="1" noChangeArrowheads="1" noTextEdit="1"/>
          </p:cNvSpPr>
          <p:nvPr>
            <p:ph type="sldImg"/>
          </p:nvPr>
        </p:nvSpPr>
        <p:spPr bwMode="auto">
          <a:xfrm>
            <a:off x="928688" y="744538"/>
            <a:ext cx="494347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40" name="Rectangle 3"/>
          <p:cNvSpPr>
            <a:spLocks noGrp="1" noChangeArrowheads="1"/>
          </p:cNvSpPr>
          <p:nvPr>
            <p:ph type="body" idx="1"/>
          </p:nvPr>
        </p:nvSpPr>
        <p:spPr bwMode="auto">
          <a:xfrm>
            <a:off x="906463" y="4716463"/>
            <a:ext cx="498475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C2F16286-89FE-4B4D-B765-B69899F29B98}" type="slidenum">
              <a:rPr lang="en-US" altLang="en-US">
                <a:latin typeface="Arial" charset="0"/>
              </a:rPr>
              <a:pPr algn="r" eaLnBrk="1" hangingPunct="1">
                <a:spcBef>
                  <a:spcPct val="0"/>
                </a:spcBef>
              </a:pPr>
              <a:t>22</a:t>
            </a:fld>
            <a:endParaRPr lang="en-US" altLang="en-US">
              <a:latin typeface="Arial" charset="0"/>
            </a:endParaRPr>
          </a:p>
        </p:txBody>
      </p:sp>
      <p:sp>
        <p:nvSpPr>
          <p:cNvPr id="66563" name="Rectangle 2"/>
          <p:cNvSpPr>
            <a:spLocks noGrp="1" noRot="1" noChangeAspect="1" noChangeArrowheads="1" noTextEdit="1"/>
          </p:cNvSpPr>
          <p:nvPr>
            <p:ph type="sldImg"/>
          </p:nvPr>
        </p:nvSpPr>
        <p:spPr bwMode="auto">
          <a:xfrm>
            <a:off x="928688" y="744538"/>
            <a:ext cx="494347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4" name="Rectangle 3"/>
          <p:cNvSpPr>
            <a:spLocks noGrp="1" noChangeArrowheads="1"/>
          </p:cNvSpPr>
          <p:nvPr>
            <p:ph type="body" idx="1"/>
          </p:nvPr>
        </p:nvSpPr>
        <p:spPr bwMode="auto">
          <a:xfrm>
            <a:off x="906463" y="4716463"/>
            <a:ext cx="498475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FB56AEFD-AB6A-40BD-AD0F-A8B969D6BBA2}" type="slidenum">
              <a:rPr lang="en-US" altLang="en-US">
                <a:latin typeface="Arial" charset="0"/>
              </a:rPr>
              <a:pPr algn="r" eaLnBrk="1" hangingPunct="1">
                <a:spcBef>
                  <a:spcPct val="0"/>
                </a:spcBef>
              </a:pPr>
              <a:t>23</a:t>
            </a:fld>
            <a:endParaRPr lang="en-US" altLang="en-US">
              <a:latin typeface="Arial" charset="0"/>
            </a:endParaRPr>
          </a:p>
        </p:txBody>
      </p:sp>
      <p:sp>
        <p:nvSpPr>
          <p:cNvPr id="71683" name="Rectangle 2"/>
          <p:cNvSpPr>
            <a:spLocks noGrp="1" noChangeArrowheads="1"/>
          </p:cNvSpPr>
          <p:nvPr>
            <p:ph type="body" idx="1"/>
          </p:nvPr>
        </p:nvSpPr>
        <p:spPr bwMode="auto">
          <a:xfrm>
            <a:off x="906463" y="4719638"/>
            <a:ext cx="49847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eaLnBrk="1" hangingPunct="1"/>
            <a:endParaRPr lang="en-GB" altLang="en-US" smtClean="0"/>
          </a:p>
        </p:txBody>
      </p:sp>
      <p:sp>
        <p:nvSpPr>
          <p:cNvPr id="71684" name="Rectangle 3"/>
          <p:cNvSpPr>
            <a:spLocks noGrp="1" noRot="1" noChangeAspect="1" noChangeArrowheads="1" noTextEdit="1"/>
          </p:cNvSpPr>
          <p:nvPr>
            <p:ph type="sldImg"/>
          </p:nvPr>
        </p:nvSpPr>
        <p:spPr bwMode="auto">
          <a:xfrm>
            <a:off x="1095375" y="869950"/>
            <a:ext cx="4608513" cy="34686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9173587E-8921-4C2B-8A21-7BAB20E23B2E}" type="slidenum">
              <a:rPr lang="en-US" altLang="en-US">
                <a:latin typeface="Arial" charset="0"/>
              </a:rPr>
              <a:pPr algn="r" eaLnBrk="1" hangingPunct="1">
                <a:spcBef>
                  <a:spcPct val="0"/>
                </a:spcBef>
              </a:pPr>
              <a:t>24</a:t>
            </a:fld>
            <a:endParaRPr lang="en-US" altLang="en-US">
              <a:latin typeface="Arial" charset="0"/>
            </a:endParaRPr>
          </a:p>
        </p:txBody>
      </p:sp>
      <p:sp>
        <p:nvSpPr>
          <p:cNvPr id="72707" name="Rectangle 2"/>
          <p:cNvSpPr>
            <a:spLocks noGrp="1" noChangeArrowheads="1"/>
          </p:cNvSpPr>
          <p:nvPr>
            <p:ph type="body" idx="1"/>
          </p:nvPr>
        </p:nvSpPr>
        <p:spPr bwMode="auto">
          <a:xfrm>
            <a:off x="906463" y="4719638"/>
            <a:ext cx="49847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eaLnBrk="1" hangingPunct="1"/>
            <a:endParaRPr lang="en-GB" altLang="en-US" smtClean="0"/>
          </a:p>
        </p:txBody>
      </p:sp>
      <p:sp>
        <p:nvSpPr>
          <p:cNvPr id="72708" name="Rectangle 3"/>
          <p:cNvSpPr>
            <a:spLocks noGrp="1" noRot="1" noChangeAspect="1" noChangeArrowheads="1" noTextEdit="1"/>
          </p:cNvSpPr>
          <p:nvPr>
            <p:ph type="sldImg"/>
          </p:nvPr>
        </p:nvSpPr>
        <p:spPr bwMode="auto">
          <a:xfrm>
            <a:off x="1095375" y="869950"/>
            <a:ext cx="4608513" cy="34686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xfrm>
            <a:off x="679450" y="4714875"/>
            <a:ext cx="5438775" cy="48561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3038" indent="-173038" algn="just">
              <a:buFontTx/>
              <a:buChar char="•"/>
            </a:pPr>
            <a:r>
              <a:rPr lang="en-GB" altLang="en-US" sz="1600" smtClean="0"/>
              <a:t>The Langhill selection lines of dairy cattle have allowed us to dissect, in detail, many traits of biological importance in dairy cattle (production AND fitness traits)</a:t>
            </a:r>
            <a:endParaRPr lang="en-US" altLang="en-US" sz="1600" smtClean="0"/>
          </a:p>
          <a:p>
            <a:pPr marL="173038" indent="-173038" algn="just">
              <a:buFontTx/>
              <a:buChar char="•"/>
            </a:pPr>
            <a:r>
              <a:rPr lang="en-GB" altLang="en-US" sz="1600" smtClean="0"/>
              <a:t>However, the bringing in new tools and scientific disciplines have allowed us to explore these data in a new way, bringing about a rebirth in the value of the cows for research</a:t>
            </a:r>
          </a:p>
          <a:p>
            <a:pPr marL="630238" lvl="1" indent="-173038" algn="just">
              <a:buFontTx/>
              <a:buChar char="•"/>
            </a:pPr>
            <a:r>
              <a:rPr lang="en-GB" altLang="en-US" sz="1600" smtClean="0"/>
              <a:t>Genomic data helping us explore the genetic differences between the lines (working to identify selection signature differences between the lines)</a:t>
            </a:r>
          </a:p>
          <a:p>
            <a:pPr marL="630238" lvl="1" indent="-173038" algn="just">
              <a:buFontTx/>
              <a:buChar char="•"/>
            </a:pPr>
            <a:r>
              <a:rPr lang="en-GB" altLang="en-US" sz="1600" smtClean="0"/>
              <a:t>A more detailed understanding of potential differences in immune function between the lines and diets</a:t>
            </a:r>
          </a:p>
          <a:p>
            <a:pPr marL="173038" indent="-173038" algn="just">
              <a:buFontTx/>
              <a:buChar char="•"/>
            </a:pPr>
            <a:r>
              <a:rPr lang="en-GB" altLang="en-US" sz="1600" smtClean="0"/>
              <a:t>Not only a relevant for new scientific exploration but also of value to the wider global dairy industry by pooling data from key international resource populations for more rare phenotypes such as dry matter intake</a:t>
            </a:r>
          </a:p>
          <a:p>
            <a:pPr marL="173038" indent="-173038" algn="just">
              <a:buFontTx/>
              <a:buChar char="•"/>
            </a:pPr>
            <a:r>
              <a:rPr lang="en-GB" altLang="en-US" sz="1600" smtClean="0"/>
              <a:t>Not just a 2*2 experiment any more!</a:t>
            </a:r>
          </a:p>
        </p:txBody>
      </p:sp>
      <p:sp>
        <p:nvSpPr>
          <p:cNvPr id="52228" name="Slide Number Placeholder 3"/>
          <p:cNvSpPr>
            <a:spLocks noGrp="1"/>
          </p:cNvSpPr>
          <p:nvPr>
            <p:ph type="sldNum" sz="quarter" idx="5"/>
          </p:nvPr>
        </p:nvSpPr>
        <p:spPr/>
        <p:txBody>
          <a:bodyPr/>
          <a:lstStyle/>
          <a:p>
            <a:pPr>
              <a:defRPr/>
            </a:pPr>
            <a:fld id="{B3718C0B-47C5-46FA-8073-25257E74CD8A}" type="slidenum">
              <a:rPr lang="en-US" smtClean="0"/>
              <a:pPr>
                <a:defRPr/>
              </a:pPr>
              <a:t>38</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F8037654-4D2C-433D-B75C-65F32476201E}" type="slidenum">
              <a:rPr lang="en-US" altLang="en-US">
                <a:latin typeface="Arial" charset="0"/>
              </a:rPr>
              <a:pPr algn="r" eaLnBrk="1" hangingPunct="1">
                <a:spcBef>
                  <a:spcPct val="0"/>
                </a:spcBef>
              </a:pPr>
              <a:t>2</a:t>
            </a:fld>
            <a:endParaRPr lang="en-US" altLang="en-US">
              <a:latin typeface="Arial" charset="0"/>
            </a:endParaRPr>
          </a:p>
        </p:txBody>
      </p:sp>
      <p:sp>
        <p:nvSpPr>
          <p:cNvPr id="52227" name="Rectangle 2"/>
          <p:cNvSpPr>
            <a:spLocks noGrp="1" noRot="1" noChangeAspect="1" noChangeArrowheads="1" noTextEdit="1"/>
          </p:cNvSpPr>
          <p:nvPr>
            <p:ph type="sldImg"/>
          </p:nvPr>
        </p:nvSpPr>
        <p:spPr bwMode="auto">
          <a:xfrm>
            <a:off x="928688" y="744538"/>
            <a:ext cx="494347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Rectangle 3"/>
          <p:cNvSpPr>
            <a:spLocks noGrp="1" noChangeArrowheads="1"/>
          </p:cNvSpPr>
          <p:nvPr>
            <p:ph type="body" idx="1"/>
          </p:nvPr>
        </p:nvSpPr>
        <p:spPr bwMode="auto">
          <a:xfrm>
            <a:off x="906463" y="4716463"/>
            <a:ext cx="498475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96B66168-5F08-47A8-A8F2-44FA6C2E676E}" type="slidenum">
              <a:rPr lang="en-US" altLang="en-US">
                <a:latin typeface="Arial" charset="0"/>
              </a:rPr>
              <a:pPr algn="r" eaLnBrk="1" hangingPunct="1">
                <a:spcBef>
                  <a:spcPct val="0"/>
                </a:spcBef>
              </a:pPr>
              <a:t>3</a:t>
            </a:fld>
            <a:endParaRPr lang="en-US" altLang="en-US">
              <a:latin typeface="Arial" charset="0"/>
            </a:endParaRPr>
          </a:p>
        </p:txBody>
      </p:sp>
      <p:sp>
        <p:nvSpPr>
          <p:cNvPr id="53251" name="Rectangle 2"/>
          <p:cNvSpPr>
            <a:spLocks noGrp="1" noRot="1" noChangeAspect="1" noChangeArrowheads="1" noTextEdit="1"/>
          </p:cNvSpPr>
          <p:nvPr>
            <p:ph type="sldImg"/>
          </p:nvPr>
        </p:nvSpPr>
        <p:spPr bwMode="auto">
          <a:xfrm>
            <a:off x="927100" y="744538"/>
            <a:ext cx="4946650"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2" name="Rectangle 3"/>
          <p:cNvSpPr>
            <a:spLocks noGrp="1" noChangeArrowheads="1"/>
          </p:cNvSpPr>
          <p:nvPr>
            <p:ph type="body" idx="1"/>
          </p:nvPr>
        </p:nvSpPr>
        <p:spPr bwMode="auto">
          <a:xfrm>
            <a:off x="906463" y="4716463"/>
            <a:ext cx="498475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5EC276B4-440E-4CB9-A895-E78B97179818}" type="slidenum">
              <a:rPr lang="en-US" altLang="en-US">
                <a:latin typeface="Arial" charset="0"/>
              </a:rPr>
              <a:pPr algn="r" eaLnBrk="1" hangingPunct="1">
                <a:spcBef>
                  <a:spcPct val="0"/>
                </a:spcBef>
              </a:pPr>
              <a:t>4</a:t>
            </a:fld>
            <a:endParaRPr lang="en-US" altLang="en-US">
              <a:latin typeface="Arial" charset="0"/>
            </a:endParaRPr>
          </a:p>
        </p:txBody>
      </p:sp>
      <p:sp>
        <p:nvSpPr>
          <p:cNvPr id="54275" name="Rectangle 2"/>
          <p:cNvSpPr>
            <a:spLocks noGrp="1" noRot="1" noChangeAspect="1" noChangeArrowheads="1" noTextEdit="1"/>
          </p:cNvSpPr>
          <p:nvPr>
            <p:ph type="sldImg"/>
          </p:nvPr>
        </p:nvSpPr>
        <p:spPr bwMode="auto">
          <a:xfrm>
            <a:off x="928688" y="744538"/>
            <a:ext cx="494347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Rectangle 3"/>
          <p:cNvSpPr>
            <a:spLocks noGrp="1" noChangeArrowheads="1"/>
          </p:cNvSpPr>
          <p:nvPr>
            <p:ph type="body" idx="1"/>
          </p:nvPr>
        </p:nvSpPr>
        <p:spPr bwMode="auto">
          <a:xfrm>
            <a:off x="906463" y="4716463"/>
            <a:ext cx="498475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24AFA022-D6AD-4BC5-B2DF-643571B96446}" type="slidenum">
              <a:rPr lang="en-US" altLang="en-US">
                <a:latin typeface="Arial" charset="0"/>
              </a:rPr>
              <a:pPr algn="r" eaLnBrk="1" hangingPunct="1">
                <a:spcBef>
                  <a:spcPct val="0"/>
                </a:spcBef>
              </a:pPr>
              <a:t>5</a:t>
            </a:fld>
            <a:endParaRPr lang="en-US" altLang="en-US">
              <a:latin typeface="Arial" charset="0"/>
            </a:endParaRPr>
          </a:p>
        </p:txBody>
      </p:sp>
      <p:sp>
        <p:nvSpPr>
          <p:cNvPr id="55299" name="Rectangle 2"/>
          <p:cNvSpPr>
            <a:spLocks noGrp="1" noChangeArrowheads="1"/>
          </p:cNvSpPr>
          <p:nvPr>
            <p:ph type="body" idx="1"/>
          </p:nvPr>
        </p:nvSpPr>
        <p:spPr bwMode="auto">
          <a:xfrm>
            <a:off x="906463" y="4719638"/>
            <a:ext cx="49847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eaLnBrk="1" hangingPunct="1"/>
            <a:endParaRPr lang="en-GB" altLang="en-US" smtClean="0"/>
          </a:p>
        </p:txBody>
      </p:sp>
      <p:sp>
        <p:nvSpPr>
          <p:cNvPr id="55300" name="Rectangle 3"/>
          <p:cNvSpPr>
            <a:spLocks noGrp="1" noRot="1" noChangeAspect="1" noChangeArrowheads="1" noTextEdit="1"/>
          </p:cNvSpPr>
          <p:nvPr>
            <p:ph type="sldImg"/>
          </p:nvPr>
        </p:nvSpPr>
        <p:spPr bwMode="auto">
          <a:xfrm>
            <a:off x="1095375" y="869950"/>
            <a:ext cx="4608513" cy="34686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C818B6A8-C97B-430B-A565-7217658217F5}" type="slidenum">
              <a:rPr lang="en-US" altLang="en-US">
                <a:latin typeface="Arial" charset="0"/>
              </a:rPr>
              <a:pPr algn="r" eaLnBrk="1" hangingPunct="1">
                <a:spcBef>
                  <a:spcPct val="0"/>
                </a:spcBef>
              </a:pPr>
              <a:t>6</a:t>
            </a:fld>
            <a:endParaRPr lang="en-US" altLang="en-US">
              <a:latin typeface="Arial" charset="0"/>
            </a:endParaRPr>
          </a:p>
        </p:txBody>
      </p:sp>
      <p:sp>
        <p:nvSpPr>
          <p:cNvPr id="56323" name="Rectangle 2"/>
          <p:cNvSpPr>
            <a:spLocks noGrp="1" noChangeArrowheads="1"/>
          </p:cNvSpPr>
          <p:nvPr>
            <p:ph type="body" idx="1"/>
          </p:nvPr>
        </p:nvSpPr>
        <p:spPr bwMode="auto">
          <a:xfrm>
            <a:off x="906463" y="4719638"/>
            <a:ext cx="49847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eaLnBrk="1" hangingPunct="1"/>
            <a:endParaRPr lang="en-GB" altLang="en-US" smtClean="0"/>
          </a:p>
        </p:txBody>
      </p:sp>
      <p:sp>
        <p:nvSpPr>
          <p:cNvPr id="56324" name="Rectangle 3"/>
          <p:cNvSpPr>
            <a:spLocks noGrp="1" noRot="1" noChangeAspect="1" noChangeArrowheads="1" noTextEdit="1"/>
          </p:cNvSpPr>
          <p:nvPr>
            <p:ph type="sldImg"/>
          </p:nvPr>
        </p:nvSpPr>
        <p:spPr bwMode="auto">
          <a:xfrm>
            <a:off x="1095375" y="869950"/>
            <a:ext cx="4608513" cy="34686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410B92AB-AD9E-40D8-93F0-BE0C567D1327}" type="slidenum">
              <a:rPr lang="en-US" altLang="en-US">
                <a:latin typeface="Arial" charset="0"/>
              </a:rPr>
              <a:pPr algn="r" eaLnBrk="1" hangingPunct="1">
                <a:spcBef>
                  <a:spcPct val="0"/>
                </a:spcBef>
              </a:pPr>
              <a:t>10</a:t>
            </a:fld>
            <a:endParaRPr lang="en-US" altLang="en-US">
              <a:latin typeface="Arial" charset="0"/>
            </a:endParaRPr>
          </a:p>
        </p:txBody>
      </p:sp>
      <p:sp>
        <p:nvSpPr>
          <p:cNvPr id="57347" name="Rectangle 2"/>
          <p:cNvSpPr>
            <a:spLocks noGrp="1" noRot="1" noChangeAspect="1" noChangeArrowheads="1" noTextEdit="1"/>
          </p:cNvSpPr>
          <p:nvPr>
            <p:ph type="sldImg"/>
          </p:nvPr>
        </p:nvSpPr>
        <p:spPr bwMode="auto">
          <a:xfrm>
            <a:off x="928688" y="744538"/>
            <a:ext cx="494347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xfrm>
            <a:off x="906463" y="4716463"/>
            <a:ext cx="498475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C26F4613-506E-46FB-A121-D71AB2210F83}" type="slidenum">
              <a:rPr lang="en-US" altLang="en-US" smtClean="0">
                <a:latin typeface="Arial" charset="0"/>
              </a:rPr>
              <a:pPr eaLnBrk="1" fontAlgn="base" hangingPunct="1">
                <a:spcBef>
                  <a:spcPct val="0"/>
                </a:spcBef>
                <a:spcAft>
                  <a:spcPct val="0"/>
                </a:spcAft>
              </a:pPr>
              <a:t>12</a:t>
            </a:fld>
            <a:endParaRPr lang="en-US" altLang="en-US" smtClean="0">
              <a:latin typeface="Arial" charset="0"/>
            </a:endParaRPr>
          </a:p>
        </p:txBody>
      </p:sp>
      <p:sp>
        <p:nvSpPr>
          <p:cNvPr id="58371" name="Rectangle 2"/>
          <p:cNvSpPr>
            <a:spLocks noGrp="1" noRot="1" noChangeAspect="1" noChangeArrowheads="1" noTextEdit="1"/>
          </p:cNvSpPr>
          <p:nvPr>
            <p:ph type="sldImg"/>
          </p:nvPr>
        </p:nvSpPr>
        <p:spPr bwMode="auto">
          <a:xfrm>
            <a:off x="928688" y="744538"/>
            <a:ext cx="4943475" cy="37226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xfrm>
            <a:off x="906463" y="4716463"/>
            <a:ext cx="4984750" cy="44656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C9EAD7EA-617F-4947-81B3-2AA99AB60EE5}" type="slidenum">
              <a:rPr lang="en-US" altLang="en-US">
                <a:latin typeface="Arial" charset="0"/>
              </a:rPr>
              <a:pPr algn="r" eaLnBrk="1" hangingPunct="1">
                <a:spcBef>
                  <a:spcPct val="0"/>
                </a:spcBef>
              </a:pPr>
              <a:t>13</a:t>
            </a:fld>
            <a:endParaRPr lang="en-US" altLang="en-US">
              <a:latin typeface="Arial" charset="0"/>
            </a:endParaRPr>
          </a:p>
        </p:txBody>
      </p:sp>
      <p:sp>
        <p:nvSpPr>
          <p:cNvPr id="59395" name="Rectangle 2"/>
          <p:cNvSpPr>
            <a:spLocks noGrp="1" noChangeArrowheads="1"/>
          </p:cNvSpPr>
          <p:nvPr>
            <p:ph type="body" idx="1"/>
          </p:nvPr>
        </p:nvSpPr>
        <p:spPr bwMode="auto">
          <a:xfrm>
            <a:off x="906463" y="4719638"/>
            <a:ext cx="4984750" cy="4178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numCol="1" anchor="t" anchorCtr="0" compatLnSpc="1">
            <a:prstTxWarp prst="textNoShape">
              <a:avLst/>
            </a:prstTxWarp>
          </a:bodyPr>
          <a:lstStyle/>
          <a:p>
            <a:pPr eaLnBrk="1" hangingPunct="1"/>
            <a:endParaRPr lang="en-GB" altLang="en-US" smtClean="0"/>
          </a:p>
        </p:txBody>
      </p:sp>
      <p:sp>
        <p:nvSpPr>
          <p:cNvPr id="59396" name="Rectangle 3"/>
          <p:cNvSpPr>
            <a:spLocks noGrp="1" noRot="1" noChangeAspect="1" noChangeArrowheads="1" noTextEdit="1"/>
          </p:cNvSpPr>
          <p:nvPr>
            <p:ph type="sldImg"/>
          </p:nvPr>
        </p:nvSpPr>
        <p:spPr bwMode="auto">
          <a:xfrm>
            <a:off x="1095375" y="869950"/>
            <a:ext cx="4608513" cy="3468688"/>
          </a:xfrm>
          <a:noFill/>
          <a:ln cap="flat">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2_Title Slide">
    <p:spTree>
      <p:nvGrpSpPr>
        <p:cNvPr id="1" name=""/>
        <p:cNvGrpSpPr/>
        <p:nvPr/>
      </p:nvGrpSpPr>
      <p:grpSpPr>
        <a:xfrm>
          <a:off x="0" y="0"/>
          <a:ext cx="0" cy="0"/>
          <a:chOff x="0" y="0"/>
          <a:chExt cx="0" cy="0"/>
        </a:xfrm>
      </p:grpSpPr>
      <p:pic>
        <p:nvPicPr>
          <p:cNvPr id="4" name="Picture 14" descr="108337_Powerpoint template.jpg"/>
          <p:cNvPicPr>
            <a:picLocks noChangeAspect="1"/>
          </p:cNvPicPr>
          <p:nvPr userDrawn="1"/>
        </p:nvPicPr>
        <p:blipFill>
          <a:blip r:embed="rId2">
            <a:extLst>
              <a:ext uri="{28A0092B-C50C-407E-A947-70E740481C1C}">
                <a14:useLocalDpi xmlns:a14="http://schemas.microsoft.com/office/drawing/2010/main" val="0"/>
              </a:ext>
            </a:extLst>
          </a:blip>
          <a:srcRect l="4475"/>
          <a:stretch>
            <a:fillRect/>
          </a:stretch>
        </p:blipFill>
        <p:spPr bwMode="auto">
          <a:xfrm>
            <a:off x="0" y="-28575"/>
            <a:ext cx="9112250" cy="68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55095" y="2492897"/>
            <a:ext cx="7745413" cy="1080120"/>
          </a:xfrm>
        </p:spPr>
        <p:txBody>
          <a:bodyPr>
            <a:normAutofit/>
          </a:bodyPr>
          <a:lstStyle>
            <a:lvl1pPr>
              <a:defRPr sz="4000">
                <a:solidFill>
                  <a:schemeClr val="bg1"/>
                </a:solidFill>
              </a:defRPr>
            </a:lvl1pPr>
          </a:lstStyle>
          <a:p>
            <a:r>
              <a:rPr lang="en-US" dirty="0" smtClean="0"/>
              <a:t>Click to edit Master title style</a:t>
            </a:r>
            <a:endParaRPr lang="en-GB" dirty="0"/>
          </a:p>
        </p:txBody>
      </p:sp>
      <p:sp>
        <p:nvSpPr>
          <p:cNvPr id="3" name="Subtitle 2"/>
          <p:cNvSpPr>
            <a:spLocks noGrp="1"/>
          </p:cNvSpPr>
          <p:nvPr>
            <p:ph type="subTitle" idx="1"/>
          </p:nvPr>
        </p:nvSpPr>
        <p:spPr>
          <a:xfrm>
            <a:off x="250647" y="3356992"/>
            <a:ext cx="6378575" cy="648072"/>
          </a:xfrm>
        </p:spPr>
        <p:txBody>
          <a:bodyPr>
            <a:normAutofit/>
          </a:bodyPr>
          <a:lstStyle>
            <a:lvl1pPr marL="0" indent="0" algn="l">
              <a:buNone/>
              <a:defRPr sz="2000">
                <a:solidFill>
                  <a:srgbClr val="AFCF97"/>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GB" dirty="0"/>
          </a:p>
        </p:txBody>
      </p:sp>
    </p:spTree>
    <p:extLst>
      <p:ext uri="{BB962C8B-B14F-4D97-AF65-F5344CB8AC3E}">
        <p14:creationId xmlns:p14="http://schemas.microsoft.com/office/powerpoint/2010/main" val="3773221020"/>
      </p:ext>
    </p:extLst>
  </p:cSld>
  <p:clrMapOvr>
    <a:masterClrMapping/>
  </p:clrMapOvr>
  <p:transition advClick="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TextBox 4"/>
          <p:cNvSpPr txBox="1"/>
          <p:nvPr userDrawn="1"/>
        </p:nvSpPr>
        <p:spPr>
          <a:xfrm>
            <a:off x="8072438" y="6381750"/>
            <a:ext cx="608012" cy="338138"/>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fontAlgn="auto">
              <a:spcBef>
                <a:spcPts val="0"/>
              </a:spcBef>
              <a:spcAft>
                <a:spcPts val="0"/>
              </a:spcAft>
              <a:defRPr/>
            </a:pPr>
            <a:fld id="{CA3F2E30-4079-4433-855B-E36B0153BE3E}" type="slidenum">
              <a:rPr lang="en-GB" sz="1600">
                <a:solidFill>
                  <a:schemeClr val="bg1"/>
                </a:solidFill>
                <a:latin typeface="Tahoma" charset="0"/>
                <a:cs typeface="Tahoma" charset="0"/>
              </a:rPr>
              <a:pPr algn="r" fontAlgn="auto">
                <a:spcBef>
                  <a:spcPts val="0"/>
                </a:spcBef>
                <a:spcAft>
                  <a:spcPts val="0"/>
                </a:spcAft>
                <a:defRPr/>
              </a:pPr>
              <a:t>‹#›</a:t>
            </a:fld>
            <a:endParaRPr lang="en-GB" dirty="0">
              <a:solidFill>
                <a:schemeClr val="bg1"/>
              </a:solidFill>
              <a:latin typeface="Tahoma" charset="0"/>
              <a:cs typeface="Tahoma" charset="0"/>
            </a:endParaRPr>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53090030"/>
      </p:ext>
    </p:extLst>
  </p:cSld>
  <p:clrMapOvr>
    <a:masterClrMapping/>
  </p:clrMapOvr>
  <p:transition advClick="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5" name="TextBox 4"/>
          <p:cNvSpPr txBox="1"/>
          <p:nvPr userDrawn="1"/>
        </p:nvSpPr>
        <p:spPr>
          <a:xfrm>
            <a:off x="8072438" y="6381750"/>
            <a:ext cx="608012" cy="338138"/>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fontAlgn="auto">
              <a:spcBef>
                <a:spcPts val="0"/>
              </a:spcBef>
              <a:spcAft>
                <a:spcPts val="0"/>
              </a:spcAft>
              <a:defRPr/>
            </a:pPr>
            <a:fld id="{8AB2ABF7-1A35-4604-AA32-CD9A836F856D}" type="slidenum">
              <a:rPr lang="en-GB" sz="1600">
                <a:solidFill>
                  <a:schemeClr val="bg1"/>
                </a:solidFill>
                <a:latin typeface="Tahoma" charset="0"/>
                <a:cs typeface="Tahoma" charset="0"/>
              </a:rPr>
              <a:pPr algn="r" fontAlgn="auto">
                <a:spcBef>
                  <a:spcPts val="0"/>
                </a:spcBef>
                <a:spcAft>
                  <a:spcPts val="0"/>
                </a:spcAft>
                <a:defRPr/>
              </a:pPr>
              <a:t>‹#›</a:t>
            </a:fld>
            <a:endParaRPr lang="en-GB" dirty="0">
              <a:solidFill>
                <a:schemeClr val="bg1"/>
              </a:solidFill>
              <a:latin typeface="Tahoma" charset="0"/>
              <a:cs typeface="Tahoma" charset="0"/>
            </a:endParaRPr>
          </a:p>
        </p:txBody>
      </p:sp>
      <p:sp>
        <p:nvSpPr>
          <p:cNvPr id="3" name="Vertical Text Placeholder 2"/>
          <p:cNvSpPr>
            <a:spLocks noGrp="1"/>
          </p:cNvSpPr>
          <p:nvPr>
            <p:ph type="body" orient="vert" idx="1"/>
          </p:nvPr>
        </p:nvSpPr>
        <p:spPr>
          <a:xfrm>
            <a:off x="455612" y="1341438"/>
            <a:ext cx="5998898" cy="518390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Vertical Title 3"/>
          <p:cNvSpPr>
            <a:spLocks noGrp="1"/>
          </p:cNvSpPr>
          <p:nvPr>
            <p:ph type="title" orient="vert"/>
          </p:nvPr>
        </p:nvSpPr>
        <p:spPr>
          <a:xfrm>
            <a:off x="6606381" y="1628800"/>
            <a:ext cx="2050256" cy="4896544"/>
          </a:xfrm>
        </p:spPr>
        <p:txBody>
          <a:bodyPr vert="eaVert"/>
          <a:lstStyle/>
          <a:p>
            <a:r>
              <a:rPr lang="en-GB" smtClean="0"/>
              <a:t>Click to edit Master title style</a:t>
            </a:r>
            <a:endParaRPr lang="en-US"/>
          </a:p>
        </p:txBody>
      </p:sp>
    </p:spTree>
    <p:extLst>
      <p:ext uri="{BB962C8B-B14F-4D97-AF65-F5344CB8AC3E}">
        <p14:creationId xmlns:p14="http://schemas.microsoft.com/office/powerpoint/2010/main" val="3889370528"/>
      </p:ext>
    </p:extLst>
  </p:cSld>
  <p:clrMapOvr>
    <a:masterClrMapping/>
  </p:clrMapOvr>
  <p:transition advClick="0"/>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cSld name="Alt 1 Title slide">
    <p:spTree>
      <p:nvGrpSpPr>
        <p:cNvPr id="1" name=""/>
        <p:cNvGrpSpPr/>
        <p:nvPr/>
      </p:nvGrpSpPr>
      <p:grpSpPr>
        <a:xfrm>
          <a:off x="0" y="0"/>
          <a:ext cx="0" cy="0"/>
          <a:chOff x="0" y="0"/>
          <a:chExt cx="0" cy="0"/>
        </a:xfrm>
      </p:grpSpPr>
      <p:pic>
        <p:nvPicPr>
          <p:cNvPr id="4" name="Picture 5" descr="Slide Image 2.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225" y="981075"/>
            <a:ext cx="5595938"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SRUC-College-colour.gif"/>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745413" y="180975"/>
            <a:ext cx="1131887"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8"/>
          <p:cNvSpPr txBox="1">
            <a:spLocks noChangeArrowheads="1"/>
          </p:cNvSpPr>
          <p:nvPr userDrawn="1"/>
        </p:nvSpPr>
        <p:spPr bwMode="auto">
          <a:xfrm>
            <a:off x="174625" y="6165850"/>
            <a:ext cx="8755063"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ts val="2800"/>
              </a:lnSpc>
            </a:pPr>
            <a:r>
              <a:rPr lang="en-GB" altLang="en-US" sz="1900" i="1">
                <a:solidFill>
                  <a:srgbClr val="68AC2C"/>
                </a:solidFill>
              </a:rPr>
              <a:t>Leading the way in Agriculture and Rural Research, Education and Consulting</a:t>
            </a:r>
          </a:p>
        </p:txBody>
      </p:sp>
      <p:sp>
        <p:nvSpPr>
          <p:cNvPr id="2" name="Title 1"/>
          <p:cNvSpPr>
            <a:spLocks noGrp="1"/>
          </p:cNvSpPr>
          <p:nvPr>
            <p:ph type="title"/>
          </p:nvPr>
        </p:nvSpPr>
        <p:spPr>
          <a:xfrm>
            <a:off x="4827155" y="1754529"/>
            <a:ext cx="4123353" cy="1362075"/>
          </a:xfrm>
        </p:spPr>
        <p:txBody>
          <a:bodyPr anchor="t"/>
          <a:lstStyle>
            <a:lvl1pPr algn="r">
              <a:defRPr sz="4000" b="1" cap="all"/>
            </a:lvl1pPr>
          </a:lstStyle>
          <a:p>
            <a:r>
              <a:rPr lang="en-US" dirty="0" smtClean="0"/>
              <a:t>Click to edit Master title style</a:t>
            </a:r>
            <a:endParaRPr lang="en-GB" dirty="0"/>
          </a:p>
        </p:txBody>
      </p:sp>
      <p:sp>
        <p:nvSpPr>
          <p:cNvPr id="3" name="Text Placeholder 2"/>
          <p:cNvSpPr>
            <a:spLocks noGrp="1"/>
          </p:cNvSpPr>
          <p:nvPr>
            <p:ph type="body" idx="1"/>
          </p:nvPr>
        </p:nvSpPr>
        <p:spPr>
          <a:xfrm>
            <a:off x="6351214" y="3789041"/>
            <a:ext cx="2578839" cy="1500187"/>
          </a:xfrm>
        </p:spPr>
        <p:txBody>
          <a:bodyPr anchor="b"/>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Date Placeholder 3"/>
          <p:cNvSpPr>
            <a:spLocks noGrp="1"/>
          </p:cNvSpPr>
          <p:nvPr>
            <p:ph type="dt" sz="half" idx="10"/>
          </p:nvPr>
        </p:nvSpPr>
        <p:spPr>
          <a:xfrm>
            <a:off x="250825" y="6492875"/>
            <a:ext cx="2125663" cy="365125"/>
          </a:xfrm>
          <a:prstGeom prst="rect">
            <a:avLst/>
          </a:prstGeom>
        </p:spPr>
        <p:txBody>
          <a:bodyPr/>
          <a:lstStyle>
            <a:lvl1pPr>
              <a:defRPr>
                <a:solidFill>
                  <a:prstClr val="black">
                    <a:tint val="75000"/>
                  </a:prstClr>
                </a:solidFill>
              </a:defRPr>
            </a:lvl1pPr>
          </a:lstStyle>
          <a:p>
            <a:pPr>
              <a:defRPr/>
            </a:pPr>
            <a:fld id="{9FDA32BD-1061-48A5-87BD-F39A59FAD5BB}" type="datetimeFigureOut">
              <a:rPr lang="en-GB"/>
              <a:pPr>
                <a:defRPr/>
              </a:pPr>
              <a:t>28/08/2018</a:t>
            </a:fld>
            <a:endParaRPr lang="en-GB"/>
          </a:p>
        </p:txBody>
      </p:sp>
      <p:sp>
        <p:nvSpPr>
          <p:cNvPr id="8" name="Footer Placeholder 4"/>
          <p:cNvSpPr>
            <a:spLocks noGrp="1"/>
          </p:cNvSpPr>
          <p:nvPr>
            <p:ph type="ftr" sz="quarter" idx="11"/>
          </p:nvPr>
        </p:nvSpPr>
        <p:spPr>
          <a:xfrm>
            <a:off x="3113088" y="6492875"/>
            <a:ext cx="2886075" cy="365125"/>
          </a:xfrm>
          <a:prstGeom prst="rect">
            <a:avLst/>
          </a:prstGeom>
        </p:spPr>
        <p:txBody>
          <a:bodyPr/>
          <a:lstStyle>
            <a:lvl1pPr>
              <a:defRPr>
                <a:solidFill>
                  <a:prstClr val="black">
                    <a:tint val="75000"/>
                  </a:prstClr>
                </a:solidFill>
              </a:defRPr>
            </a:lvl1pPr>
          </a:lstStyle>
          <a:p>
            <a:pPr>
              <a:defRPr/>
            </a:pPr>
            <a:endParaRPr lang="en-GB"/>
          </a:p>
        </p:txBody>
      </p:sp>
      <p:sp>
        <p:nvSpPr>
          <p:cNvPr id="9" name="Slide Number Placeholder 5"/>
          <p:cNvSpPr>
            <a:spLocks noGrp="1"/>
          </p:cNvSpPr>
          <p:nvPr>
            <p:ph type="sldNum" sz="quarter" idx="12"/>
          </p:nvPr>
        </p:nvSpPr>
        <p:spPr>
          <a:xfrm>
            <a:off x="6734175" y="6492875"/>
            <a:ext cx="2125663" cy="365125"/>
          </a:xfrm>
          <a:prstGeom prst="rect">
            <a:avLst/>
          </a:prstGeom>
        </p:spPr>
        <p:txBody>
          <a:bodyPr/>
          <a:lstStyle>
            <a:lvl1pPr>
              <a:defRPr>
                <a:solidFill>
                  <a:prstClr val="black">
                    <a:tint val="75000"/>
                  </a:prstClr>
                </a:solidFill>
              </a:defRPr>
            </a:lvl1pPr>
          </a:lstStyle>
          <a:p>
            <a:pPr>
              <a:defRPr/>
            </a:pPr>
            <a:fld id="{9BEA3A92-089E-4060-B724-BF2D8D9DF0CE}" type="slidenum">
              <a:rPr lang="en-GB"/>
              <a:pPr>
                <a:defRPr/>
              </a:pPr>
              <a:t>‹#›</a:t>
            </a:fld>
            <a:endParaRPr lang="en-GB"/>
          </a:p>
        </p:txBody>
      </p:sp>
    </p:spTree>
    <p:extLst>
      <p:ext uri="{BB962C8B-B14F-4D97-AF65-F5344CB8AC3E}">
        <p14:creationId xmlns:p14="http://schemas.microsoft.com/office/powerpoint/2010/main" val="1734814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TextBox 4"/>
          <p:cNvSpPr txBox="1"/>
          <p:nvPr userDrawn="1"/>
        </p:nvSpPr>
        <p:spPr>
          <a:xfrm>
            <a:off x="8072438" y="6381750"/>
            <a:ext cx="608012" cy="338138"/>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fontAlgn="auto">
              <a:spcBef>
                <a:spcPts val="0"/>
              </a:spcBef>
              <a:spcAft>
                <a:spcPts val="0"/>
              </a:spcAft>
              <a:defRPr/>
            </a:pPr>
            <a:fld id="{2BC99E05-8DEC-4B9C-94C8-D3EE632221E4}" type="slidenum">
              <a:rPr lang="en-GB" sz="1600">
                <a:solidFill>
                  <a:schemeClr val="bg1"/>
                </a:solidFill>
                <a:latin typeface="Tahoma" charset="0"/>
                <a:cs typeface="Tahoma" charset="0"/>
              </a:rPr>
              <a:pPr algn="r" fontAlgn="auto">
                <a:spcBef>
                  <a:spcPts val="0"/>
                </a:spcBef>
                <a:spcAft>
                  <a:spcPts val="0"/>
                </a:spcAft>
                <a:defRPr/>
              </a:pPr>
              <a:t>‹#›</a:t>
            </a:fld>
            <a:endParaRPr lang="en-GB" dirty="0">
              <a:solidFill>
                <a:schemeClr val="bg1"/>
              </a:solidFill>
              <a:latin typeface="Tahoma" charset="0"/>
              <a:cs typeface="Tahoma" charset="0"/>
            </a:endParaRPr>
          </a:p>
        </p:txBody>
      </p:sp>
      <p:sp>
        <p:nvSpPr>
          <p:cNvPr id="2" name="Title 1"/>
          <p:cNvSpPr>
            <a:spLocks noGrp="1"/>
          </p:cNvSpPr>
          <p:nvPr>
            <p:ph type="title"/>
          </p:nvPr>
        </p:nvSpPr>
        <p:spPr>
          <a:xfrm>
            <a:off x="227020" y="19248"/>
            <a:ext cx="7353442" cy="1143000"/>
          </a:xfrm>
        </p:spPr>
        <p:txBody>
          <a:bodyPr>
            <a:normAutofit/>
          </a:bodyPr>
          <a:lstStyle>
            <a:lvl1pPr>
              <a:defRPr sz="3600"/>
            </a:lvl1pPr>
          </a:lstStyle>
          <a:p>
            <a:r>
              <a:rPr lang="en-US" dirty="0" smtClean="0"/>
              <a:t>Click to edit Master title style</a:t>
            </a:r>
            <a:endParaRPr lang="en-GB" dirty="0"/>
          </a:p>
        </p:txBody>
      </p:sp>
      <p:sp>
        <p:nvSpPr>
          <p:cNvPr id="3" name="Content Placeholder 2"/>
          <p:cNvSpPr>
            <a:spLocks noGrp="1"/>
          </p:cNvSpPr>
          <p:nvPr>
            <p:ph idx="1"/>
          </p:nvPr>
        </p:nvSpPr>
        <p:spPr>
          <a:xfrm>
            <a:off x="227019" y="1475687"/>
            <a:ext cx="8650281" cy="5041031"/>
          </a:xfrm>
        </p:spPr>
        <p:txBody>
          <a:bodyPr>
            <a:normAutofit/>
          </a:bodyPr>
          <a:lstStyle>
            <a:lvl1pPr>
              <a:spcBef>
                <a:spcPts val="0"/>
              </a:spcBef>
              <a:spcAft>
                <a:spcPts val="600"/>
              </a:spcAft>
              <a:defRPr sz="2800"/>
            </a:lvl1pPr>
            <a:lvl2pPr>
              <a:spcBef>
                <a:spcPts val="0"/>
              </a:spcBef>
              <a:spcAft>
                <a:spcPts val="600"/>
              </a:spcAft>
              <a:defRPr sz="2400"/>
            </a:lvl2pPr>
            <a:lvl3pPr>
              <a:spcBef>
                <a:spcPts val="0"/>
              </a:spcBef>
              <a:spcAft>
                <a:spcPts val="600"/>
              </a:spcAft>
              <a:defRPr sz="2000"/>
            </a:lvl3pPr>
            <a:lvl4pPr>
              <a:spcBef>
                <a:spcPts val="0"/>
              </a:spcBef>
              <a:spcAft>
                <a:spcPts val="600"/>
              </a:spcAft>
              <a:defRPr sz="1800"/>
            </a:lvl4pPr>
            <a:lvl5pPr>
              <a:spcBef>
                <a:spcPts val="0"/>
              </a:spcBef>
              <a:spcAft>
                <a:spcPts val="600"/>
              </a:spcAft>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4134099354"/>
      </p:ext>
    </p:extLst>
  </p:cSld>
  <p:clrMapOvr>
    <a:masterClrMapping/>
  </p:clrMapOvr>
  <p:transition advClick="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mage Header">
    <p:spTree>
      <p:nvGrpSpPr>
        <p:cNvPr id="1" name=""/>
        <p:cNvGrpSpPr/>
        <p:nvPr/>
      </p:nvGrpSpPr>
      <p:grpSpPr>
        <a:xfrm>
          <a:off x="0" y="0"/>
          <a:ext cx="0" cy="0"/>
          <a:chOff x="0" y="0"/>
          <a:chExt cx="0" cy="0"/>
        </a:xfrm>
      </p:grpSpPr>
      <p:sp>
        <p:nvSpPr>
          <p:cNvPr id="6" name="Title 1"/>
          <p:cNvSpPr>
            <a:spLocks noGrp="1"/>
          </p:cNvSpPr>
          <p:nvPr>
            <p:ph type="title"/>
          </p:nvPr>
        </p:nvSpPr>
        <p:spPr>
          <a:xfrm>
            <a:off x="227020" y="19248"/>
            <a:ext cx="7353441" cy="1143000"/>
          </a:xfrm>
        </p:spPr>
        <p:txBody>
          <a:bodyPr/>
          <a:lstStyle/>
          <a:p>
            <a:r>
              <a:rPr lang="en-US" smtClean="0"/>
              <a:t>Click to edit Master title style</a:t>
            </a:r>
            <a:endParaRPr lang="en-GB"/>
          </a:p>
        </p:txBody>
      </p:sp>
      <p:sp>
        <p:nvSpPr>
          <p:cNvPr id="8" name="Content Placeholder 2"/>
          <p:cNvSpPr>
            <a:spLocks noGrp="1"/>
          </p:cNvSpPr>
          <p:nvPr>
            <p:ph idx="1"/>
          </p:nvPr>
        </p:nvSpPr>
        <p:spPr>
          <a:xfrm>
            <a:off x="227019" y="1475687"/>
            <a:ext cx="8650281" cy="5113039"/>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553677119"/>
      </p:ext>
    </p:extLst>
  </p:cSld>
  <p:clrMapOvr>
    <a:masterClrMapping/>
  </p:clrMapOvr>
  <p:transition advClick="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TextBox 4"/>
          <p:cNvSpPr txBox="1"/>
          <p:nvPr userDrawn="1"/>
        </p:nvSpPr>
        <p:spPr>
          <a:xfrm>
            <a:off x="8072438" y="6381750"/>
            <a:ext cx="608012" cy="338138"/>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fontAlgn="auto">
              <a:spcBef>
                <a:spcPts val="0"/>
              </a:spcBef>
              <a:spcAft>
                <a:spcPts val="0"/>
              </a:spcAft>
              <a:defRPr/>
            </a:pPr>
            <a:fld id="{747F3C3B-546F-477F-934F-FAA7EA10F601}" type="slidenum">
              <a:rPr lang="en-GB" sz="1600">
                <a:solidFill>
                  <a:schemeClr val="bg1"/>
                </a:solidFill>
                <a:latin typeface="Tahoma" charset="0"/>
                <a:cs typeface="Tahoma" charset="0"/>
              </a:rPr>
              <a:pPr algn="r" fontAlgn="auto">
                <a:spcBef>
                  <a:spcPts val="0"/>
                </a:spcBef>
                <a:spcAft>
                  <a:spcPts val="0"/>
                </a:spcAft>
                <a:defRPr/>
              </a:pPr>
              <a:t>‹#›</a:t>
            </a:fld>
            <a:endParaRPr lang="en-GB" dirty="0">
              <a:solidFill>
                <a:schemeClr val="bg1"/>
              </a:solidFill>
              <a:latin typeface="Tahoma" charset="0"/>
              <a:cs typeface="Tahoma" charset="0"/>
            </a:endParaRPr>
          </a:p>
        </p:txBody>
      </p:sp>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234951" y="1600201"/>
            <a:ext cx="4245240" cy="48531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32060" y="1600201"/>
            <a:ext cx="4245240" cy="485313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1887035519"/>
      </p:ext>
    </p:extLst>
  </p:cSld>
  <p:clrMapOvr>
    <a:masterClrMapping/>
  </p:clrMapOvr>
  <p:transition advClick="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TextBox 9"/>
          <p:cNvSpPr txBox="1"/>
          <p:nvPr userDrawn="1"/>
        </p:nvSpPr>
        <p:spPr>
          <a:xfrm>
            <a:off x="8072438" y="6381750"/>
            <a:ext cx="608012" cy="338138"/>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fontAlgn="auto">
              <a:spcBef>
                <a:spcPts val="0"/>
              </a:spcBef>
              <a:spcAft>
                <a:spcPts val="0"/>
              </a:spcAft>
              <a:defRPr/>
            </a:pPr>
            <a:fld id="{47A9C077-A563-4B0B-9BD0-F17941DC699F}" type="slidenum">
              <a:rPr lang="en-GB" sz="1600">
                <a:solidFill>
                  <a:schemeClr val="bg1"/>
                </a:solidFill>
                <a:latin typeface="Tahoma" charset="0"/>
                <a:cs typeface="Tahoma" charset="0"/>
              </a:rPr>
              <a:pPr algn="r" fontAlgn="auto">
                <a:spcBef>
                  <a:spcPts val="0"/>
                </a:spcBef>
                <a:spcAft>
                  <a:spcPts val="0"/>
                </a:spcAft>
                <a:defRPr/>
              </a:pPr>
              <a:t>‹#›</a:t>
            </a:fld>
            <a:endParaRPr lang="en-GB" dirty="0">
              <a:solidFill>
                <a:schemeClr val="bg1"/>
              </a:solidFill>
              <a:latin typeface="Tahoma" charset="0"/>
              <a:cs typeface="Tahoma" charset="0"/>
            </a:endParaRPr>
          </a:p>
        </p:txBody>
      </p:sp>
      <p:sp>
        <p:nvSpPr>
          <p:cNvPr id="2" name="Title 1"/>
          <p:cNvSpPr>
            <a:spLocks noGrp="1"/>
          </p:cNvSpPr>
          <p:nvPr>
            <p:ph type="title"/>
          </p:nvPr>
        </p:nvSpPr>
        <p:spPr/>
        <p:txBody>
          <a:bodyPr/>
          <a:lstStyle>
            <a:lvl1pPr>
              <a:defRPr/>
            </a:lvl1pPr>
          </a:lstStyle>
          <a:p>
            <a:r>
              <a:rPr lang="en-US" dirty="0" smtClean="0"/>
              <a:t>Click to edit Master title style</a:t>
            </a:r>
            <a:endParaRPr lang="en-GB" dirty="0"/>
          </a:p>
        </p:txBody>
      </p:sp>
      <p:sp>
        <p:nvSpPr>
          <p:cNvPr id="3" name="Text Placeholder 2"/>
          <p:cNvSpPr>
            <a:spLocks noGrp="1"/>
          </p:cNvSpPr>
          <p:nvPr>
            <p:ph type="body" idx="1"/>
          </p:nvPr>
        </p:nvSpPr>
        <p:spPr>
          <a:xfrm>
            <a:off x="234950" y="1535113"/>
            <a:ext cx="42468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34950" y="2174875"/>
            <a:ext cx="42468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5" name="Text Placeholder 4"/>
          <p:cNvSpPr>
            <a:spLocks noGrp="1"/>
          </p:cNvSpPr>
          <p:nvPr>
            <p:ph type="body" sz="quarter" idx="3"/>
          </p:nvPr>
        </p:nvSpPr>
        <p:spPr>
          <a:xfrm>
            <a:off x="4628897" y="1535113"/>
            <a:ext cx="424840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28897" y="2174875"/>
            <a:ext cx="424840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90359227"/>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TextBox 3"/>
          <p:cNvSpPr txBox="1"/>
          <p:nvPr userDrawn="1"/>
        </p:nvSpPr>
        <p:spPr>
          <a:xfrm>
            <a:off x="8072438" y="6381750"/>
            <a:ext cx="608012" cy="338138"/>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fontAlgn="auto">
              <a:spcBef>
                <a:spcPts val="0"/>
              </a:spcBef>
              <a:spcAft>
                <a:spcPts val="0"/>
              </a:spcAft>
              <a:defRPr/>
            </a:pPr>
            <a:fld id="{FFFDB747-65B8-481B-B8EC-0F5D2C6FB9E1}" type="slidenum">
              <a:rPr lang="en-GB" sz="1600">
                <a:solidFill>
                  <a:schemeClr val="bg1"/>
                </a:solidFill>
                <a:latin typeface="Tahoma" charset="0"/>
                <a:cs typeface="Tahoma" charset="0"/>
              </a:rPr>
              <a:pPr algn="r" fontAlgn="auto">
                <a:spcBef>
                  <a:spcPts val="0"/>
                </a:spcBef>
                <a:spcAft>
                  <a:spcPts val="0"/>
                </a:spcAft>
                <a:defRPr/>
              </a:pPr>
              <a:t>‹#›</a:t>
            </a:fld>
            <a:endParaRPr lang="en-GB" dirty="0">
              <a:solidFill>
                <a:schemeClr val="bg1"/>
              </a:solidFill>
              <a:latin typeface="Tahoma" charset="0"/>
              <a:cs typeface="Tahoma" charset="0"/>
            </a:endParaRPr>
          </a:p>
        </p:txBody>
      </p:sp>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947253004"/>
      </p:ext>
    </p:extLst>
  </p:cSld>
  <p:clrMapOvr>
    <a:masterClrMapping/>
  </p:clrMapOvr>
  <p:transition advClick="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Box 2"/>
          <p:cNvSpPr txBox="1"/>
          <p:nvPr userDrawn="1"/>
        </p:nvSpPr>
        <p:spPr>
          <a:xfrm>
            <a:off x="8072438" y="6381750"/>
            <a:ext cx="608012" cy="338138"/>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fontAlgn="auto">
              <a:spcBef>
                <a:spcPts val="0"/>
              </a:spcBef>
              <a:spcAft>
                <a:spcPts val="0"/>
              </a:spcAft>
              <a:defRPr/>
            </a:pPr>
            <a:fld id="{00608493-1285-4A8D-AB32-6EF6C7DC020A}" type="slidenum">
              <a:rPr lang="en-GB" sz="1600">
                <a:solidFill>
                  <a:schemeClr val="bg1"/>
                </a:solidFill>
                <a:latin typeface="Tahoma" charset="0"/>
                <a:cs typeface="Tahoma" charset="0"/>
              </a:rPr>
              <a:pPr algn="r" fontAlgn="auto">
                <a:spcBef>
                  <a:spcPts val="0"/>
                </a:spcBef>
                <a:spcAft>
                  <a:spcPts val="0"/>
                </a:spcAft>
                <a:defRPr/>
              </a:pPr>
              <a:t>‹#›</a:t>
            </a:fld>
            <a:endParaRPr lang="en-GB" dirty="0">
              <a:solidFill>
                <a:schemeClr val="bg1"/>
              </a:solidFill>
              <a:latin typeface="Tahoma" charset="0"/>
              <a:cs typeface="Tahoma" charset="0"/>
            </a:endParaRPr>
          </a:p>
        </p:txBody>
      </p:sp>
    </p:spTree>
    <p:extLst>
      <p:ext uri="{BB962C8B-B14F-4D97-AF65-F5344CB8AC3E}">
        <p14:creationId xmlns:p14="http://schemas.microsoft.com/office/powerpoint/2010/main" val="2506257343"/>
      </p:ext>
    </p:extLst>
  </p:cSld>
  <p:clrMapOvr>
    <a:masterClrMapping/>
  </p:clrMapOvr>
  <p:transition advClick="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TextBox 4"/>
          <p:cNvSpPr txBox="1"/>
          <p:nvPr userDrawn="1"/>
        </p:nvSpPr>
        <p:spPr>
          <a:xfrm>
            <a:off x="8072438" y="6381750"/>
            <a:ext cx="608012" cy="338138"/>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fontAlgn="auto">
              <a:spcBef>
                <a:spcPts val="0"/>
              </a:spcBef>
              <a:spcAft>
                <a:spcPts val="0"/>
              </a:spcAft>
              <a:defRPr/>
            </a:pPr>
            <a:fld id="{F2B5ADB7-05AF-467A-965E-0303EFDE53E3}" type="slidenum">
              <a:rPr lang="en-GB" sz="1600">
                <a:solidFill>
                  <a:schemeClr val="bg1"/>
                </a:solidFill>
                <a:latin typeface="Tahoma" charset="0"/>
                <a:cs typeface="Tahoma" charset="0"/>
              </a:rPr>
              <a:pPr algn="r" fontAlgn="auto">
                <a:spcBef>
                  <a:spcPts val="0"/>
                </a:spcBef>
                <a:spcAft>
                  <a:spcPts val="0"/>
                </a:spcAft>
                <a:defRPr/>
              </a:pPr>
              <a:t>‹#›</a:t>
            </a:fld>
            <a:endParaRPr lang="en-GB" dirty="0">
              <a:solidFill>
                <a:schemeClr val="bg1"/>
              </a:solidFill>
              <a:latin typeface="Tahoma" charset="0"/>
              <a:cs typeface="Tahoma" charset="0"/>
            </a:endParaRPr>
          </a:p>
        </p:txBody>
      </p:sp>
      <p:sp>
        <p:nvSpPr>
          <p:cNvPr id="2" name="Title 1"/>
          <p:cNvSpPr>
            <a:spLocks noGrp="1"/>
          </p:cNvSpPr>
          <p:nvPr>
            <p:ph type="title"/>
          </p:nvPr>
        </p:nvSpPr>
        <p:spPr>
          <a:xfrm>
            <a:off x="234951" y="273050"/>
            <a:ext cx="3218530"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62637" y="1435334"/>
            <a:ext cx="5314663" cy="509001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Text Placeholder 3"/>
          <p:cNvSpPr>
            <a:spLocks noGrp="1"/>
          </p:cNvSpPr>
          <p:nvPr>
            <p:ph type="body" sz="half" idx="2"/>
          </p:nvPr>
        </p:nvSpPr>
        <p:spPr>
          <a:xfrm>
            <a:off x="234951" y="1435101"/>
            <a:ext cx="3218530" cy="509024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51002094"/>
      </p:ext>
    </p:extLst>
  </p:cSld>
  <p:clrMapOvr>
    <a:masterClrMapping/>
  </p:clrMapOvr>
  <p:transition advClick="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TextBox 4"/>
          <p:cNvSpPr txBox="1"/>
          <p:nvPr userDrawn="1"/>
        </p:nvSpPr>
        <p:spPr>
          <a:xfrm>
            <a:off x="8072438" y="6381750"/>
            <a:ext cx="608012" cy="338138"/>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fontAlgn="auto">
              <a:spcBef>
                <a:spcPts val="0"/>
              </a:spcBef>
              <a:spcAft>
                <a:spcPts val="0"/>
              </a:spcAft>
              <a:defRPr/>
            </a:pPr>
            <a:fld id="{FF3392AA-3EFA-4DF7-AF55-9F998B4DD872}" type="slidenum">
              <a:rPr lang="en-GB" sz="1600">
                <a:solidFill>
                  <a:schemeClr val="bg1"/>
                </a:solidFill>
                <a:latin typeface="Tahoma" charset="0"/>
                <a:cs typeface="Tahoma" charset="0"/>
              </a:rPr>
              <a:pPr algn="r" fontAlgn="auto">
                <a:spcBef>
                  <a:spcPts val="0"/>
                </a:spcBef>
                <a:spcAft>
                  <a:spcPts val="0"/>
                </a:spcAft>
                <a:defRPr/>
              </a:pPr>
              <a:t>‹#›</a:t>
            </a:fld>
            <a:endParaRPr lang="en-GB" dirty="0">
              <a:solidFill>
                <a:schemeClr val="bg1"/>
              </a:solidFill>
              <a:latin typeface="Tahoma" charset="0"/>
              <a:cs typeface="Tahoma" charset="0"/>
            </a:endParaRPr>
          </a:p>
        </p:txBody>
      </p:sp>
      <p:sp>
        <p:nvSpPr>
          <p:cNvPr id="2" name="Title 1"/>
          <p:cNvSpPr>
            <a:spLocks noGrp="1"/>
          </p:cNvSpPr>
          <p:nvPr>
            <p:ph type="title"/>
          </p:nvPr>
        </p:nvSpPr>
        <p:spPr>
          <a:xfrm>
            <a:off x="1811943" y="5199874"/>
            <a:ext cx="546735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811943" y="1012049"/>
            <a:ext cx="546735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811943" y="5766612"/>
            <a:ext cx="546735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35603005"/>
      </p:ext>
    </p:extLst>
  </p:cSld>
  <p:clrMapOvr>
    <a:masterClrMapping/>
  </p:clrMapOvr>
  <p:transition advClick="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2" descr="108337_Powerpoint template2.jpg"/>
          <p:cNvPicPr>
            <a:picLocks noChangeAspect="1"/>
          </p:cNvPicPr>
          <p:nvPr userDrawn="1"/>
        </p:nvPicPr>
        <p:blipFill>
          <a:blip r:embed="rId14">
            <a:extLst>
              <a:ext uri="{28A0092B-C50C-407E-A947-70E740481C1C}">
                <a14:useLocalDpi xmlns:a14="http://schemas.microsoft.com/office/drawing/2010/main" val="0"/>
              </a:ext>
            </a:extLst>
          </a:blip>
          <a:srcRect l="4245"/>
          <a:stretch>
            <a:fillRect/>
          </a:stretch>
        </p:blipFill>
        <p:spPr bwMode="auto">
          <a:xfrm>
            <a:off x="0" y="0"/>
            <a:ext cx="9094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7013" y="19050"/>
            <a:ext cx="7353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endParaRPr lang="en-GB" altLang="en-US" smtClean="0"/>
          </a:p>
        </p:txBody>
      </p:sp>
      <p:sp>
        <p:nvSpPr>
          <p:cNvPr id="1028" name="Text Placeholder 2"/>
          <p:cNvSpPr>
            <a:spLocks noGrp="1"/>
          </p:cNvSpPr>
          <p:nvPr>
            <p:ph type="body" idx="1"/>
          </p:nvPr>
        </p:nvSpPr>
        <p:spPr bwMode="auto">
          <a:xfrm>
            <a:off x="227013" y="1476375"/>
            <a:ext cx="8650287" cy="511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en-GB" altLang="en-US" smtClean="0"/>
          </a:p>
        </p:txBody>
      </p:sp>
      <p:sp>
        <p:nvSpPr>
          <p:cNvPr id="8" name="TextBox 7"/>
          <p:cNvSpPr txBox="1"/>
          <p:nvPr userDrawn="1"/>
        </p:nvSpPr>
        <p:spPr>
          <a:xfrm>
            <a:off x="8072438" y="6381750"/>
            <a:ext cx="608012" cy="338138"/>
          </a:xfrm>
          <a:prstGeom prst="rect">
            <a:avLst/>
          </a:prstGeom>
          <a:noFill/>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fontAlgn="auto">
              <a:spcBef>
                <a:spcPts val="0"/>
              </a:spcBef>
              <a:spcAft>
                <a:spcPts val="0"/>
              </a:spcAft>
              <a:defRPr/>
            </a:pPr>
            <a:fld id="{A350BAB9-63B6-4B82-9535-4BECD61ADF9F}" type="slidenum">
              <a:rPr lang="en-GB" sz="1600">
                <a:solidFill>
                  <a:schemeClr val="bg1"/>
                </a:solidFill>
                <a:latin typeface="Tahoma" charset="0"/>
                <a:cs typeface="Tahoma" charset="0"/>
              </a:rPr>
              <a:pPr algn="r" fontAlgn="auto">
                <a:spcBef>
                  <a:spcPts val="0"/>
                </a:spcBef>
                <a:spcAft>
                  <a:spcPts val="0"/>
                </a:spcAft>
                <a:defRPr/>
              </a:pPr>
              <a:t>‹#›</a:t>
            </a:fld>
            <a:endParaRPr lang="en-GB" dirty="0">
              <a:solidFill>
                <a:schemeClr val="bg1"/>
              </a:solidFill>
              <a:latin typeface="Tahoma" charset="0"/>
              <a:cs typeface="Tahoma" charset="0"/>
            </a:endParaRPr>
          </a:p>
        </p:txBody>
      </p:sp>
    </p:spTree>
  </p:cSld>
  <p:clrMap bg1="lt1" tx1="dk1" bg2="lt2" tx2="dk2" accent1="accent1" accent2="accent2" accent3="accent3" accent4="accent4" accent5="accent5" accent6="accent6" hlink="hlink" folHlink="folHlink"/>
  <p:sldLayoutIdLst>
    <p:sldLayoutId id="2147484344" r:id="rId1"/>
    <p:sldLayoutId id="2147484345" r:id="rId2"/>
    <p:sldLayoutId id="2147484343"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 id="2147484354" r:id="rId12"/>
  </p:sldLayoutIdLst>
  <p:transition advClick="0"/>
  <p:hf hdr="0" ftr="0" dt="0"/>
  <p:txStyles>
    <p:titleStyle>
      <a:lvl1pPr algn="l" rtl="0" eaLnBrk="0" fontAlgn="base" hangingPunct="0">
        <a:spcBef>
          <a:spcPct val="0"/>
        </a:spcBef>
        <a:spcAft>
          <a:spcPct val="0"/>
        </a:spcAft>
        <a:defRPr sz="3600" kern="1200">
          <a:solidFill>
            <a:srgbClr val="004B23"/>
          </a:solidFill>
          <a:latin typeface="Georgia" pitchFamily="18" charset="0"/>
          <a:ea typeface="+mj-ea"/>
          <a:cs typeface="Tahoma" pitchFamily="34" charset="0"/>
        </a:defRPr>
      </a:lvl1pPr>
      <a:lvl2pPr algn="l" rtl="0" eaLnBrk="0" fontAlgn="base" hangingPunct="0">
        <a:spcBef>
          <a:spcPct val="0"/>
        </a:spcBef>
        <a:spcAft>
          <a:spcPct val="0"/>
        </a:spcAft>
        <a:defRPr sz="3600">
          <a:solidFill>
            <a:srgbClr val="004B23"/>
          </a:solidFill>
          <a:latin typeface="Georgia" pitchFamily="18" charset="0"/>
          <a:cs typeface="Tahoma" pitchFamily="34" charset="0"/>
        </a:defRPr>
      </a:lvl2pPr>
      <a:lvl3pPr algn="l" rtl="0" eaLnBrk="0" fontAlgn="base" hangingPunct="0">
        <a:spcBef>
          <a:spcPct val="0"/>
        </a:spcBef>
        <a:spcAft>
          <a:spcPct val="0"/>
        </a:spcAft>
        <a:defRPr sz="3600">
          <a:solidFill>
            <a:srgbClr val="004B23"/>
          </a:solidFill>
          <a:latin typeface="Georgia" pitchFamily="18" charset="0"/>
          <a:cs typeface="Tahoma" pitchFamily="34" charset="0"/>
        </a:defRPr>
      </a:lvl3pPr>
      <a:lvl4pPr algn="l" rtl="0" eaLnBrk="0" fontAlgn="base" hangingPunct="0">
        <a:spcBef>
          <a:spcPct val="0"/>
        </a:spcBef>
        <a:spcAft>
          <a:spcPct val="0"/>
        </a:spcAft>
        <a:defRPr sz="3600">
          <a:solidFill>
            <a:srgbClr val="004B23"/>
          </a:solidFill>
          <a:latin typeface="Georgia" pitchFamily="18" charset="0"/>
          <a:cs typeface="Tahoma" pitchFamily="34" charset="0"/>
        </a:defRPr>
      </a:lvl4pPr>
      <a:lvl5pPr algn="l" rtl="0" eaLnBrk="0" fontAlgn="base" hangingPunct="0">
        <a:spcBef>
          <a:spcPct val="0"/>
        </a:spcBef>
        <a:spcAft>
          <a:spcPct val="0"/>
        </a:spcAft>
        <a:defRPr sz="3600">
          <a:solidFill>
            <a:srgbClr val="004B23"/>
          </a:solidFill>
          <a:latin typeface="Georgia" pitchFamily="18" charset="0"/>
          <a:cs typeface="Tahoma" pitchFamily="34" charset="0"/>
        </a:defRPr>
      </a:lvl5pPr>
      <a:lvl6pPr marL="457200" algn="l" rtl="0" fontAlgn="base">
        <a:spcBef>
          <a:spcPct val="0"/>
        </a:spcBef>
        <a:spcAft>
          <a:spcPct val="0"/>
        </a:spcAft>
        <a:defRPr sz="3600">
          <a:solidFill>
            <a:srgbClr val="004B23"/>
          </a:solidFill>
          <a:latin typeface="Georgia" pitchFamily="18" charset="0"/>
          <a:cs typeface="Tahoma" pitchFamily="34" charset="0"/>
        </a:defRPr>
      </a:lvl6pPr>
      <a:lvl7pPr marL="914400" algn="l" rtl="0" fontAlgn="base">
        <a:spcBef>
          <a:spcPct val="0"/>
        </a:spcBef>
        <a:spcAft>
          <a:spcPct val="0"/>
        </a:spcAft>
        <a:defRPr sz="3600">
          <a:solidFill>
            <a:srgbClr val="004B23"/>
          </a:solidFill>
          <a:latin typeface="Georgia" pitchFamily="18" charset="0"/>
          <a:cs typeface="Tahoma" pitchFamily="34" charset="0"/>
        </a:defRPr>
      </a:lvl7pPr>
      <a:lvl8pPr marL="1371600" algn="l" rtl="0" fontAlgn="base">
        <a:spcBef>
          <a:spcPct val="0"/>
        </a:spcBef>
        <a:spcAft>
          <a:spcPct val="0"/>
        </a:spcAft>
        <a:defRPr sz="3600">
          <a:solidFill>
            <a:srgbClr val="004B23"/>
          </a:solidFill>
          <a:latin typeface="Georgia" pitchFamily="18" charset="0"/>
          <a:cs typeface="Tahoma" pitchFamily="34" charset="0"/>
        </a:defRPr>
      </a:lvl8pPr>
      <a:lvl9pPr marL="1828800" algn="l" rtl="0" fontAlgn="base">
        <a:spcBef>
          <a:spcPct val="0"/>
        </a:spcBef>
        <a:spcAft>
          <a:spcPct val="0"/>
        </a:spcAft>
        <a:defRPr sz="3600">
          <a:solidFill>
            <a:srgbClr val="004B23"/>
          </a:solidFill>
          <a:latin typeface="Georgia" pitchFamily="18" charset="0"/>
          <a:cs typeface="Tahoma" pitchFamily="34" charset="0"/>
        </a:defRPr>
      </a:lvl9pPr>
    </p:titleStyle>
    <p:bodyStyle>
      <a:lvl1pPr marL="342900" indent="-342900" algn="l" rtl="0" eaLnBrk="0" fontAlgn="base" hangingPunct="0">
        <a:spcBef>
          <a:spcPct val="0"/>
        </a:spcBef>
        <a:spcAft>
          <a:spcPts val="600"/>
        </a:spcAft>
        <a:buFont typeface="Arial" charset="0"/>
        <a:buChar char="•"/>
        <a:defRPr sz="2800" kern="1200">
          <a:solidFill>
            <a:srgbClr val="004B23"/>
          </a:solidFill>
          <a:latin typeface="Arial" pitchFamily="34" charset="0"/>
          <a:ea typeface="+mn-ea"/>
          <a:cs typeface="Arial" pitchFamily="34" charset="0"/>
        </a:defRPr>
      </a:lvl1pPr>
      <a:lvl2pPr marL="742950" indent="-285750" algn="l" rtl="0" eaLnBrk="0" fontAlgn="base" hangingPunct="0">
        <a:spcBef>
          <a:spcPct val="0"/>
        </a:spcBef>
        <a:spcAft>
          <a:spcPts val="600"/>
        </a:spcAft>
        <a:buFont typeface="Arial" charset="0"/>
        <a:buChar char="–"/>
        <a:defRPr sz="2400" kern="1200">
          <a:solidFill>
            <a:srgbClr val="004B23"/>
          </a:solidFill>
          <a:latin typeface="Arial" pitchFamily="34" charset="0"/>
          <a:ea typeface="+mn-ea"/>
          <a:cs typeface="Arial" pitchFamily="34" charset="0"/>
        </a:defRPr>
      </a:lvl2pPr>
      <a:lvl3pPr marL="1143000" indent="-228600" algn="l" rtl="0" eaLnBrk="0" fontAlgn="base" hangingPunct="0">
        <a:spcBef>
          <a:spcPct val="0"/>
        </a:spcBef>
        <a:spcAft>
          <a:spcPts val="600"/>
        </a:spcAft>
        <a:buFont typeface="Arial" charset="0"/>
        <a:buChar char="•"/>
        <a:defRPr sz="2000" kern="1200">
          <a:solidFill>
            <a:srgbClr val="004B23"/>
          </a:solidFill>
          <a:latin typeface="Arial" pitchFamily="34" charset="0"/>
          <a:ea typeface="+mn-ea"/>
          <a:cs typeface="Arial" pitchFamily="34" charset="0"/>
        </a:defRPr>
      </a:lvl3pPr>
      <a:lvl4pPr marL="1600200" indent="-228600" algn="l" rtl="0" eaLnBrk="0" fontAlgn="base" hangingPunct="0">
        <a:spcBef>
          <a:spcPct val="0"/>
        </a:spcBef>
        <a:spcAft>
          <a:spcPts val="600"/>
        </a:spcAft>
        <a:buFont typeface="Arial" charset="0"/>
        <a:buChar char="–"/>
        <a:defRPr kern="1200">
          <a:solidFill>
            <a:srgbClr val="004B23"/>
          </a:solidFill>
          <a:latin typeface="Arial" pitchFamily="34" charset="0"/>
          <a:ea typeface="+mn-ea"/>
          <a:cs typeface="Arial" pitchFamily="34" charset="0"/>
        </a:defRPr>
      </a:lvl4pPr>
      <a:lvl5pPr marL="2057400" indent="-228600" algn="l" rtl="0" eaLnBrk="0" fontAlgn="base" hangingPunct="0">
        <a:spcBef>
          <a:spcPct val="0"/>
        </a:spcBef>
        <a:spcAft>
          <a:spcPts val="600"/>
        </a:spcAft>
        <a:buFont typeface="Arial" charset="0"/>
        <a:buChar char="»"/>
        <a:defRPr kern="1200">
          <a:solidFill>
            <a:srgbClr val="004B23"/>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5.wmf"/><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emf"/><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19.wmf"/><Relationship Id="rId4" Type="http://schemas.openxmlformats.org/officeDocument/2006/relationships/image" Target="../media/image18.wm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wmf"/><Relationship Id="rId4" Type="http://schemas.openxmlformats.org/officeDocument/2006/relationships/image" Target="../media/image28.wmf"/></Relationships>
</file>

<file path=ppt/slides/_rels/slide18.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3.jpe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6.png"/><Relationship Id="rId5" Type="http://schemas.openxmlformats.org/officeDocument/2006/relationships/oleObject" Target="../embeddings/oleObject1.bin"/><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4.wmf"/><Relationship Id="rId4" Type="http://schemas.openxmlformats.org/officeDocument/2006/relationships/oleObject" Target="../embeddings/Microsoft_Word_97_-_2003_Document1.doc"/></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7.xml"/><Relationship Id="rId1" Type="http://schemas.openxmlformats.org/officeDocument/2006/relationships/tags" Target="../tags/tag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875" y="1989138"/>
            <a:ext cx="4914900" cy="2232025"/>
          </a:xfrm>
        </p:spPr>
        <p:txBody>
          <a:bodyPr>
            <a:normAutofit/>
          </a:bodyPr>
          <a:lstStyle/>
          <a:p>
            <a:pPr algn="l">
              <a:defRPr/>
            </a:pPr>
            <a:r>
              <a:rPr lang="en-GB" cap="none" dirty="0" smtClean="0">
                <a:solidFill>
                  <a:schemeClr val="tx1">
                    <a:lumMod val="75000"/>
                    <a:lumOff val="25000"/>
                  </a:schemeClr>
                </a:solidFill>
              </a:rPr>
              <a:t>Worm control strategies</a:t>
            </a:r>
            <a:endParaRPr lang="en-GB" i="1" cap="none" dirty="0">
              <a:solidFill>
                <a:schemeClr val="tx1">
                  <a:lumMod val="75000"/>
                  <a:lumOff val="25000"/>
                </a:schemeClr>
              </a:solidFill>
            </a:endParaRPr>
          </a:p>
        </p:txBody>
      </p:sp>
      <p:sp>
        <p:nvSpPr>
          <p:cNvPr id="3" name="Text Placeholder 2"/>
          <p:cNvSpPr>
            <a:spLocks noGrp="1"/>
          </p:cNvSpPr>
          <p:nvPr>
            <p:ph type="body" idx="1"/>
          </p:nvPr>
        </p:nvSpPr>
        <p:spPr>
          <a:xfrm>
            <a:off x="6351588" y="3789363"/>
            <a:ext cx="2578100" cy="1500187"/>
          </a:xfrm>
        </p:spPr>
        <p:txBody>
          <a:bodyPr/>
          <a:lstStyle/>
          <a:p>
            <a:pPr algn="l">
              <a:defRPr/>
            </a:pPr>
            <a:r>
              <a:rPr lang="en-GB" b="1" dirty="0" smtClean="0">
                <a:solidFill>
                  <a:schemeClr val="accent1">
                    <a:lumMod val="90000"/>
                    <a:lumOff val="10000"/>
                  </a:schemeClr>
                </a:solidFill>
              </a:rPr>
              <a:t>Spiridoula Athanasiadou</a:t>
            </a:r>
            <a:endParaRPr lang="en-GB" b="1" dirty="0">
              <a:solidFill>
                <a:schemeClr val="accent1">
                  <a:lumMod val="90000"/>
                  <a:lumOff val="10000"/>
                </a:schemeClr>
              </a:solidFill>
            </a:endParaRP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title" idx="4294967295"/>
          </p:nvPr>
        </p:nvSpPr>
        <p:spPr/>
        <p:txBody>
          <a:bodyPr/>
          <a:lstStyle/>
          <a:p>
            <a:pPr eaLnBrk="1" hangingPunct="1"/>
            <a:r>
              <a:rPr lang="en-GB" altLang="en-US" smtClean="0">
                <a:solidFill>
                  <a:srgbClr val="FFFFFF"/>
                </a:solidFill>
                <a:ea typeface="ＭＳ Ｐゴシック" pitchFamily="34" charset="-128"/>
              </a:rPr>
              <a:t>Discussion</a:t>
            </a:r>
            <a:endParaRPr lang="en-US" altLang="en-US" smtClean="0">
              <a:solidFill>
                <a:srgbClr val="FFFFFF"/>
              </a:solidFill>
              <a:ea typeface="ＭＳ Ｐゴシック" pitchFamily="34" charset="-128"/>
            </a:endParaRPr>
          </a:p>
        </p:txBody>
      </p:sp>
      <p:sp>
        <p:nvSpPr>
          <p:cNvPr id="22531" name="Title 1"/>
          <p:cNvSpPr txBox="1">
            <a:spLocks/>
          </p:cNvSpPr>
          <p:nvPr/>
        </p:nvSpPr>
        <p:spPr bwMode="auto">
          <a:xfrm>
            <a:off x="227013" y="53975"/>
            <a:ext cx="7353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spcAft>
                <a:spcPct val="0"/>
              </a:spcAft>
              <a:buFontTx/>
              <a:buNone/>
            </a:pPr>
            <a:r>
              <a:rPr lang="en-GB" altLang="en-US" sz="3600">
                <a:latin typeface="Georgia" pitchFamily="18" charset="0"/>
                <a:cs typeface="Tahoma" pitchFamily="34" charset="0"/>
              </a:rPr>
              <a:t>Overcoming protein scarcity</a:t>
            </a:r>
            <a:endParaRPr lang="en-GB" altLang="en-US" sz="3600" baseline="30000">
              <a:latin typeface="Georgia" pitchFamily="18" charset="0"/>
            </a:endParaRPr>
          </a:p>
        </p:txBody>
      </p:sp>
      <p:pic>
        <p:nvPicPr>
          <p:cNvPr id="2253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38" y="3860800"/>
            <a:ext cx="3832225" cy="2952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4197" y="4149080"/>
            <a:ext cx="3311922" cy="25520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534" name="Rectangle 2"/>
          <p:cNvSpPr txBox="1">
            <a:spLocks noChangeArrowheads="1"/>
          </p:cNvSpPr>
          <p:nvPr/>
        </p:nvSpPr>
        <p:spPr bwMode="auto">
          <a:xfrm>
            <a:off x="163637" y="1556792"/>
            <a:ext cx="6567488"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eaLnBrk="1" hangingPunct="1"/>
            <a:r>
              <a:rPr lang="en-GB" altLang="en-US"/>
              <a:t>Late pregnancy supplementation with high quality, by-pass protein</a:t>
            </a:r>
          </a:p>
          <a:p>
            <a:pPr lvl="1" eaLnBrk="1" hangingPunct="1">
              <a:lnSpc>
                <a:spcPts val="2400"/>
              </a:lnSpc>
            </a:pPr>
            <a:r>
              <a:rPr lang="en-GB" altLang="en-US"/>
              <a:t>Heavier lambs and ewes at lambing</a:t>
            </a:r>
          </a:p>
          <a:p>
            <a:pPr lvl="1" eaLnBrk="1" hangingPunct="1">
              <a:lnSpc>
                <a:spcPts val="2400"/>
              </a:lnSpc>
            </a:pPr>
            <a:r>
              <a:rPr lang="en-GB" altLang="en-US"/>
              <a:t>Reduced worm egg counts and worm burdens</a:t>
            </a:r>
          </a:p>
        </p:txBody>
      </p:sp>
      <p:pic>
        <p:nvPicPr>
          <p:cNvPr id="8"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83158" y="1844824"/>
            <a:ext cx="2865455" cy="2321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8"/>
          <p:cNvSpPr txBox="1">
            <a:spLocks noChangeArrowheads="1"/>
          </p:cNvSpPr>
          <p:nvPr/>
        </p:nvSpPr>
        <p:spPr bwMode="auto">
          <a:xfrm>
            <a:off x="6284913" y="3975100"/>
            <a:ext cx="2366962"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lgn="r" eaLnBrk="1" hangingPunct="1">
              <a:spcBef>
                <a:spcPct val="50000"/>
              </a:spcBef>
              <a:spcAft>
                <a:spcPct val="0"/>
              </a:spcAft>
              <a:buFontTx/>
              <a:buNone/>
            </a:pPr>
            <a:r>
              <a:rPr lang="en-GB" altLang="en-US" sz="1000">
                <a:solidFill>
                  <a:srgbClr val="000000"/>
                </a:solidFill>
              </a:rPr>
              <a:t>Kidane et al., 2010; Houdijk et al 2012</a:t>
            </a:r>
          </a:p>
        </p:txBody>
      </p:sp>
      <p:pic>
        <p:nvPicPr>
          <p:cNvPr id="2457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3825" y="1401763"/>
            <a:ext cx="3673475" cy="238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Title 1"/>
          <p:cNvSpPr txBox="1">
            <a:spLocks/>
          </p:cNvSpPr>
          <p:nvPr/>
        </p:nvSpPr>
        <p:spPr bwMode="auto">
          <a:xfrm>
            <a:off x="227013" y="53975"/>
            <a:ext cx="7353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spcAft>
                <a:spcPct val="0"/>
              </a:spcAft>
              <a:buFont typeface="Arial" charset="0"/>
              <a:buNone/>
            </a:pPr>
            <a:r>
              <a:rPr lang="en-GB" altLang="en-US" sz="3600">
                <a:latin typeface="Georgia" pitchFamily="18" charset="0"/>
              </a:rPr>
              <a:t>Benefits of maternal MP supply</a:t>
            </a:r>
            <a:endParaRPr lang="en-GB" altLang="en-US" sz="3600" baseline="30000">
              <a:latin typeface="Georgia" pitchFamily="18" charset="0"/>
            </a:endParaRPr>
          </a:p>
        </p:txBody>
      </p:sp>
      <p:sp>
        <p:nvSpPr>
          <p:cNvPr id="24581" name="Rectangle 2"/>
          <p:cNvSpPr txBox="1">
            <a:spLocks noChangeArrowheads="1"/>
          </p:cNvSpPr>
          <p:nvPr/>
        </p:nvSpPr>
        <p:spPr bwMode="auto">
          <a:xfrm>
            <a:off x="336550" y="1428750"/>
            <a:ext cx="573087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eaLnBrk="1" hangingPunct="1"/>
            <a:r>
              <a:rPr lang="en-GB" altLang="en-US"/>
              <a:t>High quality, by-pass protein supplementation:</a:t>
            </a:r>
          </a:p>
          <a:p>
            <a:pPr lvl="1" eaLnBrk="1" hangingPunct="1">
              <a:lnSpc>
                <a:spcPts val="2400"/>
              </a:lnSpc>
            </a:pPr>
            <a:r>
              <a:rPr lang="en-GB" altLang="en-US"/>
              <a:t>Fewer worms, faster growth</a:t>
            </a:r>
          </a:p>
          <a:p>
            <a:pPr lvl="1" eaLnBrk="1" hangingPunct="1">
              <a:lnSpc>
                <a:spcPts val="2400"/>
              </a:lnSpc>
            </a:pPr>
            <a:r>
              <a:rPr lang="en-GB" altLang="en-US"/>
              <a:t>Reduced drug input</a:t>
            </a:r>
          </a:p>
          <a:p>
            <a:pPr eaLnBrk="1" hangingPunct="1"/>
            <a:endParaRPr lang="en-GB" altLang="en-US"/>
          </a:p>
        </p:txBody>
      </p:sp>
      <p:pic>
        <p:nvPicPr>
          <p:cNvPr id="2458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950" y="3644900"/>
            <a:ext cx="2881313"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09925" y="4724400"/>
            <a:ext cx="2859088"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1213" y="4508500"/>
            <a:ext cx="3201987"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Picture 20" descr="feedingshee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92525" y="3094038"/>
            <a:ext cx="1633538" cy="1592262"/>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title"/>
          </p:nvPr>
        </p:nvSpPr>
        <p:spPr>
          <a:xfrm>
            <a:off x="227013" y="19050"/>
            <a:ext cx="7858125" cy="1143000"/>
          </a:xfrm>
        </p:spPr>
        <p:txBody>
          <a:bodyPr/>
          <a:lstStyle/>
          <a:p>
            <a:r>
              <a:rPr lang="en-GB" altLang="en-US" smtClean="0"/>
              <a:t>Alternatives to by-pass soya?</a:t>
            </a:r>
          </a:p>
        </p:txBody>
      </p:sp>
      <p:sp>
        <p:nvSpPr>
          <p:cNvPr id="25603" name="Rectangle 2"/>
          <p:cNvSpPr txBox="1">
            <a:spLocks noChangeArrowheads="1"/>
          </p:cNvSpPr>
          <p:nvPr/>
        </p:nvSpPr>
        <p:spPr bwMode="auto">
          <a:xfrm>
            <a:off x="307975" y="4652963"/>
            <a:ext cx="73437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eaLnBrk="1" hangingPunct="1">
              <a:spcBef>
                <a:spcPct val="20000"/>
              </a:spcBef>
              <a:spcAft>
                <a:spcPct val="0"/>
              </a:spcAft>
              <a:buClr>
                <a:schemeClr val="tx1"/>
              </a:buClr>
              <a:buFontTx/>
              <a:buChar char="•"/>
            </a:pPr>
            <a:r>
              <a:rPr lang="en-GB" altLang="en-US" dirty="0">
                <a:solidFill>
                  <a:schemeClr val="tx1"/>
                </a:solidFill>
              </a:rPr>
              <a:t>Unprocessed </a:t>
            </a:r>
            <a:r>
              <a:rPr lang="en-GB" altLang="en-US" dirty="0" err="1">
                <a:solidFill>
                  <a:schemeClr val="tx1"/>
                </a:solidFill>
              </a:rPr>
              <a:t>faba</a:t>
            </a:r>
            <a:r>
              <a:rPr lang="en-GB" altLang="en-US" dirty="0">
                <a:solidFill>
                  <a:schemeClr val="tx1"/>
                </a:solidFill>
              </a:rPr>
              <a:t> beans could not replace by-pass soya bean meal (</a:t>
            </a:r>
            <a:r>
              <a:rPr lang="en-GB" altLang="en-US" dirty="0" err="1">
                <a:solidFill>
                  <a:schemeClr val="tx1"/>
                </a:solidFill>
              </a:rPr>
              <a:t>SoyPass</a:t>
            </a:r>
            <a:r>
              <a:rPr lang="en-GB" altLang="en-US" dirty="0">
                <a:solidFill>
                  <a:schemeClr val="tx1"/>
                </a:solidFill>
              </a:rPr>
              <a:t>)</a:t>
            </a:r>
          </a:p>
          <a:p>
            <a:pPr eaLnBrk="1" hangingPunct="1">
              <a:spcBef>
                <a:spcPct val="20000"/>
              </a:spcBef>
              <a:spcAft>
                <a:spcPct val="0"/>
              </a:spcAft>
              <a:buClr>
                <a:schemeClr val="tx1"/>
              </a:buClr>
              <a:buFontTx/>
              <a:buChar char="•"/>
            </a:pPr>
            <a:r>
              <a:rPr lang="en-GB" altLang="en-US" dirty="0" smtClean="0">
                <a:solidFill>
                  <a:schemeClr val="tx1"/>
                </a:solidFill>
              </a:rPr>
              <a:t>Home-grown </a:t>
            </a:r>
            <a:r>
              <a:rPr lang="en-GB" altLang="en-US" dirty="0">
                <a:solidFill>
                  <a:schemeClr val="tx1"/>
                </a:solidFill>
              </a:rPr>
              <a:t>by-pass rapeseed </a:t>
            </a:r>
            <a:r>
              <a:rPr lang="en-GB" altLang="en-US" dirty="0" smtClean="0">
                <a:solidFill>
                  <a:schemeClr val="tx1"/>
                </a:solidFill>
              </a:rPr>
              <a:t>meal is investigated as alternative </a:t>
            </a:r>
            <a:r>
              <a:rPr lang="en-GB" altLang="en-US" dirty="0">
                <a:solidFill>
                  <a:schemeClr val="tx1"/>
                </a:solidFill>
              </a:rPr>
              <a:t>to soya</a:t>
            </a:r>
            <a:endParaRPr lang="en-GB" altLang="en-US" sz="2400" dirty="0">
              <a:solidFill>
                <a:schemeClr val="tx1"/>
              </a:solidFill>
            </a:endParaRPr>
          </a:p>
        </p:txBody>
      </p:sp>
      <p:pic>
        <p:nvPicPr>
          <p:cNvPr id="2560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25" y="1412875"/>
            <a:ext cx="3835400"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76850" y="1430338"/>
            <a:ext cx="3808413" cy="2935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606" name="Rectangle 2"/>
          <p:cNvSpPr txBox="1">
            <a:spLocks noChangeArrowheads="1"/>
          </p:cNvSpPr>
          <p:nvPr/>
        </p:nvSpPr>
        <p:spPr bwMode="auto">
          <a:xfrm>
            <a:off x="3332163" y="3949700"/>
            <a:ext cx="2543175" cy="41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lgn="r" eaLnBrk="1" hangingPunct="1">
              <a:buFontTx/>
              <a:buNone/>
            </a:pPr>
            <a:r>
              <a:rPr lang="en-GB" altLang="en-US" sz="1600"/>
              <a:t>Sakkas et al (2012)</a:t>
            </a:r>
          </a:p>
        </p:txBody>
      </p:sp>
      <p:pic>
        <p:nvPicPr>
          <p:cNvPr id="25607" name="Picture 8" descr="Tattoo"/>
          <p:cNvPicPr>
            <a:picLocks noGrp="1" noChangeAspect="1" noChangeArrowheads="1"/>
          </p:cNvPicPr>
          <p:nvPr>
            <p:ph sz="half" idx="4294967295"/>
          </p:nvPr>
        </p:nvPicPr>
        <p:blipFill>
          <a:blip r:embed="rId5">
            <a:extLst>
              <a:ext uri="{28A0092B-C50C-407E-A947-70E740481C1C}">
                <a14:useLocalDpi xmlns:a14="http://schemas.microsoft.com/office/drawing/2010/main" val="0"/>
              </a:ext>
            </a:extLst>
          </a:blip>
          <a:srcRect/>
          <a:stretch>
            <a:fillRect/>
          </a:stretch>
        </p:blipFill>
        <p:spPr>
          <a:xfrm>
            <a:off x="4019550" y="1628775"/>
            <a:ext cx="1328738" cy="2027238"/>
          </a:xfrm>
          <a:ln w="22225">
            <a:solidFill>
              <a:schemeClr val="tx1"/>
            </a:solidFill>
            <a:miter lim="800000"/>
            <a:headEnd/>
            <a:tailEnd/>
          </a:ln>
        </p:spPr>
      </p:pic>
      <p:pic>
        <p:nvPicPr>
          <p:cNvPr id="25608" name="Picture 5" descr="rapeseed grain.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508875" y="5265738"/>
            <a:ext cx="1482725"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body" idx="4294967295"/>
          </p:nvPr>
        </p:nvSpPr>
        <p:spPr>
          <a:xfrm>
            <a:off x="395288" y="1500188"/>
            <a:ext cx="8429625" cy="5313362"/>
          </a:xfrm>
          <a:noFill/>
        </p:spPr>
        <p:txBody>
          <a:bodyPr lIns="90488" tIns="44450" rIns="90488" bIns="44450"/>
          <a:lstStyle/>
          <a:p>
            <a:pPr eaLnBrk="1" hangingPunct="1">
              <a:lnSpc>
                <a:spcPct val="90000"/>
              </a:lnSpc>
            </a:pPr>
            <a:r>
              <a:rPr lang="en-US" altLang="en-US" smtClean="0">
                <a:latin typeface="Arial" charset="0"/>
                <a:cs typeface="Arial" charset="0"/>
              </a:rPr>
              <a:t>Protein scarcity may be a reason for elevated FEC in periparturient ewes</a:t>
            </a:r>
          </a:p>
          <a:p>
            <a:pPr eaLnBrk="1" hangingPunct="1">
              <a:lnSpc>
                <a:spcPct val="90000"/>
              </a:lnSpc>
              <a:spcBef>
                <a:spcPct val="30000"/>
              </a:spcBef>
              <a:spcAft>
                <a:spcPct val="20000"/>
              </a:spcAft>
            </a:pPr>
            <a:r>
              <a:rPr lang="en-US" altLang="en-US" smtClean="0">
                <a:latin typeface="Arial" charset="0"/>
                <a:cs typeface="Arial" charset="0"/>
              </a:rPr>
              <a:t>Protein supplementation:</a:t>
            </a:r>
          </a:p>
          <a:p>
            <a:pPr lvl="1" eaLnBrk="1" hangingPunct="1">
              <a:lnSpc>
                <a:spcPct val="40000"/>
              </a:lnSpc>
              <a:spcBef>
                <a:spcPct val="30000"/>
              </a:spcBef>
              <a:spcAft>
                <a:spcPct val="20000"/>
              </a:spcAft>
            </a:pPr>
            <a:r>
              <a:rPr lang="en-US" altLang="en-US" smtClean="0">
                <a:latin typeface="Arial" charset="0"/>
                <a:cs typeface="Arial" charset="0"/>
              </a:rPr>
              <a:t>reduced worm burdens and worm egg output</a:t>
            </a:r>
          </a:p>
          <a:p>
            <a:pPr lvl="1" eaLnBrk="1" hangingPunct="1">
              <a:lnSpc>
                <a:spcPct val="40000"/>
              </a:lnSpc>
              <a:spcBef>
                <a:spcPct val="30000"/>
              </a:spcBef>
              <a:spcAft>
                <a:spcPct val="20000"/>
              </a:spcAft>
            </a:pPr>
            <a:r>
              <a:rPr lang="en-US" altLang="en-US" smtClean="0">
                <a:latin typeface="Arial" charset="0"/>
                <a:cs typeface="Arial" charset="0"/>
              </a:rPr>
              <a:t>reduce drench use</a:t>
            </a:r>
          </a:p>
          <a:p>
            <a:pPr lvl="1" eaLnBrk="1" hangingPunct="1">
              <a:lnSpc>
                <a:spcPct val="40000"/>
              </a:lnSpc>
              <a:spcBef>
                <a:spcPct val="30000"/>
              </a:spcBef>
              <a:spcAft>
                <a:spcPct val="20000"/>
              </a:spcAft>
            </a:pPr>
            <a:r>
              <a:rPr lang="en-US" altLang="en-US" smtClean="0">
                <a:latin typeface="Arial" charset="0"/>
                <a:cs typeface="Arial" charset="0"/>
              </a:rPr>
              <a:t>increased ewe and lamb performance</a:t>
            </a:r>
          </a:p>
          <a:p>
            <a:pPr eaLnBrk="1" hangingPunct="1">
              <a:lnSpc>
                <a:spcPct val="90000"/>
              </a:lnSpc>
              <a:spcBef>
                <a:spcPct val="30000"/>
              </a:spcBef>
              <a:spcAft>
                <a:spcPct val="20000"/>
              </a:spcAft>
            </a:pPr>
            <a:r>
              <a:rPr lang="en-US" altLang="en-US" smtClean="0">
                <a:latin typeface="Arial" charset="0"/>
                <a:cs typeface="Arial" charset="0"/>
              </a:rPr>
              <a:t>Target most susceptible ewes:</a:t>
            </a:r>
          </a:p>
          <a:p>
            <a:pPr lvl="1" eaLnBrk="1" hangingPunct="1">
              <a:lnSpc>
                <a:spcPct val="40000"/>
              </a:lnSpc>
              <a:spcBef>
                <a:spcPct val="30000"/>
              </a:spcBef>
              <a:spcAft>
                <a:spcPct val="20000"/>
              </a:spcAft>
            </a:pPr>
            <a:r>
              <a:rPr lang="en-US" altLang="en-US" smtClean="0">
                <a:latin typeface="Arial" charset="0"/>
                <a:cs typeface="Arial" charset="0"/>
              </a:rPr>
              <a:t>thin, multiple rearing (especially gimmers)</a:t>
            </a:r>
          </a:p>
          <a:p>
            <a:pPr lvl="1" eaLnBrk="1" hangingPunct="1">
              <a:lnSpc>
                <a:spcPct val="90000"/>
              </a:lnSpc>
              <a:spcBef>
                <a:spcPct val="30000"/>
              </a:spcBef>
              <a:spcAft>
                <a:spcPct val="20000"/>
              </a:spcAft>
            </a:pPr>
            <a:r>
              <a:rPr lang="en-US" altLang="en-US" smtClean="0">
                <a:latin typeface="Arial" charset="0"/>
                <a:cs typeface="Arial" charset="0"/>
              </a:rPr>
              <a:t>single-rearing ewes may not benefit from protein supplementation</a:t>
            </a:r>
          </a:p>
        </p:txBody>
      </p:sp>
      <p:sp>
        <p:nvSpPr>
          <p:cNvPr id="27651" name="Rectangle 3"/>
          <p:cNvSpPr>
            <a:spLocks noChangeArrowheads="1"/>
          </p:cNvSpPr>
          <p:nvPr/>
        </p:nvSpPr>
        <p:spPr bwMode="auto">
          <a:xfrm>
            <a:off x="311150" y="196850"/>
            <a:ext cx="78168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lnSpc>
                <a:spcPct val="90000"/>
              </a:lnSpc>
              <a:spcAft>
                <a:spcPct val="0"/>
              </a:spcAft>
              <a:buFontTx/>
              <a:buNone/>
            </a:pPr>
            <a:r>
              <a:rPr lang="en-US" altLang="en-US" sz="3600">
                <a:latin typeface="Georgia" pitchFamily="18" charset="0"/>
              </a:rPr>
              <a:t>Conclusions 1: Ewe protein supply</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7013" y="19050"/>
            <a:ext cx="7353300" cy="1143000"/>
          </a:xfrm>
        </p:spPr>
        <p:txBody>
          <a:bodyPr/>
          <a:lstStyle/>
          <a:p>
            <a:pPr>
              <a:lnSpc>
                <a:spcPct val="90000"/>
              </a:lnSpc>
              <a:defRPr/>
            </a:pPr>
            <a:r>
              <a:rPr lang="en-US" altLang="en-US" dirty="0">
                <a:ea typeface="+mn-ea"/>
                <a:cs typeface="Arial" charset="0"/>
              </a:rPr>
              <a:t>Bioactive forages</a:t>
            </a:r>
            <a:endParaRPr lang="en-GB" altLang="en-US" dirty="0">
              <a:ea typeface="+mn-ea"/>
              <a:cs typeface="Arial" charset="0"/>
            </a:endParaRPr>
          </a:p>
        </p:txBody>
      </p:sp>
      <p:pic>
        <p:nvPicPr>
          <p:cNvPr id="28675" name="Picture 11" descr="Sheep in chic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2900" y="1844675"/>
            <a:ext cx="621665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body" idx="4294967295"/>
          </p:nvPr>
        </p:nvSpPr>
        <p:spPr>
          <a:xfrm>
            <a:off x="336550" y="1428750"/>
            <a:ext cx="6307138" cy="4244975"/>
          </a:xfrm>
        </p:spPr>
        <p:txBody>
          <a:bodyPr/>
          <a:lstStyle/>
          <a:p>
            <a:pPr eaLnBrk="1" hangingPunct="1"/>
            <a:r>
              <a:rPr lang="en-GB" altLang="en-US" dirty="0" smtClean="0">
                <a:latin typeface="Arial" charset="0"/>
                <a:cs typeface="Arial" charset="0"/>
              </a:rPr>
              <a:t>Highly palatable</a:t>
            </a:r>
          </a:p>
          <a:p>
            <a:pPr eaLnBrk="1" hangingPunct="1"/>
            <a:r>
              <a:rPr lang="en-GB" altLang="en-US" dirty="0" smtClean="0">
                <a:latin typeface="Arial" charset="0"/>
                <a:cs typeface="Arial" charset="0"/>
              </a:rPr>
              <a:t>Good nutritional value</a:t>
            </a:r>
          </a:p>
          <a:p>
            <a:pPr eaLnBrk="1" hangingPunct="1"/>
            <a:r>
              <a:rPr lang="en-GB" altLang="en-US" dirty="0" smtClean="0">
                <a:latin typeface="Arial" charset="0"/>
                <a:cs typeface="Arial" charset="0"/>
              </a:rPr>
              <a:t>Readily grown in Scotland</a:t>
            </a:r>
          </a:p>
          <a:p>
            <a:pPr lvl="1" eaLnBrk="1" hangingPunct="1"/>
            <a:r>
              <a:rPr lang="en-GB" altLang="en-US" dirty="0" smtClean="0">
                <a:latin typeface="Arial" charset="0"/>
                <a:cs typeface="Arial" charset="0"/>
              </a:rPr>
              <a:t>Deep tap root </a:t>
            </a:r>
          </a:p>
          <a:p>
            <a:pPr lvl="1" eaLnBrk="1" hangingPunct="1"/>
            <a:r>
              <a:rPr lang="en-GB" altLang="en-US" dirty="0" smtClean="0">
                <a:latin typeface="Arial" charset="0"/>
                <a:cs typeface="Arial" charset="0"/>
              </a:rPr>
              <a:t>Well drained soils</a:t>
            </a:r>
          </a:p>
          <a:p>
            <a:pPr lvl="1" eaLnBrk="1" hangingPunct="1"/>
            <a:r>
              <a:rPr lang="en-GB" altLang="en-US" dirty="0" smtClean="0">
                <a:latin typeface="Arial" charset="0"/>
                <a:cs typeface="Arial" charset="0"/>
              </a:rPr>
              <a:t>Medium to high fertility</a:t>
            </a:r>
          </a:p>
          <a:p>
            <a:pPr lvl="1" eaLnBrk="1" hangingPunct="1"/>
            <a:r>
              <a:rPr lang="en-GB" altLang="en-US" dirty="0" smtClean="0">
                <a:latin typeface="Arial" charset="0"/>
                <a:cs typeface="Arial" charset="0"/>
              </a:rPr>
              <a:t>pH: 5.5-6.0 is best; 4.8-6.5 is tolerated </a:t>
            </a:r>
          </a:p>
          <a:p>
            <a:pPr eaLnBrk="1" hangingPunct="1"/>
            <a:r>
              <a:rPr lang="en-GB" altLang="en-US" dirty="0" smtClean="0">
                <a:latin typeface="Arial" charset="0"/>
                <a:cs typeface="Arial" charset="0"/>
              </a:rPr>
              <a:t>Anti-parasitic properties</a:t>
            </a:r>
          </a:p>
        </p:txBody>
      </p:sp>
      <p:sp>
        <p:nvSpPr>
          <p:cNvPr id="29699" name="Rectangle 3"/>
          <p:cNvSpPr>
            <a:spLocks noGrp="1" noChangeArrowheads="1"/>
          </p:cNvSpPr>
          <p:nvPr>
            <p:ph type="title" idx="4294967295"/>
          </p:nvPr>
        </p:nvSpPr>
        <p:spPr/>
        <p:txBody>
          <a:bodyPr/>
          <a:lstStyle/>
          <a:p>
            <a:pPr eaLnBrk="1" hangingPunct="1"/>
            <a:r>
              <a:rPr lang="en-GB" altLang="en-US" smtClean="0">
                <a:solidFill>
                  <a:srgbClr val="FFFFFF"/>
                </a:solidFill>
                <a:ea typeface="ＭＳ Ｐゴシック" pitchFamily="34" charset="-128"/>
              </a:rPr>
              <a:t>Discussion</a:t>
            </a:r>
            <a:endParaRPr lang="en-US" altLang="en-US" smtClean="0">
              <a:solidFill>
                <a:srgbClr val="FFFFFF"/>
              </a:solidFill>
              <a:ea typeface="ＭＳ Ｐゴシック" pitchFamily="34" charset="-128"/>
            </a:endParaRPr>
          </a:p>
        </p:txBody>
      </p:sp>
      <p:sp>
        <p:nvSpPr>
          <p:cNvPr id="29700" name="Title 1"/>
          <p:cNvSpPr txBox="1">
            <a:spLocks/>
          </p:cNvSpPr>
          <p:nvPr/>
        </p:nvSpPr>
        <p:spPr bwMode="auto">
          <a:xfrm>
            <a:off x="227013" y="53975"/>
            <a:ext cx="7353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spcAft>
                <a:spcPct val="0"/>
              </a:spcAft>
              <a:buFontTx/>
              <a:buNone/>
            </a:pPr>
            <a:r>
              <a:rPr lang="en-GB" altLang="en-US" sz="3600">
                <a:latin typeface="Georgia" pitchFamily="18" charset="0"/>
              </a:rPr>
              <a:t>Chicory</a:t>
            </a:r>
          </a:p>
        </p:txBody>
      </p:sp>
      <p:pic>
        <p:nvPicPr>
          <p:cNvPr id="29701" name="Picture 6" descr="ch clos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725" y="1628775"/>
            <a:ext cx="3444875"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227013" y="19050"/>
            <a:ext cx="7353300" cy="1143000"/>
          </a:xfrm>
        </p:spPr>
        <p:txBody>
          <a:bodyPr/>
          <a:lstStyle/>
          <a:p>
            <a:pPr>
              <a:lnSpc>
                <a:spcPct val="90000"/>
              </a:lnSpc>
              <a:defRPr/>
            </a:pPr>
            <a:r>
              <a:rPr lang="en-GB" altLang="en-US" dirty="0">
                <a:ea typeface="+mn-ea"/>
                <a:cs typeface="Arial" charset="0"/>
              </a:rPr>
              <a:t>Nutritive value</a:t>
            </a:r>
            <a:endParaRPr lang="en-US" altLang="en-US" dirty="0">
              <a:ea typeface="+mn-ea"/>
              <a:cs typeface="Arial" charset="0"/>
            </a:endParaRPr>
          </a:p>
        </p:txBody>
      </p:sp>
      <p:sp>
        <p:nvSpPr>
          <p:cNvPr id="30723" name="Rectangle 3"/>
          <p:cNvSpPr>
            <a:spLocks noChangeArrowheads="1"/>
          </p:cNvSpPr>
          <p:nvPr/>
        </p:nvSpPr>
        <p:spPr bwMode="auto">
          <a:xfrm>
            <a:off x="284163" y="1519238"/>
            <a:ext cx="865505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eaLnBrk="1" hangingPunct="1">
              <a:spcBef>
                <a:spcPct val="20000"/>
              </a:spcBef>
              <a:spcAft>
                <a:spcPct val="0"/>
              </a:spcAft>
              <a:buClr>
                <a:schemeClr val="tx1"/>
              </a:buClr>
              <a:buFontTx/>
              <a:buNone/>
            </a:pPr>
            <a:r>
              <a:rPr lang="en-GB" altLang="en-US" sz="2400">
                <a:solidFill>
                  <a:srgbClr val="000066"/>
                </a:solidFill>
              </a:rPr>
              <a:t>	</a:t>
            </a:r>
            <a:r>
              <a:rPr lang="en-GB" altLang="en-US" sz="2400"/>
              <a:t>		        Chicory		    Grass/clover</a:t>
            </a:r>
          </a:p>
          <a:p>
            <a:pPr eaLnBrk="1" hangingPunct="1">
              <a:lnSpc>
                <a:spcPct val="70000"/>
              </a:lnSpc>
              <a:spcBef>
                <a:spcPct val="20000"/>
              </a:spcBef>
              <a:spcAft>
                <a:spcPct val="0"/>
              </a:spcAft>
              <a:buClr>
                <a:schemeClr val="tx1"/>
              </a:buClr>
              <a:buFontTx/>
              <a:buNone/>
            </a:pPr>
            <a:endParaRPr lang="en-GB" altLang="en-US" sz="2400"/>
          </a:p>
          <a:p>
            <a:pPr eaLnBrk="1" hangingPunct="1">
              <a:lnSpc>
                <a:spcPct val="70000"/>
              </a:lnSpc>
              <a:spcBef>
                <a:spcPct val="20000"/>
              </a:spcBef>
              <a:spcAft>
                <a:spcPct val="0"/>
              </a:spcAft>
              <a:buClr>
                <a:schemeClr val="tx1"/>
              </a:buClr>
              <a:buFontTx/>
              <a:buNone/>
            </a:pPr>
            <a:r>
              <a:rPr lang="en-GB" altLang="en-US" sz="2400"/>
              <a:t>DM (g/kg)		120			180</a:t>
            </a:r>
          </a:p>
          <a:p>
            <a:pPr eaLnBrk="1" hangingPunct="1">
              <a:lnSpc>
                <a:spcPct val="70000"/>
              </a:lnSpc>
              <a:spcBef>
                <a:spcPct val="20000"/>
              </a:spcBef>
              <a:spcAft>
                <a:spcPct val="0"/>
              </a:spcAft>
              <a:buClr>
                <a:schemeClr val="tx1"/>
              </a:buClr>
              <a:buFontTx/>
              <a:buNone/>
            </a:pPr>
            <a:endParaRPr lang="en-GB" altLang="en-US" sz="2400"/>
          </a:p>
          <a:p>
            <a:pPr eaLnBrk="1" hangingPunct="1">
              <a:lnSpc>
                <a:spcPct val="70000"/>
              </a:lnSpc>
              <a:spcBef>
                <a:spcPct val="20000"/>
              </a:spcBef>
              <a:spcAft>
                <a:spcPct val="0"/>
              </a:spcAft>
              <a:buClr>
                <a:schemeClr val="tx1"/>
              </a:buClr>
              <a:buFontTx/>
              <a:buNone/>
            </a:pPr>
            <a:r>
              <a:rPr lang="en-GB" altLang="en-US" sz="2400"/>
              <a:t>CP (g/kg DM)	137			  95</a:t>
            </a:r>
          </a:p>
          <a:p>
            <a:pPr eaLnBrk="1" hangingPunct="1">
              <a:lnSpc>
                <a:spcPct val="70000"/>
              </a:lnSpc>
              <a:spcBef>
                <a:spcPct val="20000"/>
              </a:spcBef>
              <a:spcAft>
                <a:spcPct val="0"/>
              </a:spcAft>
              <a:buClr>
                <a:schemeClr val="tx1"/>
              </a:buClr>
              <a:buFontTx/>
              <a:buNone/>
            </a:pPr>
            <a:r>
              <a:rPr lang="en-GB" altLang="en-US" sz="2400"/>
              <a:t>Ca 			  10.7			    5.6</a:t>
            </a:r>
          </a:p>
          <a:p>
            <a:pPr eaLnBrk="1" hangingPunct="1">
              <a:lnSpc>
                <a:spcPct val="70000"/>
              </a:lnSpc>
              <a:spcBef>
                <a:spcPct val="20000"/>
              </a:spcBef>
              <a:spcAft>
                <a:spcPct val="0"/>
              </a:spcAft>
              <a:buClr>
                <a:schemeClr val="tx1"/>
              </a:buClr>
              <a:buFontTx/>
              <a:buNone/>
            </a:pPr>
            <a:r>
              <a:rPr lang="en-GB" altLang="en-US" sz="2400"/>
              <a:t>Na			    6.2			    4.4</a:t>
            </a:r>
          </a:p>
          <a:p>
            <a:pPr eaLnBrk="1" hangingPunct="1">
              <a:lnSpc>
                <a:spcPct val="70000"/>
              </a:lnSpc>
              <a:spcBef>
                <a:spcPct val="20000"/>
              </a:spcBef>
              <a:spcAft>
                <a:spcPct val="0"/>
              </a:spcAft>
              <a:buClr>
                <a:schemeClr val="tx1"/>
              </a:buClr>
              <a:buFontTx/>
              <a:buNone/>
            </a:pPr>
            <a:r>
              <a:rPr lang="en-GB" altLang="en-US" sz="2400"/>
              <a:t>Mg			    3.4			    1.7</a:t>
            </a:r>
          </a:p>
          <a:p>
            <a:pPr eaLnBrk="1" hangingPunct="1">
              <a:lnSpc>
                <a:spcPct val="70000"/>
              </a:lnSpc>
              <a:spcBef>
                <a:spcPct val="20000"/>
              </a:spcBef>
              <a:spcAft>
                <a:spcPct val="0"/>
              </a:spcAft>
              <a:buClr>
                <a:schemeClr val="tx1"/>
              </a:buClr>
              <a:buFontTx/>
              <a:buNone/>
            </a:pPr>
            <a:r>
              <a:rPr lang="en-GB" altLang="en-US" sz="2400"/>
              <a:t>K				  27.3			  15.6</a:t>
            </a:r>
          </a:p>
          <a:p>
            <a:pPr eaLnBrk="1" hangingPunct="1">
              <a:lnSpc>
                <a:spcPct val="70000"/>
              </a:lnSpc>
              <a:spcBef>
                <a:spcPct val="20000"/>
              </a:spcBef>
              <a:spcAft>
                <a:spcPct val="0"/>
              </a:spcAft>
              <a:buClr>
                <a:schemeClr val="tx1"/>
              </a:buClr>
              <a:buFontTx/>
              <a:buNone/>
            </a:pPr>
            <a:r>
              <a:rPr lang="en-GB" altLang="en-US" sz="2400"/>
              <a:t>P				    5.6			    3.3</a:t>
            </a:r>
          </a:p>
          <a:p>
            <a:pPr eaLnBrk="1" hangingPunct="1">
              <a:lnSpc>
                <a:spcPct val="70000"/>
              </a:lnSpc>
              <a:spcBef>
                <a:spcPct val="20000"/>
              </a:spcBef>
              <a:spcAft>
                <a:spcPct val="0"/>
              </a:spcAft>
              <a:buClr>
                <a:schemeClr val="tx1"/>
              </a:buClr>
              <a:buFontTx/>
              <a:buNone/>
            </a:pPr>
            <a:r>
              <a:rPr lang="en-GB" altLang="en-US" sz="2400"/>
              <a:t>S				    2.9			    2.1</a:t>
            </a:r>
          </a:p>
          <a:p>
            <a:pPr eaLnBrk="1" hangingPunct="1">
              <a:lnSpc>
                <a:spcPct val="70000"/>
              </a:lnSpc>
              <a:spcBef>
                <a:spcPct val="20000"/>
              </a:spcBef>
              <a:spcAft>
                <a:spcPct val="0"/>
              </a:spcAft>
              <a:buClr>
                <a:schemeClr val="tx1"/>
              </a:buClr>
              <a:buFontTx/>
              <a:buNone/>
            </a:pPr>
            <a:r>
              <a:rPr lang="en-GB" altLang="en-US" sz="2400"/>
              <a:t>Zn (mg/kg DM)	  65			  22</a:t>
            </a:r>
          </a:p>
          <a:p>
            <a:pPr eaLnBrk="1" hangingPunct="1">
              <a:lnSpc>
                <a:spcPct val="70000"/>
              </a:lnSpc>
              <a:spcBef>
                <a:spcPct val="20000"/>
              </a:spcBef>
              <a:spcAft>
                <a:spcPct val="0"/>
              </a:spcAft>
              <a:buClr>
                <a:schemeClr val="tx1"/>
              </a:buClr>
              <a:buFontTx/>
              <a:buNone/>
            </a:pPr>
            <a:r>
              <a:rPr lang="en-GB" altLang="en-US" sz="2400"/>
              <a:t>Cu			    9.2			    6.2</a:t>
            </a:r>
          </a:p>
          <a:p>
            <a:pPr eaLnBrk="1" hangingPunct="1">
              <a:lnSpc>
                <a:spcPct val="70000"/>
              </a:lnSpc>
              <a:spcBef>
                <a:spcPct val="20000"/>
              </a:spcBef>
              <a:spcAft>
                <a:spcPct val="0"/>
              </a:spcAft>
              <a:buClr>
                <a:schemeClr val="tx1"/>
              </a:buClr>
              <a:buFontTx/>
              <a:buNone/>
            </a:pPr>
            <a:r>
              <a:rPr lang="en-GB" altLang="en-US" sz="2400"/>
              <a:t>Mn			191			129</a:t>
            </a:r>
          </a:p>
          <a:p>
            <a:pPr eaLnBrk="1" hangingPunct="1">
              <a:lnSpc>
                <a:spcPct val="70000"/>
              </a:lnSpc>
              <a:spcBef>
                <a:spcPct val="20000"/>
              </a:spcBef>
              <a:spcAft>
                <a:spcPct val="0"/>
              </a:spcAft>
              <a:buClr>
                <a:schemeClr val="tx1"/>
              </a:buClr>
              <a:buFontTx/>
              <a:buNone/>
            </a:pPr>
            <a:r>
              <a:rPr lang="en-GB" altLang="en-US" sz="2400"/>
              <a:t>Fe			234			109</a:t>
            </a:r>
            <a:endParaRPr lang="en-US" altLang="en-US" sz="2400"/>
          </a:p>
        </p:txBody>
      </p:sp>
      <p:sp>
        <p:nvSpPr>
          <p:cNvPr id="30724" name="Line 4"/>
          <p:cNvSpPr>
            <a:spLocks noChangeShapeType="1"/>
          </p:cNvSpPr>
          <p:nvPr/>
        </p:nvSpPr>
        <p:spPr bwMode="auto">
          <a:xfrm>
            <a:off x="322263" y="6597650"/>
            <a:ext cx="83947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0725" name="Line 5"/>
          <p:cNvSpPr>
            <a:spLocks noChangeShapeType="1"/>
          </p:cNvSpPr>
          <p:nvPr/>
        </p:nvSpPr>
        <p:spPr bwMode="auto">
          <a:xfrm>
            <a:off x="322263" y="5229225"/>
            <a:ext cx="83947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0726" name="Line 6"/>
          <p:cNvSpPr>
            <a:spLocks noChangeShapeType="1"/>
          </p:cNvSpPr>
          <p:nvPr/>
        </p:nvSpPr>
        <p:spPr bwMode="auto">
          <a:xfrm>
            <a:off x="322263" y="2636838"/>
            <a:ext cx="83947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0727" name="Line 7"/>
          <p:cNvSpPr>
            <a:spLocks noChangeShapeType="1"/>
          </p:cNvSpPr>
          <p:nvPr/>
        </p:nvSpPr>
        <p:spPr bwMode="auto">
          <a:xfrm>
            <a:off x="322263" y="2060575"/>
            <a:ext cx="83947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0728" name="Line 8"/>
          <p:cNvSpPr>
            <a:spLocks noChangeShapeType="1"/>
          </p:cNvSpPr>
          <p:nvPr/>
        </p:nvSpPr>
        <p:spPr bwMode="auto">
          <a:xfrm>
            <a:off x="322263" y="1557338"/>
            <a:ext cx="83947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p:transition advTm="20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txBox="1">
            <a:spLocks/>
          </p:cNvSpPr>
          <p:nvPr/>
        </p:nvSpPr>
        <p:spPr bwMode="auto">
          <a:xfrm>
            <a:off x="227013" y="53975"/>
            <a:ext cx="7353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spcAft>
                <a:spcPct val="0"/>
              </a:spcAft>
              <a:buFont typeface="Arial" charset="0"/>
              <a:buNone/>
            </a:pPr>
            <a:r>
              <a:rPr lang="en-GB" altLang="en-US" sz="3600">
                <a:latin typeface="Georgia" pitchFamily="18" charset="0"/>
              </a:rPr>
              <a:t>Anti-parasitic benefits of chicory</a:t>
            </a:r>
            <a:endParaRPr lang="en-GB" altLang="en-US" sz="3600" baseline="30000">
              <a:latin typeface="Georgia" pitchFamily="18" charset="0"/>
            </a:endParaRPr>
          </a:p>
        </p:txBody>
      </p:sp>
      <p:sp>
        <p:nvSpPr>
          <p:cNvPr id="31747" name="Rectangle 2"/>
          <p:cNvSpPr txBox="1">
            <a:spLocks noChangeArrowheads="1"/>
          </p:cNvSpPr>
          <p:nvPr/>
        </p:nvSpPr>
        <p:spPr bwMode="auto">
          <a:xfrm>
            <a:off x="336550" y="1428750"/>
            <a:ext cx="5730875"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eaLnBrk="1" hangingPunct="1"/>
            <a:r>
              <a:rPr lang="en-GB" altLang="en-US"/>
              <a:t>Multiple benefits:</a:t>
            </a:r>
          </a:p>
          <a:p>
            <a:pPr lvl="1" eaLnBrk="1" hangingPunct="1">
              <a:lnSpc>
                <a:spcPts val="2400"/>
              </a:lnSpc>
            </a:pPr>
            <a:r>
              <a:rPr lang="en-GB" altLang="en-US"/>
              <a:t>Fewer worms, faster growth</a:t>
            </a:r>
          </a:p>
          <a:p>
            <a:pPr lvl="1" eaLnBrk="1" hangingPunct="1">
              <a:lnSpc>
                <a:spcPts val="2400"/>
              </a:lnSpc>
            </a:pPr>
            <a:r>
              <a:rPr lang="en-GB" altLang="en-US"/>
              <a:t>Reduced drug input</a:t>
            </a:r>
          </a:p>
          <a:p>
            <a:pPr lvl="1" eaLnBrk="1" hangingPunct="1">
              <a:lnSpc>
                <a:spcPts val="2400"/>
              </a:lnSpc>
            </a:pPr>
            <a:r>
              <a:rPr lang="en-GB" altLang="en-US"/>
              <a:t>Reduced challenge</a:t>
            </a:r>
          </a:p>
          <a:p>
            <a:pPr eaLnBrk="1" hangingPunct="1"/>
            <a:endParaRPr lang="en-GB" altLang="en-US"/>
          </a:p>
        </p:txBody>
      </p:sp>
      <p:pic>
        <p:nvPicPr>
          <p:cNvPr id="31748" name="Picture 11" descr="Sheep in chico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6325" y="3068638"/>
            <a:ext cx="2092325"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1150" y="1281113"/>
            <a:ext cx="3486150"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1750"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50" y="3141663"/>
            <a:ext cx="3313113"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17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0393" y="4421188"/>
            <a:ext cx="2887663"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0" name="Picture 9" descr="DSC_0002.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16325" y="5301208"/>
            <a:ext cx="1712912"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p:cNvSpPr>
            <a:spLocks noGrp="1" noChangeArrowheads="1"/>
          </p:cNvSpPr>
          <p:nvPr>
            <p:ph type="body" idx="4294967295"/>
          </p:nvPr>
        </p:nvSpPr>
        <p:spPr>
          <a:xfrm>
            <a:off x="395288" y="1500188"/>
            <a:ext cx="5745162" cy="3657600"/>
          </a:xfrm>
          <a:noFill/>
        </p:spPr>
        <p:txBody>
          <a:bodyPr lIns="90488" tIns="44450" rIns="90488" bIns="44450"/>
          <a:lstStyle/>
          <a:p>
            <a:pPr eaLnBrk="1" hangingPunct="1">
              <a:lnSpc>
                <a:spcPct val="90000"/>
              </a:lnSpc>
            </a:pPr>
            <a:r>
              <a:rPr lang="en-US" altLang="en-US" dirty="0" smtClean="0">
                <a:latin typeface="Arial" charset="0"/>
                <a:cs typeface="Arial" charset="0"/>
              </a:rPr>
              <a:t>Kills parasites</a:t>
            </a:r>
          </a:p>
          <a:p>
            <a:pPr lvl="1" eaLnBrk="1" hangingPunct="1">
              <a:lnSpc>
                <a:spcPct val="90000"/>
              </a:lnSpc>
            </a:pPr>
            <a:r>
              <a:rPr lang="en-US" altLang="en-US" dirty="0" smtClean="0">
                <a:latin typeface="Arial" charset="0"/>
                <a:cs typeface="Arial" charset="0"/>
              </a:rPr>
              <a:t>direct anti-parasitic properties</a:t>
            </a:r>
          </a:p>
          <a:p>
            <a:pPr eaLnBrk="1" hangingPunct="1">
              <a:lnSpc>
                <a:spcPct val="90000"/>
              </a:lnSpc>
              <a:spcBef>
                <a:spcPct val="30000"/>
              </a:spcBef>
              <a:spcAft>
                <a:spcPct val="20000"/>
              </a:spcAft>
            </a:pPr>
            <a:r>
              <a:rPr lang="en-US" altLang="en-US" dirty="0" smtClean="0">
                <a:latin typeface="Arial" charset="0"/>
                <a:cs typeface="Arial" charset="0"/>
              </a:rPr>
              <a:t>Boost immunity</a:t>
            </a:r>
          </a:p>
          <a:p>
            <a:pPr lvl="1" eaLnBrk="1" hangingPunct="1">
              <a:lnSpc>
                <a:spcPct val="90000"/>
              </a:lnSpc>
              <a:spcBef>
                <a:spcPct val="30000"/>
              </a:spcBef>
              <a:spcAft>
                <a:spcPct val="20000"/>
              </a:spcAft>
            </a:pPr>
            <a:r>
              <a:rPr lang="en-US" altLang="en-US" dirty="0" smtClean="0">
                <a:latin typeface="Arial" charset="0"/>
                <a:cs typeface="Arial" charset="0"/>
              </a:rPr>
              <a:t>improved host immune responses towards incoming and established worms </a:t>
            </a:r>
          </a:p>
          <a:p>
            <a:pPr eaLnBrk="1" hangingPunct="1">
              <a:lnSpc>
                <a:spcPct val="90000"/>
              </a:lnSpc>
              <a:spcBef>
                <a:spcPct val="30000"/>
              </a:spcBef>
              <a:spcAft>
                <a:spcPct val="20000"/>
              </a:spcAft>
            </a:pPr>
            <a:r>
              <a:rPr lang="en-US" altLang="en-US" dirty="0" smtClean="0">
                <a:latin typeface="Arial" charset="0"/>
                <a:cs typeface="Arial" charset="0"/>
              </a:rPr>
              <a:t>Does not allow larvae </a:t>
            </a:r>
            <a:r>
              <a:rPr lang="en-US" altLang="en-US" dirty="0" err="1" smtClean="0">
                <a:latin typeface="Arial" charset="0"/>
                <a:cs typeface="Arial" charset="0"/>
              </a:rPr>
              <a:t>migartio</a:t>
            </a:r>
            <a:endParaRPr lang="en-US" altLang="en-US" dirty="0" smtClean="0">
              <a:latin typeface="Arial" charset="0"/>
              <a:cs typeface="Arial" charset="0"/>
            </a:endParaRPr>
          </a:p>
          <a:p>
            <a:pPr lvl="1" eaLnBrk="1" hangingPunct="1">
              <a:lnSpc>
                <a:spcPct val="90000"/>
              </a:lnSpc>
              <a:spcBef>
                <a:spcPct val="30000"/>
              </a:spcBef>
              <a:spcAft>
                <a:spcPct val="20000"/>
              </a:spcAft>
            </a:pPr>
            <a:r>
              <a:rPr lang="en-US" altLang="en-US" dirty="0" smtClean="0">
                <a:latin typeface="Arial" charset="0"/>
                <a:cs typeface="Arial" charset="0"/>
              </a:rPr>
              <a:t>broad-leaved structure reduces larval migration and hence larval uptake during grazing</a:t>
            </a:r>
          </a:p>
        </p:txBody>
      </p:sp>
      <p:sp>
        <p:nvSpPr>
          <p:cNvPr id="36867" name="Rectangle 3"/>
          <p:cNvSpPr>
            <a:spLocks noChangeArrowheads="1"/>
          </p:cNvSpPr>
          <p:nvPr/>
        </p:nvSpPr>
        <p:spPr bwMode="auto">
          <a:xfrm>
            <a:off x="311150" y="196850"/>
            <a:ext cx="78168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defRPr/>
            </a:pPr>
            <a:r>
              <a:rPr lang="en-US" altLang="en-US" sz="3600" dirty="0" smtClean="0">
                <a:solidFill>
                  <a:srgbClr val="004B23"/>
                </a:solidFill>
                <a:latin typeface="Georgia" pitchFamily="18" charset="0"/>
                <a:ea typeface="+mj-ea"/>
                <a:cs typeface="Tahoma" pitchFamily="34" charset="0"/>
              </a:rPr>
              <a:t>Do we know how chicory works?</a:t>
            </a:r>
            <a:endParaRPr lang="en-US" altLang="en-US" sz="3600" dirty="0">
              <a:solidFill>
                <a:srgbClr val="004B23"/>
              </a:solidFill>
              <a:latin typeface="Georgia" pitchFamily="18" charset="0"/>
              <a:ea typeface="+mj-ea"/>
              <a:cs typeface="Tahoma" pitchFamily="34" charset="0"/>
            </a:endParaRPr>
          </a:p>
        </p:txBody>
      </p:sp>
      <p:pic>
        <p:nvPicPr>
          <p:cNvPr id="3379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94388" y="1341438"/>
            <a:ext cx="2982912" cy="230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379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5988" y="3644900"/>
            <a:ext cx="295275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Rectangle 2"/>
          <p:cNvSpPr txBox="1">
            <a:spLocks noChangeArrowheads="1"/>
          </p:cNvSpPr>
          <p:nvPr/>
        </p:nvSpPr>
        <p:spPr bwMode="auto">
          <a:xfrm>
            <a:off x="6540500" y="5562600"/>
            <a:ext cx="2562225"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lgn="r" eaLnBrk="1" hangingPunct="1">
              <a:buFontTx/>
              <a:buNone/>
            </a:pPr>
            <a:r>
              <a:rPr lang="en-GB" altLang="en-US" sz="1200"/>
              <a:t>Athanasiadou et al (2012)</a:t>
            </a:r>
          </a:p>
        </p:txBody>
      </p:sp>
      <p:pic>
        <p:nvPicPr>
          <p:cNvPr id="33799" name="Picture 6" descr="ch clos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0088" y="5562600"/>
            <a:ext cx="1176337" cy="117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body" idx="4294967295"/>
          </p:nvPr>
        </p:nvSpPr>
        <p:spPr>
          <a:xfrm>
            <a:off x="395288" y="1500188"/>
            <a:ext cx="8429625" cy="3657600"/>
          </a:xfrm>
          <a:noFill/>
        </p:spPr>
        <p:txBody>
          <a:bodyPr lIns="90488" tIns="44450" rIns="90488" bIns="44450"/>
          <a:lstStyle/>
          <a:p>
            <a:pPr eaLnBrk="1" hangingPunct="1">
              <a:lnSpc>
                <a:spcPct val="90000"/>
              </a:lnSpc>
            </a:pPr>
            <a:r>
              <a:rPr lang="en-US" altLang="en-US" dirty="0" smtClean="0">
                <a:latin typeface="Arial" charset="0"/>
                <a:cs typeface="Arial" charset="0"/>
              </a:rPr>
              <a:t>Bioactive forage like chicory can assist to reduce the degree of gastrointestinal nematode parasitism</a:t>
            </a:r>
          </a:p>
          <a:p>
            <a:pPr eaLnBrk="1" hangingPunct="1">
              <a:lnSpc>
                <a:spcPct val="90000"/>
              </a:lnSpc>
              <a:spcBef>
                <a:spcPct val="30000"/>
              </a:spcBef>
              <a:spcAft>
                <a:spcPct val="20000"/>
              </a:spcAft>
            </a:pPr>
            <a:r>
              <a:rPr lang="en-US" altLang="en-US" dirty="0" smtClean="0">
                <a:latin typeface="Arial" charset="0"/>
                <a:cs typeface="Arial" charset="0"/>
              </a:rPr>
              <a:t>Potential benefits from chicory arise from:</a:t>
            </a:r>
          </a:p>
          <a:p>
            <a:pPr lvl="1" eaLnBrk="1" hangingPunct="1">
              <a:lnSpc>
                <a:spcPct val="40000"/>
              </a:lnSpc>
              <a:spcBef>
                <a:spcPct val="30000"/>
              </a:spcBef>
              <a:spcAft>
                <a:spcPct val="20000"/>
              </a:spcAft>
            </a:pPr>
            <a:r>
              <a:rPr lang="en-US" altLang="en-US" dirty="0" smtClean="0">
                <a:latin typeface="Arial" charset="0"/>
                <a:cs typeface="Arial" charset="0"/>
              </a:rPr>
              <a:t>reduced worm burdens and worm egg output</a:t>
            </a:r>
          </a:p>
          <a:p>
            <a:pPr lvl="1" eaLnBrk="1" hangingPunct="1">
              <a:lnSpc>
                <a:spcPct val="40000"/>
              </a:lnSpc>
              <a:spcBef>
                <a:spcPct val="30000"/>
              </a:spcBef>
              <a:spcAft>
                <a:spcPct val="20000"/>
              </a:spcAft>
            </a:pPr>
            <a:r>
              <a:rPr lang="en-US" altLang="en-US" dirty="0" smtClean="0">
                <a:latin typeface="Arial" charset="0"/>
                <a:cs typeface="Arial" charset="0"/>
              </a:rPr>
              <a:t>reduce drench use</a:t>
            </a:r>
          </a:p>
          <a:p>
            <a:pPr lvl="1" eaLnBrk="1" hangingPunct="1">
              <a:lnSpc>
                <a:spcPct val="40000"/>
              </a:lnSpc>
              <a:spcBef>
                <a:spcPct val="30000"/>
              </a:spcBef>
              <a:spcAft>
                <a:spcPct val="20000"/>
              </a:spcAft>
            </a:pPr>
            <a:r>
              <a:rPr lang="en-US" altLang="en-US" dirty="0" smtClean="0">
                <a:latin typeface="Arial" charset="0"/>
                <a:cs typeface="Arial" charset="0"/>
              </a:rPr>
              <a:t>increased lamb performance</a:t>
            </a:r>
          </a:p>
          <a:p>
            <a:pPr eaLnBrk="1" hangingPunct="1">
              <a:lnSpc>
                <a:spcPct val="90000"/>
              </a:lnSpc>
              <a:spcBef>
                <a:spcPct val="30000"/>
              </a:spcBef>
              <a:spcAft>
                <a:spcPct val="20000"/>
              </a:spcAft>
            </a:pPr>
            <a:r>
              <a:rPr lang="en-US" altLang="en-US" dirty="0" smtClean="0">
                <a:latin typeface="Arial" charset="0"/>
                <a:cs typeface="Arial" charset="0"/>
              </a:rPr>
              <a:t>Understanding mechanisms may allow to identify other plants with similar properties which may be used for finishing lambs</a:t>
            </a:r>
          </a:p>
        </p:txBody>
      </p:sp>
      <p:sp>
        <p:nvSpPr>
          <p:cNvPr id="37891" name="Rectangle 3"/>
          <p:cNvSpPr>
            <a:spLocks noChangeArrowheads="1"/>
          </p:cNvSpPr>
          <p:nvPr/>
        </p:nvSpPr>
        <p:spPr bwMode="auto">
          <a:xfrm>
            <a:off x="311150" y="196850"/>
            <a:ext cx="78168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defRPr/>
            </a:pPr>
            <a:r>
              <a:rPr lang="en-US" altLang="en-US" sz="3600" dirty="0" smtClean="0">
                <a:solidFill>
                  <a:srgbClr val="004B23"/>
                </a:solidFill>
                <a:latin typeface="Georgia" pitchFamily="18" charset="0"/>
                <a:ea typeface="+mj-ea"/>
                <a:cs typeface="Tahoma" pitchFamily="34" charset="0"/>
              </a:rPr>
              <a:t>Conclusions 2: Chicory</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body" idx="4294967295"/>
          </p:nvPr>
        </p:nvSpPr>
        <p:spPr>
          <a:xfrm>
            <a:off x="336550" y="1344265"/>
            <a:ext cx="8683625" cy="4244975"/>
          </a:xfrm>
        </p:spPr>
        <p:txBody>
          <a:bodyPr/>
          <a:lstStyle/>
          <a:p>
            <a:pPr eaLnBrk="1" hangingPunct="1"/>
            <a:r>
              <a:rPr lang="en-GB" altLang="en-US" dirty="0" smtClean="0">
                <a:latin typeface="Arial" charset="0"/>
                <a:cs typeface="Arial" charset="0"/>
              </a:rPr>
              <a:t>Background</a:t>
            </a:r>
          </a:p>
          <a:p>
            <a:pPr eaLnBrk="1" hangingPunct="1"/>
            <a:r>
              <a:rPr lang="en-GB" altLang="en-US" dirty="0" smtClean="0">
                <a:latin typeface="Arial" charset="0"/>
                <a:cs typeface="Arial" charset="0"/>
              </a:rPr>
              <a:t>Approaches for worm control with reduced reliance on wormers</a:t>
            </a:r>
          </a:p>
          <a:p>
            <a:pPr lvl="1" eaLnBrk="1" hangingPunct="1"/>
            <a:r>
              <a:rPr lang="en-GB" altLang="en-US" dirty="0" smtClean="0">
                <a:latin typeface="Arial" charset="0"/>
                <a:cs typeface="Arial" charset="0"/>
              </a:rPr>
              <a:t>protein supplementation</a:t>
            </a:r>
          </a:p>
          <a:p>
            <a:pPr lvl="1" eaLnBrk="1" hangingPunct="1"/>
            <a:r>
              <a:rPr lang="en-GB" altLang="en-US" dirty="0" smtClean="0">
                <a:latin typeface="Arial" charset="0"/>
                <a:cs typeface="Arial" charset="0"/>
              </a:rPr>
              <a:t>Chicory</a:t>
            </a:r>
          </a:p>
          <a:p>
            <a:pPr lvl="1" eaLnBrk="1" hangingPunct="1"/>
            <a:r>
              <a:rPr lang="en-GB" altLang="en-US" dirty="0" smtClean="0">
                <a:latin typeface="Arial" charset="0"/>
                <a:cs typeface="Arial" charset="0"/>
              </a:rPr>
              <a:t>targeted selected treatment</a:t>
            </a:r>
          </a:p>
          <a:p>
            <a:pPr eaLnBrk="1" hangingPunct="1"/>
            <a:r>
              <a:rPr lang="en-GB" altLang="en-US" dirty="0" smtClean="0">
                <a:latin typeface="Arial" charset="0"/>
                <a:cs typeface="Arial" charset="0"/>
              </a:rPr>
              <a:t>Outcomes from European </a:t>
            </a:r>
            <a:br>
              <a:rPr lang="en-GB" altLang="en-US" dirty="0" smtClean="0">
                <a:latin typeface="Arial" charset="0"/>
                <a:cs typeface="Arial" charset="0"/>
              </a:rPr>
            </a:br>
            <a:r>
              <a:rPr lang="en-GB" altLang="en-US" dirty="0" smtClean="0">
                <a:latin typeface="Arial" charset="0"/>
                <a:cs typeface="Arial" charset="0"/>
              </a:rPr>
              <a:t>project </a:t>
            </a:r>
          </a:p>
          <a:p>
            <a:pPr eaLnBrk="1" hangingPunct="1"/>
            <a:r>
              <a:rPr lang="en-GB" altLang="en-US" dirty="0" smtClean="0">
                <a:latin typeface="Arial" charset="0"/>
                <a:cs typeface="Arial" charset="0"/>
              </a:rPr>
              <a:t>Take home messages</a:t>
            </a:r>
          </a:p>
          <a:p>
            <a:pPr eaLnBrk="1" hangingPunct="1"/>
            <a:endParaRPr lang="en-GB" altLang="en-US" dirty="0" smtClean="0">
              <a:latin typeface="Arial" charset="0"/>
              <a:cs typeface="Arial" charset="0"/>
            </a:endParaRPr>
          </a:p>
        </p:txBody>
      </p:sp>
      <p:sp>
        <p:nvSpPr>
          <p:cNvPr id="14339" name="Rectangle 3"/>
          <p:cNvSpPr>
            <a:spLocks noGrp="1" noChangeArrowheads="1"/>
          </p:cNvSpPr>
          <p:nvPr>
            <p:ph type="title" idx="4294967295"/>
          </p:nvPr>
        </p:nvSpPr>
        <p:spPr/>
        <p:txBody>
          <a:bodyPr/>
          <a:lstStyle/>
          <a:p>
            <a:pPr eaLnBrk="1" hangingPunct="1"/>
            <a:r>
              <a:rPr lang="en-GB" altLang="en-US" smtClean="0">
                <a:solidFill>
                  <a:srgbClr val="FFFFFF"/>
                </a:solidFill>
                <a:ea typeface="ＭＳ Ｐゴシック" pitchFamily="34" charset="-128"/>
              </a:rPr>
              <a:t>Discussion</a:t>
            </a:r>
            <a:endParaRPr lang="en-US" altLang="en-US" smtClean="0">
              <a:solidFill>
                <a:srgbClr val="FFFFFF"/>
              </a:solidFill>
              <a:ea typeface="ＭＳ Ｐゴシック" pitchFamily="34" charset="-128"/>
            </a:endParaRPr>
          </a:p>
        </p:txBody>
      </p:sp>
      <p:sp>
        <p:nvSpPr>
          <p:cNvPr id="14340" name="Title 1"/>
          <p:cNvSpPr txBox="1">
            <a:spLocks/>
          </p:cNvSpPr>
          <p:nvPr/>
        </p:nvSpPr>
        <p:spPr bwMode="auto">
          <a:xfrm>
            <a:off x="227013" y="53975"/>
            <a:ext cx="7353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spcAft>
                <a:spcPct val="0"/>
              </a:spcAft>
              <a:buFontTx/>
              <a:buNone/>
            </a:pPr>
            <a:r>
              <a:rPr lang="en-GB" altLang="en-US" sz="3600">
                <a:latin typeface="Georgia" pitchFamily="18" charset="0"/>
                <a:cs typeface="Tahoma" pitchFamily="34" charset="0"/>
              </a:rPr>
              <a:t>Overview</a:t>
            </a:r>
          </a:p>
        </p:txBody>
      </p:sp>
      <p:pic>
        <p:nvPicPr>
          <p:cNvPr id="143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87925" y="2708920"/>
            <a:ext cx="4033838"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227013" y="19050"/>
            <a:ext cx="7353300" cy="1143000"/>
          </a:xfrm>
        </p:spPr>
        <p:txBody>
          <a:bodyPr/>
          <a:lstStyle/>
          <a:p>
            <a:pPr>
              <a:lnSpc>
                <a:spcPct val="90000"/>
              </a:lnSpc>
              <a:defRPr/>
            </a:pPr>
            <a:r>
              <a:rPr lang="en-US" altLang="en-US" dirty="0" smtClean="0">
                <a:ea typeface="+mn-ea"/>
                <a:cs typeface="Arial" charset="0"/>
              </a:rPr>
              <a:t>Targeted selected treatment</a:t>
            </a:r>
            <a:endParaRPr lang="en-GB" altLang="en-US" dirty="0">
              <a:ea typeface="+mn-ea"/>
              <a:cs typeface="Arial" charset="0"/>
            </a:endParaRPr>
          </a:p>
        </p:txBody>
      </p:sp>
      <p:pic>
        <p:nvPicPr>
          <p:cNvPr id="3584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73238"/>
            <a:ext cx="6353175" cy="4094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4294967295"/>
          </p:nvPr>
        </p:nvSpPr>
        <p:spPr>
          <a:xfrm>
            <a:off x="336550" y="1428750"/>
            <a:ext cx="6307138" cy="4244975"/>
          </a:xfrm>
        </p:spPr>
        <p:txBody>
          <a:bodyPr/>
          <a:lstStyle/>
          <a:p>
            <a:pPr eaLnBrk="1" hangingPunct="1"/>
            <a:r>
              <a:rPr lang="en-GB" altLang="en-US" smtClean="0">
                <a:latin typeface="Arial" charset="0"/>
                <a:cs typeface="Arial" charset="0"/>
              </a:rPr>
              <a:t>Only worm lambs that do not thrive</a:t>
            </a:r>
          </a:p>
          <a:p>
            <a:pPr eaLnBrk="1" hangingPunct="1"/>
            <a:r>
              <a:rPr lang="en-GB" altLang="en-US" smtClean="0">
                <a:latin typeface="Arial" charset="0"/>
                <a:cs typeface="Arial" charset="0"/>
              </a:rPr>
              <a:t>Compare target with actual weights</a:t>
            </a:r>
          </a:p>
          <a:p>
            <a:pPr lvl="1" eaLnBrk="1" hangingPunct="1"/>
            <a:r>
              <a:rPr lang="en-GB" altLang="en-US" smtClean="0">
                <a:latin typeface="Arial" charset="0"/>
                <a:cs typeface="Arial" charset="0"/>
              </a:rPr>
              <a:t>Reached target weight: no dose</a:t>
            </a:r>
          </a:p>
          <a:p>
            <a:pPr lvl="1" eaLnBrk="1" hangingPunct="1"/>
            <a:r>
              <a:rPr lang="en-GB" altLang="en-US" smtClean="0">
                <a:latin typeface="Arial" charset="0"/>
                <a:cs typeface="Arial" charset="0"/>
              </a:rPr>
              <a:t>Below expected weight: dose</a:t>
            </a:r>
          </a:p>
          <a:p>
            <a:pPr eaLnBrk="1" hangingPunct="1"/>
            <a:r>
              <a:rPr lang="en-GB" altLang="en-US" smtClean="0">
                <a:latin typeface="Arial" charset="0"/>
                <a:cs typeface="Arial" charset="0"/>
              </a:rPr>
              <a:t>This approach is expected to reduce worm usage and resistance build up</a:t>
            </a:r>
          </a:p>
        </p:txBody>
      </p:sp>
      <p:sp>
        <p:nvSpPr>
          <p:cNvPr id="36867" name="Rectangle 3"/>
          <p:cNvSpPr>
            <a:spLocks noGrp="1" noChangeArrowheads="1"/>
          </p:cNvSpPr>
          <p:nvPr>
            <p:ph type="title" idx="4294967295"/>
          </p:nvPr>
        </p:nvSpPr>
        <p:spPr/>
        <p:txBody>
          <a:bodyPr/>
          <a:lstStyle/>
          <a:p>
            <a:pPr eaLnBrk="1" hangingPunct="1"/>
            <a:r>
              <a:rPr lang="en-GB" altLang="en-US" smtClean="0">
                <a:solidFill>
                  <a:srgbClr val="FFFFFF"/>
                </a:solidFill>
                <a:ea typeface="ＭＳ Ｐゴシック" pitchFamily="34" charset="-128"/>
              </a:rPr>
              <a:t>Discussion</a:t>
            </a:r>
            <a:endParaRPr lang="en-US" altLang="en-US" smtClean="0">
              <a:solidFill>
                <a:srgbClr val="FFFFFF"/>
              </a:solidFill>
              <a:ea typeface="ＭＳ Ｐゴシック" pitchFamily="34" charset="-128"/>
            </a:endParaRPr>
          </a:p>
        </p:txBody>
      </p:sp>
      <p:sp>
        <p:nvSpPr>
          <p:cNvPr id="36868" name="Title 1"/>
          <p:cNvSpPr txBox="1">
            <a:spLocks/>
          </p:cNvSpPr>
          <p:nvPr/>
        </p:nvSpPr>
        <p:spPr bwMode="auto">
          <a:xfrm>
            <a:off x="227013" y="53975"/>
            <a:ext cx="7353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spcAft>
                <a:spcPct val="0"/>
              </a:spcAft>
              <a:buFontTx/>
              <a:buNone/>
            </a:pPr>
            <a:r>
              <a:rPr lang="en-GB" altLang="en-US" sz="3600">
                <a:latin typeface="Georgia" pitchFamily="18" charset="0"/>
                <a:cs typeface="Tahoma" pitchFamily="34" charset="0"/>
              </a:rPr>
              <a:t>Targeted selected treatment (TST)</a:t>
            </a:r>
          </a:p>
        </p:txBody>
      </p:sp>
      <p:pic>
        <p:nvPicPr>
          <p:cNvPr id="36869" name="Picture 2" descr="anisheep"/>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595313" y="4724400"/>
            <a:ext cx="2727325"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6870" name="Group 191"/>
          <p:cNvGrpSpPr>
            <a:grpSpLocks/>
          </p:cNvGrpSpPr>
          <p:nvPr/>
        </p:nvGrpSpPr>
        <p:grpSpPr bwMode="auto">
          <a:xfrm>
            <a:off x="1687513" y="5291138"/>
            <a:ext cx="866775" cy="546100"/>
            <a:chOff x="1338" y="845"/>
            <a:chExt cx="605" cy="418"/>
          </a:xfrm>
        </p:grpSpPr>
        <p:sp>
          <p:nvSpPr>
            <p:cNvPr id="36875" name="Freeform 192"/>
            <p:cNvSpPr>
              <a:spLocks/>
            </p:cNvSpPr>
            <p:nvPr/>
          </p:nvSpPr>
          <p:spPr bwMode="auto">
            <a:xfrm>
              <a:off x="1519" y="1071"/>
              <a:ext cx="198" cy="105"/>
            </a:xfrm>
            <a:custGeom>
              <a:avLst/>
              <a:gdLst>
                <a:gd name="T0" fmla="*/ 552119 w 152"/>
                <a:gd name="T1" fmla="*/ 19 h 105"/>
                <a:gd name="T2" fmla="*/ 310878 w 152"/>
                <a:gd name="T3" fmla="*/ 12 h 105"/>
                <a:gd name="T4" fmla="*/ 310878 w 152"/>
                <a:gd name="T5" fmla="*/ 58 h 105"/>
                <a:gd name="T6" fmla="*/ 287264 w 152"/>
                <a:gd name="T7" fmla="*/ 105 h 105"/>
                <a:gd name="T8" fmla="*/ 0 w 152"/>
                <a:gd name="T9" fmla="*/ 98 h 105"/>
                <a:gd name="T10" fmla="*/ 0 60000 65536"/>
                <a:gd name="T11" fmla="*/ 0 60000 65536"/>
                <a:gd name="T12" fmla="*/ 0 60000 65536"/>
                <a:gd name="T13" fmla="*/ 0 60000 65536"/>
                <a:gd name="T14" fmla="*/ 0 60000 65536"/>
                <a:gd name="T15" fmla="*/ 0 w 152"/>
                <a:gd name="T16" fmla="*/ 0 h 105"/>
                <a:gd name="T17" fmla="*/ 152 w 152"/>
                <a:gd name="T18" fmla="*/ 105 h 105"/>
              </a:gdLst>
              <a:ahLst/>
              <a:cxnLst>
                <a:cxn ang="T10">
                  <a:pos x="T0" y="T1"/>
                </a:cxn>
                <a:cxn ang="T11">
                  <a:pos x="T2" y="T3"/>
                </a:cxn>
                <a:cxn ang="T12">
                  <a:pos x="T4" y="T5"/>
                </a:cxn>
                <a:cxn ang="T13">
                  <a:pos x="T6" y="T7"/>
                </a:cxn>
                <a:cxn ang="T14">
                  <a:pos x="T8" y="T9"/>
                </a:cxn>
              </a:cxnLst>
              <a:rect l="T15" t="T16" r="T17" b="T18"/>
              <a:pathLst>
                <a:path w="152" h="105">
                  <a:moveTo>
                    <a:pt x="152" y="19"/>
                  </a:moveTo>
                  <a:cubicBezTo>
                    <a:pt x="125" y="9"/>
                    <a:pt x="115" y="5"/>
                    <a:pt x="86" y="12"/>
                  </a:cubicBezTo>
                  <a:cubicBezTo>
                    <a:pt x="69" y="60"/>
                    <a:pt x="86" y="0"/>
                    <a:pt x="86" y="58"/>
                  </a:cubicBezTo>
                  <a:cubicBezTo>
                    <a:pt x="86" y="74"/>
                    <a:pt x="81" y="89"/>
                    <a:pt x="79" y="105"/>
                  </a:cubicBezTo>
                  <a:cubicBezTo>
                    <a:pt x="4" y="98"/>
                    <a:pt x="30" y="98"/>
                    <a:pt x="0" y="98"/>
                  </a:cubicBezTo>
                </a:path>
              </a:pathLst>
            </a:cu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76" name="Freeform 193"/>
            <p:cNvSpPr>
              <a:spLocks/>
            </p:cNvSpPr>
            <p:nvPr/>
          </p:nvSpPr>
          <p:spPr bwMode="auto">
            <a:xfrm>
              <a:off x="1519" y="845"/>
              <a:ext cx="152" cy="105"/>
            </a:xfrm>
            <a:custGeom>
              <a:avLst/>
              <a:gdLst>
                <a:gd name="T0" fmla="*/ 152 w 152"/>
                <a:gd name="T1" fmla="*/ 19 h 105"/>
                <a:gd name="T2" fmla="*/ 86 w 152"/>
                <a:gd name="T3" fmla="*/ 12 h 105"/>
                <a:gd name="T4" fmla="*/ 86 w 152"/>
                <a:gd name="T5" fmla="*/ 58 h 105"/>
                <a:gd name="T6" fmla="*/ 79 w 152"/>
                <a:gd name="T7" fmla="*/ 105 h 105"/>
                <a:gd name="T8" fmla="*/ 0 w 152"/>
                <a:gd name="T9" fmla="*/ 98 h 105"/>
                <a:gd name="T10" fmla="*/ 0 60000 65536"/>
                <a:gd name="T11" fmla="*/ 0 60000 65536"/>
                <a:gd name="T12" fmla="*/ 0 60000 65536"/>
                <a:gd name="T13" fmla="*/ 0 60000 65536"/>
                <a:gd name="T14" fmla="*/ 0 60000 65536"/>
                <a:gd name="T15" fmla="*/ 0 w 152"/>
                <a:gd name="T16" fmla="*/ 0 h 105"/>
                <a:gd name="T17" fmla="*/ 152 w 152"/>
                <a:gd name="T18" fmla="*/ 105 h 105"/>
              </a:gdLst>
              <a:ahLst/>
              <a:cxnLst>
                <a:cxn ang="T10">
                  <a:pos x="T0" y="T1"/>
                </a:cxn>
                <a:cxn ang="T11">
                  <a:pos x="T2" y="T3"/>
                </a:cxn>
                <a:cxn ang="T12">
                  <a:pos x="T4" y="T5"/>
                </a:cxn>
                <a:cxn ang="T13">
                  <a:pos x="T6" y="T7"/>
                </a:cxn>
                <a:cxn ang="T14">
                  <a:pos x="T8" y="T9"/>
                </a:cxn>
              </a:cxnLst>
              <a:rect l="T15" t="T16" r="T17" b="T18"/>
              <a:pathLst>
                <a:path w="152" h="105">
                  <a:moveTo>
                    <a:pt x="152" y="19"/>
                  </a:moveTo>
                  <a:cubicBezTo>
                    <a:pt x="125" y="9"/>
                    <a:pt x="115" y="5"/>
                    <a:pt x="86" y="12"/>
                  </a:cubicBezTo>
                  <a:cubicBezTo>
                    <a:pt x="69" y="60"/>
                    <a:pt x="86" y="0"/>
                    <a:pt x="86" y="58"/>
                  </a:cubicBezTo>
                  <a:cubicBezTo>
                    <a:pt x="86" y="74"/>
                    <a:pt x="81" y="89"/>
                    <a:pt x="79" y="105"/>
                  </a:cubicBezTo>
                  <a:cubicBezTo>
                    <a:pt x="4" y="98"/>
                    <a:pt x="30" y="98"/>
                    <a:pt x="0" y="98"/>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77" name="Freeform 194"/>
            <p:cNvSpPr>
              <a:spLocks/>
            </p:cNvSpPr>
            <p:nvPr/>
          </p:nvSpPr>
          <p:spPr bwMode="auto">
            <a:xfrm flipV="1">
              <a:off x="1383" y="981"/>
              <a:ext cx="152" cy="105"/>
            </a:xfrm>
            <a:custGeom>
              <a:avLst/>
              <a:gdLst>
                <a:gd name="T0" fmla="*/ 152 w 152"/>
                <a:gd name="T1" fmla="*/ 19 h 105"/>
                <a:gd name="T2" fmla="*/ 86 w 152"/>
                <a:gd name="T3" fmla="*/ 12 h 105"/>
                <a:gd name="T4" fmla="*/ 86 w 152"/>
                <a:gd name="T5" fmla="*/ 58 h 105"/>
                <a:gd name="T6" fmla="*/ 79 w 152"/>
                <a:gd name="T7" fmla="*/ 105 h 105"/>
                <a:gd name="T8" fmla="*/ 0 w 152"/>
                <a:gd name="T9" fmla="*/ 98 h 105"/>
                <a:gd name="T10" fmla="*/ 0 60000 65536"/>
                <a:gd name="T11" fmla="*/ 0 60000 65536"/>
                <a:gd name="T12" fmla="*/ 0 60000 65536"/>
                <a:gd name="T13" fmla="*/ 0 60000 65536"/>
                <a:gd name="T14" fmla="*/ 0 60000 65536"/>
                <a:gd name="T15" fmla="*/ 0 w 152"/>
                <a:gd name="T16" fmla="*/ 0 h 105"/>
                <a:gd name="T17" fmla="*/ 152 w 152"/>
                <a:gd name="T18" fmla="*/ 105 h 105"/>
              </a:gdLst>
              <a:ahLst/>
              <a:cxnLst>
                <a:cxn ang="T10">
                  <a:pos x="T0" y="T1"/>
                </a:cxn>
                <a:cxn ang="T11">
                  <a:pos x="T2" y="T3"/>
                </a:cxn>
                <a:cxn ang="T12">
                  <a:pos x="T4" y="T5"/>
                </a:cxn>
                <a:cxn ang="T13">
                  <a:pos x="T6" y="T7"/>
                </a:cxn>
                <a:cxn ang="T14">
                  <a:pos x="T8" y="T9"/>
                </a:cxn>
              </a:cxnLst>
              <a:rect l="T15" t="T16" r="T17" b="T18"/>
              <a:pathLst>
                <a:path w="152" h="105">
                  <a:moveTo>
                    <a:pt x="152" y="19"/>
                  </a:moveTo>
                  <a:cubicBezTo>
                    <a:pt x="125" y="9"/>
                    <a:pt x="115" y="5"/>
                    <a:pt x="86" y="12"/>
                  </a:cubicBezTo>
                  <a:cubicBezTo>
                    <a:pt x="69" y="60"/>
                    <a:pt x="86" y="0"/>
                    <a:pt x="86" y="58"/>
                  </a:cubicBezTo>
                  <a:cubicBezTo>
                    <a:pt x="86" y="74"/>
                    <a:pt x="81" y="89"/>
                    <a:pt x="79" y="105"/>
                  </a:cubicBezTo>
                  <a:cubicBezTo>
                    <a:pt x="4" y="98"/>
                    <a:pt x="30" y="98"/>
                    <a:pt x="0" y="98"/>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78" name="Freeform 195"/>
            <p:cNvSpPr>
              <a:spLocks/>
            </p:cNvSpPr>
            <p:nvPr/>
          </p:nvSpPr>
          <p:spPr bwMode="auto">
            <a:xfrm flipH="1">
              <a:off x="1655" y="890"/>
              <a:ext cx="152" cy="105"/>
            </a:xfrm>
            <a:custGeom>
              <a:avLst/>
              <a:gdLst>
                <a:gd name="T0" fmla="*/ 152 w 152"/>
                <a:gd name="T1" fmla="*/ 19 h 105"/>
                <a:gd name="T2" fmla="*/ 86 w 152"/>
                <a:gd name="T3" fmla="*/ 12 h 105"/>
                <a:gd name="T4" fmla="*/ 86 w 152"/>
                <a:gd name="T5" fmla="*/ 58 h 105"/>
                <a:gd name="T6" fmla="*/ 79 w 152"/>
                <a:gd name="T7" fmla="*/ 105 h 105"/>
                <a:gd name="T8" fmla="*/ 0 w 152"/>
                <a:gd name="T9" fmla="*/ 98 h 105"/>
                <a:gd name="T10" fmla="*/ 0 60000 65536"/>
                <a:gd name="T11" fmla="*/ 0 60000 65536"/>
                <a:gd name="T12" fmla="*/ 0 60000 65536"/>
                <a:gd name="T13" fmla="*/ 0 60000 65536"/>
                <a:gd name="T14" fmla="*/ 0 60000 65536"/>
                <a:gd name="T15" fmla="*/ 0 w 152"/>
                <a:gd name="T16" fmla="*/ 0 h 105"/>
                <a:gd name="T17" fmla="*/ 152 w 152"/>
                <a:gd name="T18" fmla="*/ 105 h 105"/>
              </a:gdLst>
              <a:ahLst/>
              <a:cxnLst>
                <a:cxn ang="T10">
                  <a:pos x="T0" y="T1"/>
                </a:cxn>
                <a:cxn ang="T11">
                  <a:pos x="T2" y="T3"/>
                </a:cxn>
                <a:cxn ang="T12">
                  <a:pos x="T4" y="T5"/>
                </a:cxn>
                <a:cxn ang="T13">
                  <a:pos x="T6" y="T7"/>
                </a:cxn>
                <a:cxn ang="T14">
                  <a:pos x="T8" y="T9"/>
                </a:cxn>
              </a:cxnLst>
              <a:rect l="T15" t="T16" r="T17" b="T18"/>
              <a:pathLst>
                <a:path w="152" h="105">
                  <a:moveTo>
                    <a:pt x="152" y="19"/>
                  </a:moveTo>
                  <a:cubicBezTo>
                    <a:pt x="125" y="9"/>
                    <a:pt x="115" y="5"/>
                    <a:pt x="86" y="12"/>
                  </a:cubicBezTo>
                  <a:cubicBezTo>
                    <a:pt x="69" y="60"/>
                    <a:pt x="86" y="0"/>
                    <a:pt x="86" y="58"/>
                  </a:cubicBezTo>
                  <a:cubicBezTo>
                    <a:pt x="86" y="74"/>
                    <a:pt x="81" y="89"/>
                    <a:pt x="79" y="105"/>
                  </a:cubicBezTo>
                  <a:cubicBezTo>
                    <a:pt x="4" y="98"/>
                    <a:pt x="30" y="98"/>
                    <a:pt x="0" y="98"/>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79" name="Freeform 196"/>
            <p:cNvSpPr>
              <a:spLocks/>
            </p:cNvSpPr>
            <p:nvPr/>
          </p:nvSpPr>
          <p:spPr bwMode="auto">
            <a:xfrm rot="5400000">
              <a:off x="1632" y="983"/>
              <a:ext cx="152" cy="105"/>
            </a:xfrm>
            <a:custGeom>
              <a:avLst/>
              <a:gdLst>
                <a:gd name="T0" fmla="*/ 152 w 152"/>
                <a:gd name="T1" fmla="*/ 19 h 105"/>
                <a:gd name="T2" fmla="*/ 86 w 152"/>
                <a:gd name="T3" fmla="*/ 12 h 105"/>
                <a:gd name="T4" fmla="*/ 86 w 152"/>
                <a:gd name="T5" fmla="*/ 58 h 105"/>
                <a:gd name="T6" fmla="*/ 79 w 152"/>
                <a:gd name="T7" fmla="*/ 105 h 105"/>
                <a:gd name="T8" fmla="*/ 0 w 152"/>
                <a:gd name="T9" fmla="*/ 98 h 105"/>
                <a:gd name="T10" fmla="*/ 0 60000 65536"/>
                <a:gd name="T11" fmla="*/ 0 60000 65536"/>
                <a:gd name="T12" fmla="*/ 0 60000 65536"/>
                <a:gd name="T13" fmla="*/ 0 60000 65536"/>
                <a:gd name="T14" fmla="*/ 0 60000 65536"/>
                <a:gd name="T15" fmla="*/ 0 w 152"/>
                <a:gd name="T16" fmla="*/ 0 h 105"/>
                <a:gd name="T17" fmla="*/ 152 w 152"/>
                <a:gd name="T18" fmla="*/ 105 h 105"/>
              </a:gdLst>
              <a:ahLst/>
              <a:cxnLst>
                <a:cxn ang="T10">
                  <a:pos x="T0" y="T1"/>
                </a:cxn>
                <a:cxn ang="T11">
                  <a:pos x="T2" y="T3"/>
                </a:cxn>
                <a:cxn ang="T12">
                  <a:pos x="T4" y="T5"/>
                </a:cxn>
                <a:cxn ang="T13">
                  <a:pos x="T6" y="T7"/>
                </a:cxn>
                <a:cxn ang="T14">
                  <a:pos x="T8" y="T9"/>
                </a:cxn>
              </a:cxnLst>
              <a:rect l="T15" t="T16" r="T17" b="T18"/>
              <a:pathLst>
                <a:path w="152" h="105">
                  <a:moveTo>
                    <a:pt x="152" y="19"/>
                  </a:moveTo>
                  <a:cubicBezTo>
                    <a:pt x="125" y="9"/>
                    <a:pt x="115" y="5"/>
                    <a:pt x="86" y="12"/>
                  </a:cubicBezTo>
                  <a:cubicBezTo>
                    <a:pt x="69" y="60"/>
                    <a:pt x="86" y="0"/>
                    <a:pt x="86" y="58"/>
                  </a:cubicBezTo>
                  <a:cubicBezTo>
                    <a:pt x="86" y="74"/>
                    <a:pt x="81" y="89"/>
                    <a:pt x="79" y="105"/>
                  </a:cubicBezTo>
                  <a:cubicBezTo>
                    <a:pt x="4" y="98"/>
                    <a:pt x="30" y="98"/>
                    <a:pt x="0" y="98"/>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80" name="Freeform 197"/>
            <p:cNvSpPr>
              <a:spLocks/>
            </p:cNvSpPr>
            <p:nvPr/>
          </p:nvSpPr>
          <p:spPr bwMode="auto">
            <a:xfrm>
              <a:off x="1338" y="845"/>
              <a:ext cx="152" cy="105"/>
            </a:xfrm>
            <a:custGeom>
              <a:avLst/>
              <a:gdLst>
                <a:gd name="T0" fmla="*/ 152 w 152"/>
                <a:gd name="T1" fmla="*/ 19 h 105"/>
                <a:gd name="T2" fmla="*/ 86 w 152"/>
                <a:gd name="T3" fmla="*/ 12 h 105"/>
                <a:gd name="T4" fmla="*/ 86 w 152"/>
                <a:gd name="T5" fmla="*/ 58 h 105"/>
                <a:gd name="T6" fmla="*/ 79 w 152"/>
                <a:gd name="T7" fmla="*/ 105 h 105"/>
                <a:gd name="T8" fmla="*/ 0 w 152"/>
                <a:gd name="T9" fmla="*/ 98 h 105"/>
                <a:gd name="T10" fmla="*/ 0 60000 65536"/>
                <a:gd name="T11" fmla="*/ 0 60000 65536"/>
                <a:gd name="T12" fmla="*/ 0 60000 65536"/>
                <a:gd name="T13" fmla="*/ 0 60000 65536"/>
                <a:gd name="T14" fmla="*/ 0 60000 65536"/>
                <a:gd name="T15" fmla="*/ 0 w 152"/>
                <a:gd name="T16" fmla="*/ 0 h 105"/>
                <a:gd name="T17" fmla="*/ 152 w 152"/>
                <a:gd name="T18" fmla="*/ 105 h 105"/>
              </a:gdLst>
              <a:ahLst/>
              <a:cxnLst>
                <a:cxn ang="T10">
                  <a:pos x="T0" y="T1"/>
                </a:cxn>
                <a:cxn ang="T11">
                  <a:pos x="T2" y="T3"/>
                </a:cxn>
                <a:cxn ang="T12">
                  <a:pos x="T4" y="T5"/>
                </a:cxn>
                <a:cxn ang="T13">
                  <a:pos x="T6" y="T7"/>
                </a:cxn>
                <a:cxn ang="T14">
                  <a:pos x="T8" y="T9"/>
                </a:cxn>
              </a:cxnLst>
              <a:rect l="T15" t="T16" r="T17" b="T18"/>
              <a:pathLst>
                <a:path w="152" h="105">
                  <a:moveTo>
                    <a:pt x="152" y="19"/>
                  </a:moveTo>
                  <a:cubicBezTo>
                    <a:pt x="125" y="9"/>
                    <a:pt x="115" y="5"/>
                    <a:pt x="86" y="12"/>
                  </a:cubicBezTo>
                  <a:cubicBezTo>
                    <a:pt x="69" y="60"/>
                    <a:pt x="86" y="0"/>
                    <a:pt x="86" y="58"/>
                  </a:cubicBezTo>
                  <a:cubicBezTo>
                    <a:pt x="86" y="74"/>
                    <a:pt x="81" y="89"/>
                    <a:pt x="79" y="105"/>
                  </a:cubicBezTo>
                  <a:cubicBezTo>
                    <a:pt x="4" y="98"/>
                    <a:pt x="30" y="98"/>
                    <a:pt x="0" y="98"/>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81" name="Freeform 198"/>
            <p:cNvSpPr>
              <a:spLocks/>
            </p:cNvSpPr>
            <p:nvPr/>
          </p:nvSpPr>
          <p:spPr bwMode="auto">
            <a:xfrm flipH="1">
              <a:off x="1791" y="1026"/>
              <a:ext cx="152" cy="105"/>
            </a:xfrm>
            <a:custGeom>
              <a:avLst/>
              <a:gdLst>
                <a:gd name="T0" fmla="*/ 152 w 152"/>
                <a:gd name="T1" fmla="*/ 19 h 105"/>
                <a:gd name="T2" fmla="*/ 86 w 152"/>
                <a:gd name="T3" fmla="*/ 12 h 105"/>
                <a:gd name="T4" fmla="*/ 86 w 152"/>
                <a:gd name="T5" fmla="*/ 58 h 105"/>
                <a:gd name="T6" fmla="*/ 79 w 152"/>
                <a:gd name="T7" fmla="*/ 105 h 105"/>
                <a:gd name="T8" fmla="*/ 0 w 152"/>
                <a:gd name="T9" fmla="*/ 98 h 105"/>
                <a:gd name="T10" fmla="*/ 0 60000 65536"/>
                <a:gd name="T11" fmla="*/ 0 60000 65536"/>
                <a:gd name="T12" fmla="*/ 0 60000 65536"/>
                <a:gd name="T13" fmla="*/ 0 60000 65536"/>
                <a:gd name="T14" fmla="*/ 0 60000 65536"/>
                <a:gd name="T15" fmla="*/ 0 w 152"/>
                <a:gd name="T16" fmla="*/ 0 h 105"/>
                <a:gd name="T17" fmla="*/ 152 w 152"/>
                <a:gd name="T18" fmla="*/ 105 h 105"/>
              </a:gdLst>
              <a:ahLst/>
              <a:cxnLst>
                <a:cxn ang="T10">
                  <a:pos x="T0" y="T1"/>
                </a:cxn>
                <a:cxn ang="T11">
                  <a:pos x="T2" y="T3"/>
                </a:cxn>
                <a:cxn ang="T12">
                  <a:pos x="T4" y="T5"/>
                </a:cxn>
                <a:cxn ang="T13">
                  <a:pos x="T6" y="T7"/>
                </a:cxn>
                <a:cxn ang="T14">
                  <a:pos x="T8" y="T9"/>
                </a:cxn>
              </a:cxnLst>
              <a:rect l="T15" t="T16" r="T17" b="T18"/>
              <a:pathLst>
                <a:path w="152" h="105">
                  <a:moveTo>
                    <a:pt x="152" y="19"/>
                  </a:moveTo>
                  <a:cubicBezTo>
                    <a:pt x="125" y="9"/>
                    <a:pt x="115" y="5"/>
                    <a:pt x="86" y="12"/>
                  </a:cubicBezTo>
                  <a:cubicBezTo>
                    <a:pt x="69" y="60"/>
                    <a:pt x="86" y="0"/>
                    <a:pt x="86" y="58"/>
                  </a:cubicBezTo>
                  <a:cubicBezTo>
                    <a:pt x="86" y="74"/>
                    <a:pt x="81" y="89"/>
                    <a:pt x="79" y="105"/>
                  </a:cubicBezTo>
                  <a:cubicBezTo>
                    <a:pt x="4" y="98"/>
                    <a:pt x="30" y="98"/>
                    <a:pt x="0" y="98"/>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82" name="Freeform 199"/>
            <p:cNvSpPr>
              <a:spLocks/>
            </p:cNvSpPr>
            <p:nvPr/>
          </p:nvSpPr>
          <p:spPr bwMode="auto">
            <a:xfrm flipH="1">
              <a:off x="1383" y="1117"/>
              <a:ext cx="152" cy="105"/>
            </a:xfrm>
            <a:custGeom>
              <a:avLst/>
              <a:gdLst>
                <a:gd name="T0" fmla="*/ 152 w 152"/>
                <a:gd name="T1" fmla="*/ 19 h 105"/>
                <a:gd name="T2" fmla="*/ 86 w 152"/>
                <a:gd name="T3" fmla="*/ 12 h 105"/>
                <a:gd name="T4" fmla="*/ 86 w 152"/>
                <a:gd name="T5" fmla="*/ 58 h 105"/>
                <a:gd name="T6" fmla="*/ 79 w 152"/>
                <a:gd name="T7" fmla="*/ 105 h 105"/>
                <a:gd name="T8" fmla="*/ 0 w 152"/>
                <a:gd name="T9" fmla="*/ 98 h 105"/>
                <a:gd name="T10" fmla="*/ 0 60000 65536"/>
                <a:gd name="T11" fmla="*/ 0 60000 65536"/>
                <a:gd name="T12" fmla="*/ 0 60000 65536"/>
                <a:gd name="T13" fmla="*/ 0 60000 65536"/>
                <a:gd name="T14" fmla="*/ 0 60000 65536"/>
                <a:gd name="T15" fmla="*/ 0 w 152"/>
                <a:gd name="T16" fmla="*/ 0 h 105"/>
                <a:gd name="T17" fmla="*/ 152 w 152"/>
                <a:gd name="T18" fmla="*/ 105 h 105"/>
              </a:gdLst>
              <a:ahLst/>
              <a:cxnLst>
                <a:cxn ang="T10">
                  <a:pos x="T0" y="T1"/>
                </a:cxn>
                <a:cxn ang="T11">
                  <a:pos x="T2" y="T3"/>
                </a:cxn>
                <a:cxn ang="T12">
                  <a:pos x="T4" y="T5"/>
                </a:cxn>
                <a:cxn ang="T13">
                  <a:pos x="T6" y="T7"/>
                </a:cxn>
                <a:cxn ang="T14">
                  <a:pos x="T8" y="T9"/>
                </a:cxn>
              </a:cxnLst>
              <a:rect l="T15" t="T16" r="T17" b="T18"/>
              <a:pathLst>
                <a:path w="152" h="105">
                  <a:moveTo>
                    <a:pt x="152" y="19"/>
                  </a:moveTo>
                  <a:cubicBezTo>
                    <a:pt x="125" y="9"/>
                    <a:pt x="115" y="5"/>
                    <a:pt x="86" y="12"/>
                  </a:cubicBezTo>
                  <a:cubicBezTo>
                    <a:pt x="69" y="60"/>
                    <a:pt x="86" y="0"/>
                    <a:pt x="86" y="58"/>
                  </a:cubicBezTo>
                  <a:cubicBezTo>
                    <a:pt x="86" y="74"/>
                    <a:pt x="81" y="89"/>
                    <a:pt x="79" y="105"/>
                  </a:cubicBezTo>
                  <a:cubicBezTo>
                    <a:pt x="4" y="98"/>
                    <a:pt x="30" y="98"/>
                    <a:pt x="0" y="98"/>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83" name="Freeform 200"/>
            <p:cNvSpPr>
              <a:spLocks/>
            </p:cNvSpPr>
            <p:nvPr/>
          </p:nvSpPr>
          <p:spPr bwMode="auto">
            <a:xfrm rot="1440730" flipH="1">
              <a:off x="1791" y="845"/>
              <a:ext cx="152" cy="105"/>
            </a:xfrm>
            <a:custGeom>
              <a:avLst/>
              <a:gdLst>
                <a:gd name="T0" fmla="*/ 152 w 152"/>
                <a:gd name="T1" fmla="*/ 19 h 105"/>
                <a:gd name="T2" fmla="*/ 86 w 152"/>
                <a:gd name="T3" fmla="*/ 12 h 105"/>
                <a:gd name="T4" fmla="*/ 86 w 152"/>
                <a:gd name="T5" fmla="*/ 58 h 105"/>
                <a:gd name="T6" fmla="*/ 79 w 152"/>
                <a:gd name="T7" fmla="*/ 105 h 105"/>
                <a:gd name="T8" fmla="*/ 0 w 152"/>
                <a:gd name="T9" fmla="*/ 98 h 105"/>
                <a:gd name="T10" fmla="*/ 0 60000 65536"/>
                <a:gd name="T11" fmla="*/ 0 60000 65536"/>
                <a:gd name="T12" fmla="*/ 0 60000 65536"/>
                <a:gd name="T13" fmla="*/ 0 60000 65536"/>
                <a:gd name="T14" fmla="*/ 0 60000 65536"/>
                <a:gd name="T15" fmla="*/ 0 w 152"/>
                <a:gd name="T16" fmla="*/ 0 h 105"/>
                <a:gd name="T17" fmla="*/ 152 w 152"/>
                <a:gd name="T18" fmla="*/ 105 h 105"/>
              </a:gdLst>
              <a:ahLst/>
              <a:cxnLst>
                <a:cxn ang="T10">
                  <a:pos x="T0" y="T1"/>
                </a:cxn>
                <a:cxn ang="T11">
                  <a:pos x="T2" y="T3"/>
                </a:cxn>
                <a:cxn ang="T12">
                  <a:pos x="T4" y="T5"/>
                </a:cxn>
                <a:cxn ang="T13">
                  <a:pos x="T6" y="T7"/>
                </a:cxn>
                <a:cxn ang="T14">
                  <a:pos x="T8" y="T9"/>
                </a:cxn>
              </a:cxnLst>
              <a:rect l="T15" t="T16" r="T17" b="T18"/>
              <a:pathLst>
                <a:path w="152" h="105">
                  <a:moveTo>
                    <a:pt x="152" y="19"/>
                  </a:moveTo>
                  <a:cubicBezTo>
                    <a:pt x="125" y="9"/>
                    <a:pt x="115" y="5"/>
                    <a:pt x="86" y="12"/>
                  </a:cubicBezTo>
                  <a:cubicBezTo>
                    <a:pt x="69" y="60"/>
                    <a:pt x="86" y="0"/>
                    <a:pt x="86" y="58"/>
                  </a:cubicBezTo>
                  <a:cubicBezTo>
                    <a:pt x="86" y="74"/>
                    <a:pt x="81" y="89"/>
                    <a:pt x="79" y="105"/>
                  </a:cubicBezTo>
                  <a:cubicBezTo>
                    <a:pt x="4" y="98"/>
                    <a:pt x="30" y="98"/>
                    <a:pt x="0" y="98"/>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sp>
          <p:nvSpPr>
            <p:cNvPr id="36884" name="Freeform 201"/>
            <p:cNvSpPr>
              <a:spLocks/>
            </p:cNvSpPr>
            <p:nvPr/>
          </p:nvSpPr>
          <p:spPr bwMode="auto">
            <a:xfrm flipH="1">
              <a:off x="1669" y="1127"/>
              <a:ext cx="91" cy="136"/>
            </a:xfrm>
            <a:custGeom>
              <a:avLst/>
              <a:gdLst>
                <a:gd name="T0" fmla="*/ 1 w 152"/>
                <a:gd name="T1" fmla="*/ 57303 h 105"/>
                <a:gd name="T2" fmla="*/ 1 w 152"/>
                <a:gd name="T3" fmla="*/ 37368 h 105"/>
                <a:gd name="T4" fmla="*/ 1 w 152"/>
                <a:gd name="T5" fmla="*/ 176439 h 105"/>
                <a:gd name="T6" fmla="*/ 1 w 152"/>
                <a:gd name="T7" fmla="*/ 318336 h 105"/>
                <a:gd name="T8" fmla="*/ 0 w 152"/>
                <a:gd name="T9" fmla="*/ 296681 h 105"/>
                <a:gd name="T10" fmla="*/ 0 60000 65536"/>
                <a:gd name="T11" fmla="*/ 0 60000 65536"/>
                <a:gd name="T12" fmla="*/ 0 60000 65536"/>
                <a:gd name="T13" fmla="*/ 0 60000 65536"/>
                <a:gd name="T14" fmla="*/ 0 60000 65536"/>
                <a:gd name="T15" fmla="*/ 0 w 152"/>
                <a:gd name="T16" fmla="*/ 0 h 105"/>
                <a:gd name="T17" fmla="*/ 152 w 152"/>
                <a:gd name="T18" fmla="*/ 105 h 105"/>
              </a:gdLst>
              <a:ahLst/>
              <a:cxnLst>
                <a:cxn ang="T10">
                  <a:pos x="T0" y="T1"/>
                </a:cxn>
                <a:cxn ang="T11">
                  <a:pos x="T2" y="T3"/>
                </a:cxn>
                <a:cxn ang="T12">
                  <a:pos x="T4" y="T5"/>
                </a:cxn>
                <a:cxn ang="T13">
                  <a:pos x="T6" y="T7"/>
                </a:cxn>
                <a:cxn ang="T14">
                  <a:pos x="T8" y="T9"/>
                </a:cxn>
              </a:cxnLst>
              <a:rect l="T15" t="T16" r="T17" b="T18"/>
              <a:pathLst>
                <a:path w="152" h="105">
                  <a:moveTo>
                    <a:pt x="152" y="19"/>
                  </a:moveTo>
                  <a:cubicBezTo>
                    <a:pt x="125" y="9"/>
                    <a:pt x="115" y="5"/>
                    <a:pt x="86" y="12"/>
                  </a:cubicBezTo>
                  <a:cubicBezTo>
                    <a:pt x="69" y="60"/>
                    <a:pt x="86" y="0"/>
                    <a:pt x="86" y="58"/>
                  </a:cubicBezTo>
                  <a:cubicBezTo>
                    <a:pt x="86" y="74"/>
                    <a:pt x="81" y="89"/>
                    <a:pt x="79" y="105"/>
                  </a:cubicBezTo>
                  <a:cubicBezTo>
                    <a:pt x="4" y="98"/>
                    <a:pt x="30" y="98"/>
                    <a:pt x="0" y="98"/>
                  </a:cubicBezTo>
                </a:path>
              </a:pathLst>
            </a:custGeom>
            <a:noFill/>
            <a:ln w="31750">
              <a:solidFill>
                <a:srgbClr val="0000FF"/>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a:p>
          </p:txBody>
        </p:sp>
      </p:grpSp>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0813" y="4768850"/>
            <a:ext cx="1760537"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Arrow Connector 21"/>
          <p:cNvCxnSpPr/>
          <p:nvPr/>
        </p:nvCxnSpPr>
        <p:spPr>
          <a:xfrm>
            <a:off x="2951163" y="5402263"/>
            <a:ext cx="9366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6873" name="TextBox 18"/>
          <p:cNvSpPr txBox="1">
            <a:spLocks noChangeArrowheads="1"/>
          </p:cNvSpPr>
          <p:nvPr/>
        </p:nvSpPr>
        <p:spPr bwMode="auto">
          <a:xfrm>
            <a:off x="5721350" y="5129213"/>
            <a:ext cx="2559050" cy="830262"/>
          </a:xfrm>
          <a:prstGeom prst="rect">
            <a:avLst/>
          </a:prstGeom>
          <a:solidFill>
            <a:schemeClr val="bg1"/>
          </a:solidFill>
          <a:ln w="9525">
            <a:solidFill>
              <a:schemeClr val="tx1"/>
            </a:solidFill>
            <a:miter lim="800000"/>
            <a:headEnd/>
            <a:tailEnd/>
          </a:ln>
        </p:spPr>
        <p:txBody>
          <a:bodyPr>
            <a:spAutoFit/>
          </a:bodyP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eaLnBrk="1" hangingPunct="1">
              <a:spcAft>
                <a:spcPct val="0"/>
              </a:spcAft>
              <a:buFontTx/>
              <a:buNone/>
            </a:pPr>
            <a:r>
              <a:rPr lang="en-GB" altLang="en-US" sz="2400">
                <a:solidFill>
                  <a:srgbClr val="000000"/>
                </a:solidFill>
                <a:latin typeface="Calibri" pitchFamily="34" charset="0"/>
              </a:rPr>
              <a:t>Slower build up of resistant worms</a:t>
            </a:r>
          </a:p>
        </p:txBody>
      </p:sp>
      <p:sp>
        <p:nvSpPr>
          <p:cNvPr id="36874" name="TextBox 19"/>
          <p:cNvSpPr txBox="1">
            <a:spLocks noChangeArrowheads="1"/>
          </p:cNvSpPr>
          <p:nvPr/>
        </p:nvSpPr>
        <p:spPr bwMode="auto">
          <a:xfrm>
            <a:off x="6932613" y="6237288"/>
            <a:ext cx="1944687"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eaLnBrk="1" hangingPunct="1">
              <a:spcAft>
                <a:spcPct val="0"/>
              </a:spcAft>
              <a:buFontTx/>
              <a:buNone/>
            </a:pPr>
            <a:r>
              <a:rPr lang="en-GB" altLang="en-US" sz="1000" i="1">
                <a:solidFill>
                  <a:schemeClr val="accent1"/>
                </a:solidFill>
                <a:latin typeface="Tahoma" pitchFamily="34" charset="0"/>
                <a:cs typeface="Tahoma" pitchFamily="34" charset="0"/>
              </a:rPr>
              <a:t>Fiona Kenyon (Moredun)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body" idx="4294967295"/>
          </p:nvPr>
        </p:nvSpPr>
        <p:spPr>
          <a:xfrm>
            <a:off x="336550" y="1428750"/>
            <a:ext cx="7099300" cy="4244975"/>
          </a:xfrm>
        </p:spPr>
        <p:txBody>
          <a:bodyPr/>
          <a:lstStyle/>
          <a:p>
            <a:pPr eaLnBrk="1" hangingPunct="1"/>
            <a:r>
              <a:rPr lang="en-GB" altLang="en-US" smtClean="0">
                <a:latin typeface="Arial" charset="0"/>
                <a:cs typeface="Arial" charset="0"/>
              </a:rPr>
              <a:t>Algorithm developed by Moredun RI and Lincoln University (“Happy Factor*”)</a:t>
            </a:r>
          </a:p>
          <a:p>
            <a:pPr eaLnBrk="1" hangingPunct="1"/>
            <a:r>
              <a:rPr lang="en-GB" altLang="en-US" smtClean="0">
                <a:latin typeface="Arial" charset="0"/>
                <a:cs typeface="Arial" charset="0"/>
              </a:rPr>
              <a:t>Based on body weight </a:t>
            </a:r>
            <a:r>
              <a:rPr lang="en-GB" altLang="en-US" u="sng" smtClean="0">
                <a:latin typeface="Arial" charset="0"/>
                <a:cs typeface="Arial" charset="0"/>
              </a:rPr>
              <a:t>change</a:t>
            </a:r>
          </a:p>
          <a:p>
            <a:pPr lvl="1" eaLnBrk="1" hangingPunct="1"/>
            <a:r>
              <a:rPr lang="en-GB" altLang="en-US" smtClean="0">
                <a:latin typeface="Arial" charset="0"/>
                <a:cs typeface="Arial" charset="0"/>
              </a:rPr>
              <a:t>Algorithm calculates predicted lamb weights</a:t>
            </a:r>
          </a:p>
          <a:p>
            <a:pPr lvl="2" eaLnBrk="1" hangingPunct="1"/>
            <a:r>
              <a:rPr lang="en-GB" altLang="en-US" smtClean="0">
                <a:latin typeface="Arial" charset="0"/>
                <a:cs typeface="Arial" charset="0"/>
              </a:rPr>
              <a:t>At or above predicted weight: no treatment</a:t>
            </a:r>
          </a:p>
          <a:p>
            <a:pPr lvl="2" eaLnBrk="1" hangingPunct="1"/>
            <a:r>
              <a:rPr lang="en-GB" altLang="en-US" smtClean="0">
                <a:latin typeface="Arial" charset="0"/>
                <a:cs typeface="Arial" charset="0"/>
              </a:rPr>
              <a:t>Below predicted weight: treatment based on size</a:t>
            </a:r>
          </a:p>
          <a:p>
            <a:pPr lvl="3" eaLnBrk="1" hangingPunct="1"/>
            <a:r>
              <a:rPr lang="en-GB" altLang="en-US" smtClean="0">
                <a:latin typeface="Arial" charset="0"/>
                <a:cs typeface="Arial" charset="0"/>
              </a:rPr>
              <a:t>Big lambs: high dose</a:t>
            </a:r>
          </a:p>
          <a:p>
            <a:pPr lvl="3" eaLnBrk="1" hangingPunct="1"/>
            <a:r>
              <a:rPr lang="en-GB" altLang="en-US" smtClean="0">
                <a:latin typeface="Arial" charset="0"/>
                <a:cs typeface="Arial" charset="0"/>
              </a:rPr>
              <a:t>Medium lambs: medium dose</a:t>
            </a:r>
          </a:p>
          <a:p>
            <a:pPr lvl="3" eaLnBrk="1" hangingPunct="1"/>
            <a:r>
              <a:rPr lang="en-GB" altLang="en-US" smtClean="0">
                <a:latin typeface="Arial" charset="0"/>
                <a:cs typeface="Arial" charset="0"/>
              </a:rPr>
              <a:t>Small lambs: low dose</a:t>
            </a:r>
          </a:p>
          <a:p>
            <a:pPr lvl="1" eaLnBrk="1" hangingPunct="1"/>
            <a:r>
              <a:rPr lang="en-GB" altLang="en-US" smtClean="0">
                <a:latin typeface="Arial" charset="0"/>
                <a:cs typeface="Arial" charset="0"/>
              </a:rPr>
              <a:t>Make use of EID</a:t>
            </a:r>
          </a:p>
        </p:txBody>
      </p:sp>
      <p:sp>
        <p:nvSpPr>
          <p:cNvPr id="37891" name="Rectangle 3"/>
          <p:cNvSpPr>
            <a:spLocks noGrp="1" noChangeArrowheads="1"/>
          </p:cNvSpPr>
          <p:nvPr>
            <p:ph type="title" idx="4294967295"/>
          </p:nvPr>
        </p:nvSpPr>
        <p:spPr/>
        <p:txBody>
          <a:bodyPr/>
          <a:lstStyle/>
          <a:p>
            <a:pPr eaLnBrk="1" hangingPunct="1"/>
            <a:r>
              <a:rPr lang="en-GB" altLang="en-US" smtClean="0">
                <a:solidFill>
                  <a:srgbClr val="FFFFFF"/>
                </a:solidFill>
                <a:ea typeface="ＭＳ Ｐゴシック" pitchFamily="34" charset="-128"/>
              </a:rPr>
              <a:t>Discussion</a:t>
            </a:r>
            <a:endParaRPr lang="en-US" altLang="en-US" smtClean="0">
              <a:solidFill>
                <a:srgbClr val="FFFFFF"/>
              </a:solidFill>
              <a:ea typeface="ＭＳ Ｐゴシック" pitchFamily="34" charset="-128"/>
            </a:endParaRPr>
          </a:p>
        </p:txBody>
      </p:sp>
      <p:sp>
        <p:nvSpPr>
          <p:cNvPr id="37892" name="Title 1"/>
          <p:cNvSpPr txBox="1">
            <a:spLocks/>
          </p:cNvSpPr>
          <p:nvPr/>
        </p:nvSpPr>
        <p:spPr bwMode="auto">
          <a:xfrm>
            <a:off x="227013" y="53975"/>
            <a:ext cx="73533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spcAft>
                <a:spcPct val="0"/>
              </a:spcAft>
              <a:buFontTx/>
              <a:buNone/>
            </a:pPr>
            <a:r>
              <a:rPr lang="en-GB" altLang="en-US" sz="3600">
                <a:latin typeface="Georgia" pitchFamily="18" charset="0"/>
                <a:cs typeface="Tahoma" pitchFamily="34" charset="0"/>
              </a:rPr>
              <a:t>Targeted selected treatment (TST)</a:t>
            </a:r>
          </a:p>
        </p:txBody>
      </p:sp>
      <p:pic>
        <p:nvPicPr>
          <p:cNvPr id="3789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2388" y="4135438"/>
            <a:ext cx="3821112" cy="2462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body" idx="4294967295"/>
          </p:nvPr>
        </p:nvSpPr>
        <p:spPr>
          <a:xfrm>
            <a:off x="395288" y="1500188"/>
            <a:ext cx="8429625" cy="3657600"/>
          </a:xfrm>
          <a:noFill/>
        </p:spPr>
        <p:txBody>
          <a:bodyPr lIns="90488" tIns="44450" rIns="90488" bIns="44450"/>
          <a:lstStyle/>
          <a:p>
            <a:pPr eaLnBrk="1" hangingPunct="1">
              <a:lnSpc>
                <a:spcPct val="90000"/>
              </a:lnSpc>
            </a:pPr>
            <a:r>
              <a:rPr lang="en-US" altLang="en-US" smtClean="0">
                <a:latin typeface="Arial" charset="0"/>
                <a:cs typeface="Arial" charset="0"/>
              </a:rPr>
              <a:t>Using the targeted selected treatment to base drench decision can greatly reduce drench input without impacting growth performance</a:t>
            </a:r>
          </a:p>
          <a:p>
            <a:pPr eaLnBrk="1" hangingPunct="1">
              <a:lnSpc>
                <a:spcPct val="90000"/>
              </a:lnSpc>
            </a:pPr>
            <a:r>
              <a:rPr lang="en-US" altLang="en-US" smtClean="0">
                <a:latin typeface="Arial" charset="0"/>
                <a:cs typeface="Arial" charset="0"/>
              </a:rPr>
              <a:t>This helps to slow down development of drench resistance (data not shown)</a:t>
            </a:r>
          </a:p>
          <a:p>
            <a:pPr eaLnBrk="1" hangingPunct="1">
              <a:lnSpc>
                <a:spcPct val="90000"/>
              </a:lnSpc>
            </a:pPr>
            <a:r>
              <a:rPr lang="en-US" altLang="en-US" smtClean="0">
                <a:latin typeface="Arial" charset="0"/>
                <a:cs typeface="Arial" charset="0"/>
              </a:rPr>
              <a:t>Make additional use of regular lamb weighing</a:t>
            </a:r>
          </a:p>
          <a:p>
            <a:pPr eaLnBrk="1" hangingPunct="1">
              <a:lnSpc>
                <a:spcPct val="90000"/>
              </a:lnSpc>
            </a:pPr>
            <a:r>
              <a:rPr lang="en-US" altLang="en-US" smtClean="0">
                <a:latin typeface="Arial" charset="0"/>
                <a:cs typeface="Arial" charset="0"/>
              </a:rPr>
              <a:t>Make EID work for you</a:t>
            </a:r>
          </a:p>
          <a:p>
            <a:pPr eaLnBrk="1" hangingPunct="1">
              <a:lnSpc>
                <a:spcPct val="90000"/>
              </a:lnSpc>
            </a:pPr>
            <a:r>
              <a:rPr lang="en-US" altLang="en-US" smtClean="0">
                <a:latin typeface="Arial" charset="0"/>
                <a:cs typeface="Arial" charset="0"/>
              </a:rPr>
              <a:t>Safe costs by drenching according to need</a:t>
            </a:r>
          </a:p>
        </p:txBody>
      </p:sp>
      <p:sp>
        <p:nvSpPr>
          <p:cNvPr id="53251" name="Rectangle 3"/>
          <p:cNvSpPr>
            <a:spLocks noChangeArrowheads="1"/>
          </p:cNvSpPr>
          <p:nvPr/>
        </p:nvSpPr>
        <p:spPr bwMode="auto">
          <a:xfrm>
            <a:off x="311150" y="196850"/>
            <a:ext cx="78168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defRPr/>
            </a:pPr>
            <a:r>
              <a:rPr lang="en-US" altLang="en-US" sz="3600" dirty="0" smtClean="0">
                <a:solidFill>
                  <a:srgbClr val="004B23"/>
                </a:solidFill>
                <a:latin typeface="Georgia" pitchFamily="18" charset="0"/>
                <a:ea typeface="+mj-ea"/>
                <a:cs typeface="Tahoma" pitchFamily="34" charset="0"/>
              </a:rPr>
              <a:t>Conclusions 3: TST</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395288" y="1500188"/>
            <a:ext cx="8429625" cy="3657600"/>
          </a:xfrm>
          <a:noFill/>
        </p:spPr>
        <p:txBody>
          <a:bodyPr lIns="90488" tIns="44450" rIns="90488" bIns="44450"/>
          <a:lstStyle/>
          <a:p>
            <a:pPr eaLnBrk="1" hangingPunct="1">
              <a:lnSpc>
                <a:spcPct val="90000"/>
              </a:lnSpc>
            </a:pPr>
            <a:r>
              <a:rPr lang="en-US" altLang="en-US" dirty="0" smtClean="0">
                <a:latin typeface="Arial" charset="0"/>
                <a:cs typeface="Arial" charset="0"/>
              </a:rPr>
              <a:t>Ewe protein supplementation:</a:t>
            </a:r>
          </a:p>
          <a:p>
            <a:pPr lvl="1" eaLnBrk="1" hangingPunct="1">
              <a:lnSpc>
                <a:spcPct val="90000"/>
              </a:lnSpc>
            </a:pPr>
            <a:r>
              <a:rPr lang="en-US" altLang="en-US" dirty="0" smtClean="0">
                <a:latin typeface="Arial" charset="0"/>
                <a:cs typeface="Arial" charset="0"/>
              </a:rPr>
              <a:t>50 g by-pass soya per lamb carried</a:t>
            </a:r>
          </a:p>
          <a:p>
            <a:pPr lvl="1" eaLnBrk="1" hangingPunct="1">
              <a:lnSpc>
                <a:spcPct val="90000"/>
              </a:lnSpc>
            </a:pPr>
            <a:r>
              <a:rPr lang="en-US" altLang="en-US" dirty="0" smtClean="0">
                <a:latin typeface="Arial" charset="0"/>
                <a:cs typeface="Arial" charset="0"/>
              </a:rPr>
              <a:t>100 g by-pass soya per lamb reared</a:t>
            </a:r>
          </a:p>
          <a:p>
            <a:pPr eaLnBrk="1" hangingPunct="1">
              <a:lnSpc>
                <a:spcPct val="90000"/>
              </a:lnSpc>
            </a:pPr>
            <a:r>
              <a:rPr lang="en-US" altLang="en-US" dirty="0" smtClean="0">
                <a:latin typeface="Arial" charset="0"/>
                <a:cs typeface="Arial" charset="0"/>
              </a:rPr>
              <a:t>Chicory:</a:t>
            </a:r>
          </a:p>
          <a:p>
            <a:pPr lvl="1" eaLnBrk="1" hangingPunct="1">
              <a:lnSpc>
                <a:spcPct val="90000"/>
              </a:lnSpc>
            </a:pPr>
            <a:r>
              <a:rPr lang="en-US" altLang="en-US" dirty="0" smtClean="0">
                <a:latin typeface="Arial" charset="0"/>
                <a:cs typeface="Arial" charset="0"/>
              </a:rPr>
              <a:t>Include 60-70% in grass mix to get growth benefits</a:t>
            </a:r>
          </a:p>
          <a:p>
            <a:pPr lvl="1" eaLnBrk="1" hangingPunct="1">
              <a:lnSpc>
                <a:spcPct val="90000"/>
              </a:lnSpc>
            </a:pPr>
            <a:r>
              <a:rPr lang="en-US" altLang="en-US" dirty="0" smtClean="0">
                <a:latin typeface="Arial" charset="0"/>
                <a:cs typeface="Arial" charset="0"/>
              </a:rPr>
              <a:t>Rotate over pure stands to get anti-parasitic benefits</a:t>
            </a:r>
          </a:p>
          <a:p>
            <a:pPr lvl="1" eaLnBrk="1" hangingPunct="1">
              <a:lnSpc>
                <a:spcPct val="90000"/>
              </a:lnSpc>
            </a:pPr>
            <a:r>
              <a:rPr lang="en-US" altLang="en-US" dirty="0" smtClean="0">
                <a:latin typeface="Arial" charset="0"/>
                <a:cs typeface="Arial" charset="0"/>
              </a:rPr>
              <a:t>Remember managing chicory differs from grass! If you can work with chicory, then chicory can work for you.</a:t>
            </a:r>
          </a:p>
          <a:p>
            <a:pPr eaLnBrk="1" hangingPunct="1">
              <a:lnSpc>
                <a:spcPct val="90000"/>
              </a:lnSpc>
              <a:spcBef>
                <a:spcPct val="30000"/>
              </a:spcBef>
              <a:spcAft>
                <a:spcPct val="20000"/>
              </a:spcAft>
            </a:pPr>
            <a:r>
              <a:rPr lang="en-US" altLang="en-US" dirty="0" smtClean="0">
                <a:latin typeface="Arial" charset="0"/>
                <a:cs typeface="Arial" charset="0"/>
              </a:rPr>
              <a:t>TST:</a:t>
            </a:r>
          </a:p>
          <a:p>
            <a:pPr lvl="1" eaLnBrk="1" hangingPunct="1">
              <a:lnSpc>
                <a:spcPct val="90000"/>
              </a:lnSpc>
            </a:pPr>
            <a:r>
              <a:rPr lang="en-US" altLang="en-US" dirty="0" smtClean="0">
                <a:latin typeface="Arial" charset="0"/>
                <a:cs typeface="Arial" charset="0"/>
              </a:rPr>
              <a:t>Drench lambs only when they do not grow to target</a:t>
            </a:r>
          </a:p>
          <a:p>
            <a:pPr lvl="1" eaLnBrk="1" hangingPunct="1">
              <a:lnSpc>
                <a:spcPct val="90000"/>
              </a:lnSpc>
            </a:pPr>
            <a:r>
              <a:rPr lang="en-US" altLang="en-US" dirty="0" smtClean="0">
                <a:latin typeface="Arial" charset="0"/>
                <a:cs typeface="Arial" charset="0"/>
              </a:rPr>
              <a:t>Use EID to reduce wormer costs</a:t>
            </a:r>
          </a:p>
          <a:p>
            <a:pPr lvl="1" eaLnBrk="1" hangingPunct="1">
              <a:lnSpc>
                <a:spcPct val="90000"/>
              </a:lnSpc>
              <a:spcBef>
                <a:spcPct val="30000"/>
              </a:spcBef>
              <a:spcAft>
                <a:spcPct val="20000"/>
              </a:spcAft>
            </a:pPr>
            <a:endParaRPr lang="en-US" altLang="en-US" dirty="0" smtClean="0">
              <a:latin typeface="Arial" charset="0"/>
              <a:cs typeface="Arial" charset="0"/>
            </a:endParaRPr>
          </a:p>
        </p:txBody>
      </p:sp>
      <p:sp>
        <p:nvSpPr>
          <p:cNvPr id="54275" name="Rectangle 3"/>
          <p:cNvSpPr>
            <a:spLocks noChangeArrowheads="1"/>
          </p:cNvSpPr>
          <p:nvPr/>
        </p:nvSpPr>
        <p:spPr bwMode="auto">
          <a:xfrm>
            <a:off x="311150" y="196850"/>
            <a:ext cx="78168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defRPr/>
            </a:pPr>
            <a:r>
              <a:rPr lang="en-US" altLang="en-US" sz="3600" dirty="0" smtClean="0">
                <a:solidFill>
                  <a:srgbClr val="004B23"/>
                </a:solidFill>
                <a:latin typeface="Georgia" pitchFamily="18" charset="0"/>
                <a:ea typeface="+mj-ea"/>
                <a:cs typeface="Tahoma" pitchFamily="34" charset="0"/>
              </a:rPr>
              <a:t>Rules of thumb messages</a:t>
            </a:r>
          </a:p>
        </p:txBody>
      </p:sp>
    </p:spTree>
    <p:extLst>
      <p:ext uri="{BB962C8B-B14F-4D97-AF65-F5344CB8AC3E}">
        <p14:creationId xmlns:p14="http://schemas.microsoft.com/office/powerpoint/2010/main" val="827640298"/>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err="1" smtClean="0"/>
              <a:t>ProPara</a:t>
            </a:r>
            <a:r>
              <a:rPr lang="en-GB" dirty="0" smtClean="0"/>
              <a:t> aim</a:t>
            </a:r>
            <a:endParaRPr lang="en-GB" dirty="0"/>
          </a:p>
        </p:txBody>
      </p:sp>
      <p:sp>
        <p:nvSpPr>
          <p:cNvPr id="5" name="Content Placeholder 4"/>
          <p:cNvSpPr>
            <a:spLocks noGrp="1"/>
          </p:cNvSpPr>
          <p:nvPr>
            <p:ph idx="1"/>
          </p:nvPr>
        </p:nvSpPr>
        <p:spPr/>
        <p:txBody>
          <a:bodyPr>
            <a:normAutofit/>
          </a:bodyPr>
          <a:lstStyle/>
          <a:p>
            <a:r>
              <a:rPr lang="da-DK" sz="2400" dirty="0" smtClean="0"/>
              <a:t>Generate </a:t>
            </a:r>
            <a:r>
              <a:rPr lang="da-DK" sz="2400" dirty="0"/>
              <a:t>information and </a:t>
            </a:r>
            <a:r>
              <a:rPr lang="da-DK" sz="2400" dirty="0" smtClean="0"/>
              <a:t>novel tools </a:t>
            </a:r>
            <a:r>
              <a:rPr lang="da-DK" sz="2400" dirty="0"/>
              <a:t>that can be readily used by organic farmers to improve animal health and </a:t>
            </a:r>
            <a:r>
              <a:rPr lang="da-DK" sz="2400" dirty="0" smtClean="0"/>
              <a:t>welfare</a:t>
            </a:r>
          </a:p>
          <a:p>
            <a:endParaRPr lang="da-DK" sz="2400" dirty="0" smtClean="0"/>
          </a:p>
          <a:p>
            <a:r>
              <a:rPr lang="da-DK" sz="2400" dirty="0" smtClean="0"/>
              <a:t>UK contribution</a:t>
            </a:r>
            <a:endParaRPr lang="da-DK" sz="2400" dirty="0"/>
          </a:p>
          <a:p>
            <a:r>
              <a:rPr lang="en-GB" sz="2400" dirty="0">
                <a:solidFill>
                  <a:schemeClr val="tx1"/>
                </a:solidFill>
              </a:rPr>
              <a:t>Perform on farm trials where alternative strategies of GIN control are put to test by organic farmers</a:t>
            </a:r>
          </a:p>
          <a:p>
            <a:r>
              <a:rPr lang="da-DK" sz="2400" dirty="0" smtClean="0"/>
              <a:t/>
            </a:r>
            <a:br>
              <a:rPr lang="da-DK" sz="2400" dirty="0" smtClean="0"/>
            </a:br>
            <a:endParaRPr lang="da-DK" sz="2400" dirty="0" smtClean="0"/>
          </a:p>
        </p:txBody>
      </p:sp>
    </p:spTree>
    <p:extLst>
      <p:ext uri="{BB962C8B-B14F-4D97-AF65-F5344CB8AC3E}">
        <p14:creationId xmlns:p14="http://schemas.microsoft.com/office/powerpoint/2010/main" val="4262104803"/>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Basket of options trial</a:t>
            </a:r>
            <a:endParaRPr lang="en-GB" dirty="0"/>
          </a:p>
        </p:txBody>
      </p:sp>
      <p:sp>
        <p:nvSpPr>
          <p:cNvPr id="3" name="Content Placeholder 2"/>
          <p:cNvSpPr>
            <a:spLocks noGrp="1"/>
          </p:cNvSpPr>
          <p:nvPr>
            <p:ph idx="1"/>
          </p:nvPr>
        </p:nvSpPr>
        <p:spPr/>
        <p:txBody>
          <a:bodyPr>
            <a:normAutofit/>
          </a:bodyPr>
          <a:lstStyle/>
          <a:p>
            <a:r>
              <a:rPr lang="en-GB" sz="2400" dirty="0" smtClean="0"/>
              <a:t>Organic sheep farmers are given options to consider for sustainable worm control</a:t>
            </a:r>
          </a:p>
          <a:p>
            <a:r>
              <a:rPr lang="en-GB" sz="2400" dirty="0" smtClean="0"/>
              <a:t>Suggested strategies </a:t>
            </a:r>
            <a:r>
              <a:rPr lang="en-GB" sz="2400" dirty="0"/>
              <a:t>to reduce worm </a:t>
            </a:r>
            <a:r>
              <a:rPr lang="en-GB" sz="2400" dirty="0" smtClean="0"/>
              <a:t>burdens:</a:t>
            </a:r>
            <a:r>
              <a:rPr lang="en-GB" sz="2400" dirty="0"/>
              <a:t/>
            </a:r>
            <a:br>
              <a:rPr lang="en-GB" sz="2400" dirty="0"/>
            </a:br>
            <a:r>
              <a:rPr lang="en-GB" sz="2400" dirty="0" smtClean="0"/>
              <a:t>- </a:t>
            </a:r>
            <a:r>
              <a:rPr lang="en-GB" sz="2400" dirty="0"/>
              <a:t>D</a:t>
            </a:r>
            <a:r>
              <a:rPr lang="en-GB" sz="2400" dirty="0" smtClean="0"/>
              <a:t>rench if FEC are rising</a:t>
            </a:r>
            <a:br>
              <a:rPr lang="en-GB" sz="2400" dirty="0" smtClean="0"/>
            </a:br>
            <a:r>
              <a:rPr lang="en-GB" sz="2400" dirty="0" smtClean="0"/>
              <a:t>- Protein supplementation (DUP) around parturition and/or lactation</a:t>
            </a:r>
            <a:r>
              <a:rPr lang="en-GB" sz="2400" dirty="0"/>
              <a:t/>
            </a:r>
            <a:br>
              <a:rPr lang="en-GB" sz="2400" dirty="0"/>
            </a:br>
            <a:r>
              <a:rPr lang="en-GB" sz="2400" dirty="0" smtClean="0"/>
              <a:t>- Grazing on bioactive forages, e.g. chicory</a:t>
            </a:r>
            <a:r>
              <a:rPr lang="en-GB" sz="2400" dirty="0"/>
              <a:t/>
            </a:r>
            <a:br>
              <a:rPr lang="en-GB" sz="2400" dirty="0"/>
            </a:br>
            <a:r>
              <a:rPr lang="en-GB" sz="2400" dirty="0" smtClean="0"/>
              <a:t>- TSTs. </a:t>
            </a:r>
          </a:p>
          <a:p>
            <a:endParaRPr lang="en-GB" sz="2400" dirty="0"/>
          </a:p>
          <a:p>
            <a:r>
              <a:rPr lang="en-GB" sz="2400" dirty="0" smtClean="0"/>
              <a:t>The participating </a:t>
            </a:r>
            <a:r>
              <a:rPr lang="en-GB" sz="2400" dirty="0"/>
              <a:t>farmer can select </a:t>
            </a:r>
            <a:r>
              <a:rPr lang="en-GB" sz="2400" dirty="0" smtClean="0"/>
              <a:t>one or more of these </a:t>
            </a:r>
            <a:r>
              <a:rPr lang="en-GB" sz="2400" dirty="0"/>
              <a:t>options, use it </a:t>
            </a:r>
            <a:r>
              <a:rPr lang="en-GB" sz="2400" dirty="0" smtClean="0"/>
              <a:t>in one </a:t>
            </a:r>
            <a:r>
              <a:rPr lang="en-GB" sz="2400" dirty="0"/>
              <a:t>group, and then compare the results with </a:t>
            </a:r>
            <a:r>
              <a:rPr lang="en-GB" sz="2400" dirty="0" smtClean="0"/>
              <a:t>another group managed in a “usual” manner.</a:t>
            </a:r>
            <a:endParaRPr lang="en-GB" sz="2400" dirty="0"/>
          </a:p>
          <a:p>
            <a:endParaRPr lang="en-GB" sz="2400" dirty="0" smtClean="0"/>
          </a:p>
          <a:p>
            <a:endParaRPr lang="en-GB" sz="2400" dirty="0"/>
          </a:p>
        </p:txBody>
      </p:sp>
    </p:spTree>
    <p:extLst>
      <p:ext uri="{BB962C8B-B14F-4D97-AF65-F5344CB8AC3E}">
        <p14:creationId xmlns:p14="http://schemas.microsoft.com/office/powerpoint/2010/main" val="1283376637"/>
      </p:ext>
    </p:extLst>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Farmer 1: FEC vs weight gain</a:t>
            </a:r>
            <a:endParaRPr lang="en-GB" sz="3200" dirty="0"/>
          </a:p>
        </p:txBody>
      </p:sp>
      <p:sp>
        <p:nvSpPr>
          <p:cNvPr id="3" name="Content Placeholder 2"/>
          <p:cNvSpPr>
            <a:spLocks noGrp="1"/>
          </p:cNvSpPr>
          <p:nvPr>
            <p:ph idx="1"/>
          </p:nvPr>
        </p:nvSpPr>
        <p:spPr>
          <a:xfrm>
            <a:off x="178889" y="1484784"/>
            <a:ext cx="8610957" cy="4997152"/>
          </a:xfrm>
        </p:spPr>
        <p:txBody>
          <a:bodyPr>
            <a:noAutofit/>
          </a:bodyPr>
          <a:lstStyle/>
          <a:p>
            <a:r>
              <a:rPr lang="en-GB" sz="2200" dirty="0" smtClean="0"/>
              <a:t>Currently</a:t>
            </a:r>
            <a:r>
              <a:rPr lang="en-GB" sz="2200" dirty="0"/>
              <a:t/>
            </a:r>
            <a:br>
              <a:rPr lang="en-GB" sz="2200" dirty="0"/>
            </a:br>
            <a:r>
              <a:rPr lang="en-GB" sz="2200" dirty="0" smtClean="0"/>
              <a:t>- Ewes: mob FEC and “blanket drenching” although he leaves 10% </a:t>
            </a:r>
            <a:r>
              <a:rPr lang="en-GB" sz="2200" dirty="0" err="1" smtClean="0"/>
              <a:t>undrenched</a:t>
            </a:r>
            <a:r>
              <a:rPr lang="en-GB" sz="2200" dirty="0"/>
              <a:t/>
            </a:r>
            <a:br>
              <a:rPr lang="en-GB" sz="2200" dirty="0"/>
            </a:br>
            <a:r>
              <a:rPr lang="en-GB" sz="2200" dirty="0" smtClean="0"/>
              <a:t>- Lambs: drenching based on mob FEC if suspected problems</a:t>
            </a:r>
          </a:p>
          <a:p>
            <a:r>
              <a:rPr lang="en-GB" sz="2200" dirty="0" smtClean="0"/>
              <a:t>Farmer monitors lamb weights at 2-3 occasions.</a:t>
            </a:r>
            <a:br>
              <a:rPr lang="en-GB" sz="2200" dirty="0" smtClean="0"/>
            </a:br>
            <a:r>
              <a:rPr lang="en-GB" sz="2200" dirty="0" smtClean="0"/>
              <a:t>- 1</a:t>
            </a:r>
            <a:r>
              <a:rPr lang="en-GB" sz="2200" baseline="30000" dirty="0" smtClean="0"/>
              <a:t>st</a:t>
            </a:r>
            <a:r>
              <a:rPr lang="en-GB" sz="2200" dirty="0" smtClean="0"/>
              <a:t>  42-84 day old, </a:t>
            </a:r>
            <a:br>
              <a:rPr lang="en-GB" sz="2200" dirty="0" smtClean="0"/>
            </a:br>
            <a:r>
              <a:rPr lang="en-GB" sz="2200" dirty="0" smtClean="0"/>
              <a:t>- 2</a:t>
            </a:r>
            <a:r>
              <a:rPr lang="en-GB" sz="2200" baseline="30000" dirty="0" smtClean="0"/>
              <a:t>nd</a:t>
            </a:r>
            <a:r>
              <a:rPr lang="en-GB" sz="2200" dirty="0" smtClean="0"/>
              <a:t> 21 weeks old</a:t>
            </a:r>
            <a:br>
              <a:rPr lang="en-GB" sz="2200" dirty="0" smtClean="0"/>
            </a:br>
            <a:r>
              <a:rPr lang="en-GB" sz="2200" dirty="0" smtClean="0"/>
              <a:t>- Likely a third weighing sometime between the two above</a:t>
            </a:r>
          </a:p>
          <a:p>
            <a:r>
              <a:rPr lang="en-GB" sz="2200" dirty="0" smtClean="0"/>
              <a:t>He also measures DM of grass. </a:t>
            </a:r>
          </a:p>
          <a:p>
            <a:endParaRPr lang="en-GB" sz="2200" dirty="0" smtClean="0"/>
          </a:p>
          <a:p>
            <a:endParaRPr lang="en-GB" sz="2200" dirty="0" smtClean="0"/>
          </a:p>
          <a:p>
            <a:endParaRPr lang="en-GB" sz="2200" dirty="0"/>
          </a:p>
        </p:txBody>
      </p:sp>
    </p:spTree>
    <p:extLst>
      <p:ext uri="{BB962C8B-B14F-4D97-AF65-F5344CB8AC3E}">
        <p14:creationId xmlns:p14="http://schemas.microsoft.com/office/powerpoint/2010/main" val="840456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131" y="620688"/>
            <a:ext cx="8081532" cy="6298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a:off x="4843157" y="4365104"/>
            <a:ext cx="0" cy="57606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995896" y="4365104"/>
            <a:ext cx="0" cy="57606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7632450"/>
      </p:ext>
    </p:extLst>
  </p:cSld>
  <p:clrMapOvr>
    <a:masterClrMapping/>
  </p:clrMapOvr>
  <p:transition advClick="0"/>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087" y="548680"/>
            <a:ext cx="7928179" cy="617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a:off x="4843157" y="4365104"/>
            <a:ext cx="0" cy="57606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852380" y="4365104"/>
            <a:ext cx="0" cy="57606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5883663"/>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body" idx="4294967295"/>
          </p:nvPr>
        </p:nvSpPr>
        <p:spPr>
          <a:xfrm>
            <a:off x="336550" y="1700213"/>
            <a:ext cx="4940300" cy="4244975"/>
          </a:xfrm>
        </p:spPr>
        <p:txBody>
          <a:bodyPr/>
          <a:lstStyle/>
          <a:p>
            <a:pPr eaLnBrk="1" hangingPunct="1"/>
            <a:r>
              <a:rPr lang="en-GB" altLang="en-US" smtClean="0">
                <a:latin typeface="Arial" charset="0"/>
                <a:cs typeface="Arial" charset="0"/>
              </a:rPr>
              <a:t>Worm infections reduce performance</a:t>
            </a:r>
          </a:p>
          <a:p>
            <a:pPr lvl="1" eaLnBrk="1" hangingPunct="1"/>
            <a:r>
              <a:rPr lang="en-GB" altLang="en-US" smtClean="0">
                <a:latin typeface="Arial" charset="0"/>
                <a:cs typeface="Arial" charset="0"/>
              </a:rPr>
              <a:t>reduced food intake </a:t>
            </a:r>
          </a:p>
          <a:p>
            <a:pPr lvl="1" eaLnBrk="1" hangingPunct="1"/>
            <a:r>
              <a:rPr lang="en-GB" altLang="en-US" smtClean="0">
                <a:latin typeface="Arial" charset="0"/>
                <a:cs typeface="Arial" charset="0"/>
              </a:rPr>
              <a:t>impaired food digestion</a:t>
            </a:r>
          </a:p>
          <a:p>
            <a:pPr lvl="1" eaLnBrk="1" hangingPunct="1"/>
            <a:r>
              <a:rPr lang="en-GB" altLang="en-US" smtClean="0">
                <a:latin typeface="Arial" charset="0"/>
                <a:cs typeface="Arial" charset="0"/>
              </a:rPr>
              <a:t>protein leakage (needs replenishment)</a:t>
            </a:r>
          </a:p>
          <a:p>
            <a:pPr lvl="1" eaLnBrk="1" hangingPunct="1"/>
            <a:r>
              <a:rPr lang="en-GB" altLang="en-US" smtClean="0">
                <a:latin typeface="Arial" charset="0"/>
                <a:cs typeface="Arial" charset="0"/>
              </a:rPr>
              <a:t>gut damage (needs repair)</a:t>
            </a:r>
          </a:p>
          <a:p>
            <a:pPr lvl="1" eaLnBrk="1" hangingPunct="1"/>
            <a:endParaRPr lang="en-GB" altLang="en-US" smtClean="0">
              <a:latin typeface="Arial" charset="0"/>
              <a:cs typeface="Arial" charset="0"/>
            </a:endParaRPr>
          </a:p>
          <a:p>
            <a:pPr eaLnBrk="1" hangingPunct="1"/>
            <a:r>
              <a:rPr lang="en-GB" altLang="en-US" b="1" smtClean="0">
                <a:latin typeface="Arial" charset="0"/>
                <a:cs typeface="Arial" charset="0"/>
              </a:rPr>
              <a:t> </a:t>
            </a:r>
            <a:r>
              <a:rPr lang="en-GB" altLang="en-US" b="1" smtClean="0">
                <a:solidFill>
                  <a:srgbClr val="FF0000"/>
                </a:solidFill>
                <a:latin typeface="Arial" charset="0"/>
                <a:cs typeface="Arial" charset="0"/>
              </a:rPr>
              <a:t>Less nutrients left for growth</a:t>
            </a:r>
          </a:p>
          <a:p>
            <a:pPr lvl="1" eaLnBrk="1" hangingPunct="1"/>
            <a:endParaRPr lang="en-GB" altLang="en-US" sz="3200" smtClean="0">
              <a:latin typeface="Arial" charset="0"/>
              <a:cs typeface="Arial" charset="0"/>
            </a:endParaRPr>
          </a:p>
        </p:txBody>
      </p:sp>
      <p:sp>
        <p:nvSpPr>
          <p:cNvPr id="7171" name="Rectangle 3"/>
          <p:cNvSpPr>
            <a:spLocks noGrp="1" noChangeArrowheads="1"/>
          </p:cNvSpPr>
          <p:nvPr>
            <p:ph type="title" idx="4294967295"/>
          </p:nvPr>
        </p:nvSpPr>
        <p:spPr/>
        <p:txBody>
          <a:bodyPr/>
          <a:lstStyle/>
          <a:p>
            <a:pPr>
              <a:defRPr/>
            </a:pPr>
            <a:r>
              <a:rPr lang="en-GB" altLang="en-US" dirty="0" smtClean="0">
                <a:ea typeface="+mn-ea"/>
              </a:rPr>
              <a:t>Worm damage and lamb growth</a:t>
            </a:r>
            <a:endParaRPr lang="en-US" altLang="en-US" dirty="0">
              <a:ea typeface="+mn-ea"/>
            </a:endParaRPr>
          </a:p>
        </p:txBody>
      </p:sp>
      <p:pic>
        <p:nvPicPr>
          <p:cNvPr id="15364" name="Picture 4" descr="Teladorsagia in p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02225" y="1341438"/>
            <a:ext cx="22193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Rectangle 6"/>
          <p:cNvSpPr>
            <a:spLocks noChangeArrowheads="1"/>
          </p:cNvSpPr>
          <p:nvPr/>
        </p:nvSpPr>
        <p:spPr bwMode="auto">
          <a:xfrm>
            <a:off x="7448550" y="1916113"/>
            <a:ext cx="1638300" cy="115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lgn="ctr" eaLnBrk="1" hangingPunct="1">
              <a:spcBef>
                <a:spcPct val="100000"/>
              </a:spcBef>
              <a:spcAft>
                <a:spcPct val="0"/>
              </a:spcAft>
              <a:buClr>
                <a:schemeClr val="tx1"/>
              </a:buClr>
              <a:buFontTx/>
              <a:buNone/>
            </a:pPr>
            <a:r>
              <a:rPr lang="en-GB" altLang="en-US" sz="2000" i="1">
                <a:solidFill>
                  <a:srgbClr val="000066"/>
                </a:solidFill>
              </a:rPr>
              <a:t>Disrupted stomach function</a:t>
            </a:r>
            <a:endParaRPr lang="en-GB" altLang="en-US" sz="3200">
              <a:solidFill>
                <a:srgbClr val="000066"/>
              </a:solidFill>
            </a:endParaRPr>
          </a:p>
        </p:txBody>
      </p:sp>
      <p:graphicFrame>
        <p:nvGraphicFramePr>
          <p:cNvPr id="15366" name="Object 5"/>
          <p:cNvGraphicFramePr>
            <a:graphicFrameLocks noChangeAspect="1"/>
          </p:cNvGraphicFramePr>
          <p:nvPr/>
        </p:nvGraphicFramePr>
        <p:xfrm>
          <a:off x="6716713" y="3562350"/>
          <a:ext cx="2262187" cy="2243138"/>
        </p:xfrm>
        <a:graphic>
          <a:graphicData uri="http://schemas.openxmlformats.org/presentationml/2006/ole">
            <mc:AlternateContent xmlns:mc="http://schemas.openxmlformats.org/markup-compatibility/2006">
              <mc:Choice xmlns:v="urn:schemas-microsoft-com:vml" Requires="v">
                <p:oleObj spid="_x0000_s15374" name="CorelPhotoPaint.Image.8" r:id="rId5" imgW="1110954" imgH="822596" progId="CorelPhotoPaint.Image.8">
                  <p:embed/>
                </p:oleObj>
              </mc:Choice>
              <mc:Fallback>
                <p:oleObj name="CorelPhotoPaint.Image.8" r:id="rId5" imgW="1110954" imgH="822596" progId="CorelPhotoPaint.Image.8">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6713" y="3562350"/>
                        <a:ext cx="2262187" cy="2243138"/>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367" name="Rectangle 7"/>
          <p:cNvSpPr>
            <a:spLocks noChangeArrowheads="1"/>
          </p:cNvSpPr>
          <p:nvPr/>
        </p:nvSpPr>
        <p:spPr bwMode="auto">
          <a:xfrm>
            <a:off x="4843463" y="3860800"/>
            <a:ext cx="1765300"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lgn="ctr" eaLnBrk="1" hangingPunct="1">
              <a:spcBef>
                <a:spcPct val="100000"/>
              </a:spcBef>
              <a:spcAft>
                <a:spcPct val="0"/>
              </a:spcAft>
              <a:buClr>
                <a:schemeClr val="tx1"/>
              </a:buClr>
              <a:buFontTx/>
              <a:buNone/>
            </a:pPr>
            <a:r>
              <a:rPr lang="en-GB" altLang="en-US" sz="2000" i="1">
                <a:solidFill>
                  <a:srgbClr val="000066"/>
                </a:solidFill>
              </a:rPr>
              <a:t>Gut damage in small intestine</a:t>
            </a:r>
            <a:endParaRPr lang="en-GB" altLang="en-US" sz="3200">
              <a:solidFill>
                <a:srgbClr val="000066"/>
              </a:solidFill>
            </a:endParaRPr>
          </a:p>
        </p:txBody>
      </p:sp>
    </p:spTree>
  </p:cSld>
  <p:clrMapOvr>
    <a:masterClrMapping/>
  </p:clrMapOvr>
  <p:transition advClick="0"/>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Conclusion</a:t>
            </a:r>
            <a:endParaRPr lang="en-GB" dirty="0"/>
          </a:p>
        </p:txBody>
      </p:sp>
      <p:sp>
        <p:nvSpPr>
          <p:cNvPr id="3" name="Content Placeholder 2"/>
          <p:cNvSpPr>
            <a:spLocks noGrp="1"/>
          </p:cNvSpPr>
          <p:nvPr>
            <p:ph idx="1"/>
          </p:nvPr>
        </p:nvSpPr>
        <p:spPr/>
        <p:txBody>
          <a:bodyPr/>
          <a:lstStyle/>
          <a:p>
            <a:r>
              <a:rPr lang="en-GB" dirty="0" smtClean="0"/>
              <a:t>Drenching on weight gain does not always target the animals with high FEC</a:t>
            </a:r>
          </a:p>
          <a:p>
            <a:endParaRPr lang="en-GB" dirty="0" smtClean="0"/>
          </a:p>
          <a:p>
            <a:r>
              <a:rPr lang="en-GB" dirty="0" smtClean="0"/>
              <a:t>Small scale experiment</a:t>
            </a:r>
          </a:p>
        </p:txBody>
      </p:sp>
    </p:spTree>
    <p:extLst>
      <p:ext uri="{BB962C8B-B14F-4D97-AF65-F5344CB8AC3E}">
        <p14:creationId xmlns:p14="http://schemas.microsoft.com/office/powerpoint/2010/main" val="1831967972"/>
      </p:ext>
    </p:extLst>
  </p:cSld>
  <p:clrMapOvr>
    <a:masterClrMapping/>
  </p:clrMapOvr>
  <p:transition advClick="0"/>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t>Farmer 2: Protein supplementation</a:t>
            </a:r>
            <a:endParaRPr lang="en-GB" sz="3200" dirty="0"/>
          </a:p>
        </p:txBody>
      </p:sp>
      <p:sp>
        <p:nvSpPr>
          <p:cNvPr id="3" name="Content Placeholder 2"/>
          <p:cNvSpPr>
            <a:spLocks noGrp="1"/>
          </p:cNvSpPr>
          <p:nvPr>
            <p:ph idx="1"/>
          </p:nvPr>
        </p:nvSpPr>
        <p:spPr/>
        <p:txBody>
          <a:bodyPr>
            <a:noAutofit/>
          </a:bodyPr>
          <a:lstStyle/>
          <a:p>
            <a:r>
              <a:rPr lang="en-GB" sz="2000" dirty="0" smtClean="0"/>
              <a:t>Current parasite control strategies: clean grazing, drenching following mob FEC</a:t>
            </a:r>
          </a:p>
          <a:p>
            <a:r>
              <a:rPr lang="en-GB" sz="2000" dirty="0" smtClean="0"/>
              <a:t>Pre</a:t>
            </a:r>
            <a:r>
              <a:rPr lang="en-GB" sz="2000" dirty="0"/>
              <a:t> Lambing </a:t>
            </a:r>
            <a:r>
              <a:rPr lang="en-GB" sz="2000" dirty="0" smtClean="0"/>
              <a:t>he feeds a home made mix consisting of:</a:t>
            </a:r>
          </a:p>
          <a:p>
            <a:r>
              <a:rPr lang="en-GB" sz="2000" dirty="0"/>
              <a:t>	</a:t>
            </a:r>
            <a:r>
              <a:rPr lang="en-GB" sz="2000" dirty="0" smtClean="0"/>
              <a:t>Organic </a:t>
            </a:r>
            <a:r>
              <a:rPr lang="en-GB" sz="2000" dirty="0" err="1"/>
              <a:t>HiPro</a:t>
            </a:r>
            <a:r>
              <a:rPr lang="en-GB" sz="2000" dirty="0"/>
              <a:t> Soya 50g/Lamb (oil 2.10%, Fibre 3.60%, Protein </a:t>
            </a:r>
            <a:r>
              <a:rPr lang="en-GB" sz="2000" dirty="0" smtClean="0"/>
              <a:t>	47.5</a:t>
            </a:r>
            <a:r>
              <a:rPr lang="en-GB" sz="2000" dirty="0"/>
              <a:t>%, Ash 6.50%)</a:t>
            </a:r>
            <a:br>
              <a:rPr lang="en-GB" sz="2000" dirty="0"/>
            </a:br>
            <a:r>
              <a:rPr lang="en-GB" sz="2000" dirty="0"/>
              <a:t> </a:t>
            </a:r>
            <a:r>
              <a:rPr lang="en-GB" sz="2000" dirty="0" smtClean="0"/>
              <a:t>     	Organic </a:t>
            </a:r>
            <a:r>
              <a:rPr lang="en-GB" sz="2000" dirty="0"/>
              <a:t>Molasses 8g/lamb </a:t>
            </a:r>
            <a:br>
              <a:rPr lang="en-GB" sz="2000" dirty="0"/>
            </a:br>
            <a:r>
              <a:rPr lang="en-GB" sz="2000" dirty="0"/>
              <a:t> </a:t>
            </a:r>
            <a:r>
              <a:rPr lang="en-GB" sz="2000" dirty="0" smtClean="0"/>
              <a:t>     	Organic </a:t>
            </a:r>
            <a:r>
              <a:rPr lang="en-GB" sz="2000" dirty="0"/>
              <a:t>Oats </a:t>
            </a:r>
            <a:r>
              <a:rPr lang="en-GB" sz="2000" dirty="0" smtClean="0"/>
              <a:t>50g/lamb</a:t>
            </a:r>
            <a:r>
              <a:rPr lang="en-GB" sz="2000" dirty="0"/>
              <a:t/>
            </a:r>
            <a:br>
              <a:rPr lang="en-GB" sz="2000" dirty="0"/>
            </a:br>
            <a:r>
              <a:rPr lang="en-GB" sz="2000" dirty="0" smtClean="0"/>
              <a:t>     	Minerals</a:t>
            </a:r>
            <a:r>
              <a:rPr lang="en-GB" sz="2000" dirty="0"/>
              <a:t>  10g/lamb</a:t>
            </a:r>
            <a:br>
              <a:rPr lang="en-GB" sz="2000" dirty="0"/>
            </a:br>
            <a:r>
              <a:rPr lang="en-GB" sz="2000" dirty="0"/>
              <a:t> </a:t>
            </a:r>
            <a:r>
              <a:rPr lang="en-GB" sz="2000" dirty="0" smtClean="0"/>
              <a:t>     	Ad </a:t>
            </a:r>
            <a:r>
              <a:rPr lang="en-GB" sz="2000" dirty="0"/>
              <a:t>lib Grass and Hi mag mineral buckets.</a:t>
            </a:r>
            <a:br>
              <a:rPr lang="en-GB" sz="2000" dirty="0"/>
            </a:br>
            <a:r>
              <a:rPr lang="en-GB" sz="2000" dirty="0"/>
              <a:t> </a:t>
            </a:r>
            <a:endParaRPr lang="en-GB" sz="2000" dirty="0" smtClean="0"/>
          </a:p>
          <a:p>
            <a:r>
              <a:rPr lang="en-GB" sz="2000" dirty="0" smtClean="0"/>
              <a:t>2 weeks </a:t>
            </a:r>
            <a:r>
              <a:rPr lang="en-GB" sz="2000" dirty="0"/>
              <a:t>before </a:t>
            </a:r>
            <a:r>
              <a:rPr lang="en-GB" sz="2000" dirty="0" smtClean="0"/>
              <a:t>official lambing date and </a:t>
            </a:r>
            <a:r>
              <a:rPr lang="en-GB" sz="2000" dirty="0"/>
              <a:t>6 weeks of </a:t>
            </a:r>
            <a:r>
              <a:rPr lang="en-GB" sz="2000" dirty="0" smtClean="0"/>
              <a:t>lambing as </a:t>
            </a:r>
            <a:r>
              <a:rPr lang="en-GB" sz="2000" dirty="0"/>
              <a:t>above but </a:t>
            </a:r>
            <a:r>
              <a:rPr lang="en-GB" sz="2000" dirty="0" smtClean="0"/>
              <a:t>in addition ad </a:t>
            </a:r>
            <a:r>
              <a:rPr lang="en-GB" sz="2000" dirty="0"/>
              <a:t>lib Silage  </a:t>
            </a:r>
            <a:endParaRPr lang="en-GB" sz="2000" dirty="0" smtClean="0"/>
          </a:p>
          <a:p>
            <a:r>
              <a:rPr lang="en-GB" sz="2000" dirty="0" smtClean="0"/>
              <a:t>Post </a:t>
            </a:r>
            <a:r>
              <a:rPr lang="en-GB" sz="2000" dirty="0"/>
              <a:t>Lambing </a:t>
            </a:r>
            <a:r>
              <a:rPr lang="en-GB" sz="2000" dirty="0" smtClean="0"/>
              <a:t>n=10 ewes were supplemented with 100g organic soya per lamb (treated group). Control group stayed </a:t>
            </a:r>
            <a:r>
              <a:rPr lang="en-GB" sz="2000" dirty="0" err="1" smtClean="0"/>
              <a:t>unsupplemented</a:t>
            </a:r>
            <a:r>
              <a:rPr lang="en-GB" sz="2000" dirty="0" smtClean="0"/>
              <a:t> (n=10)</a:t>
            </a:r>
            <a:endParaRPr lang="en-GB" sz="2000" dirty="0"/>
          </a:p>
          <a:p>
            <a:pPr marL="0" indent="0">
              <a:buNone/>
            </a:pPr>
            <a:r>
              <a:rPr lang="en-GB" sz="2000" dirty="0"/>
              <a:t>  </a:t>
            </a:r>
          </a:p>
          <a:p>
            <a:endParaRPr lang="en-GB" sz="2000" dirty="0" smtClean="0"/>
          </a:p>
          <a:p>
            <a:endParaRPr lang="en-GB" sz="2000" dirty="0" smtClean="0"/>
          </a:p>
          <a:p>
            <a:endParaRPr lang="en-GB" sz="2000" dirty="0" smtClean="0"/>
          </a:p>
          <a:p>
            <a:endParaRPr lang="en-GB" sz="2000" dirty="0"/>
          </a:p>
        </p:txBody>
      </p:sp>
    </p:spTree>
    <p:extLst>
      <p:ext uri="{BB962C8B-B14F-4D97-AF65-F5344CB8AC3E}">
        <p14:creationId xmlns:p14="http://schemas.microsoft.com/office/powerpoint/2010/main" val="918696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07" y="139134"/>
            <a:ext cx="8564165" cy="6674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3503796"/>
      </p:ext>
    </p:extLst>
  </p:cSld>
  <p:clrMapOvr>
    <a:masterClrMapping/>
  </p:clrMapOvr>
  <p:transition advClick="0"/>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Preliminary conclusion</a:t>
            </a:r>
            <a:endParaRPr lang="en-GB" dirty="0"/>
          </a:p>
        </p:txBody>
      </p:sp>
      <p:sp>
        <p:nvSpPr>
          <p:cNvPr id="3" name="Content Placeholder 2"/>
          <p:cNvSpPr>
            <a:spLocks noGrp="1"/>
          </p:cNvSpPr>
          <p:nvPr>
            <p:ph idx="1"/>
          </p:nvPr>
        </p:nvSpPr>
        <p:spPr/>
        <p:txBody>
          <a:bodyPr/>
          <a:lstStyle/>
          <a:p>
            <a:r>
              <a:rPr lang="en-GB" dirty="0" smtClean="0"/>
              <a:t>Soya supplementation has reduced FEC in ewes</a:t>
            </a:r>
          </a:p>
          <a:p>
            <a:endParaRPr lang="en-GB" dirty="0" smtClean="0"/>
          </a:p>
          <a:p>
            <a:r>
              <a:rPr lang="en-GB" dirty="0" smtClean="0"/>
              <a:t>Small scale experiment, but encouraging</a:t>
            </a:r>
          </a:p>
          <a:p>
            <a:endParaRPr lang="en-GB" dirty="0" smtClean="0"/>
          </a:p>
          <a:p>
            <a:r>
              <a:rPr lang="en-GB" dirty="0" smtClean="0"/>
              <a:t>Unclear if there was an effect on lamb performance </a:t>
            </a:r>
          </a:p>
          <a:p>
            <a:endParaRPr lang="en-GB" dirty="0"/>
          </a:p>
        </p:txBody>
      </p:sp>
    </p:spTree>
    <p:extLst>
      <p:ext uri="{BB962C8B-B14F-4D97-AF65-F5344CB8AC3E}">
        <p14:creationId xmlns:p14="http://schemas.microsoft.com/office/powerpoint/2010/main" val="1930548556"/>
      </p:ext>
    </p:extLst>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Farmer 3: Low Input. Source of protein Soya </a:t>
            </a:r>
            <a:r>
              <a:rPr lang="en-GB" dirty="0" err="1" smtClean="0"/>
              <a:t>vs</a:t>
            </a:r>
            <a:r>
              <a:rPr lang="en-GB" dirty="0" smtClean="0"/>
              <a:t> </a:t>
            </a:r>
            <a:r>
              <a:rPr lang="en-GB" dirty="0" err="1" smtClean="0"/>
              <a:t>Sopralin</a:t>
            </a:r>
            <a:endParaRPr lang="en-GB" dirty="0"/>
          </a:p>
        </p:txBody>
      </p:sp>
      <p:sp>
        <p:nvSpPr>
          <p:cNvPr id="3" name="Content Placeholder 2"/>
          <p:cNvSpPr>
            <a:spLocks noGrp="1"/>
          </p:cNvSpPr>
          <p:nvPr>
            <p:ph idx="1"/>
          </p:nvPr>
        </p:nvSpPr>
        <p:spPr/>
        <p:txBody>
          <a:bodyPr/>
          <a:lstStyle/>
          <a:p>
            <a:r>
              <a:rPr lang="en-GB" dirty="0" smtClean="0"/>
              <a:t>Soya and </a:t>
            </a:r>
            <a:r>
              <a:rPr lang="en-GB" dirty="0" err="1" smtClean="0"/>
              <a:t>sopralin</a:t>
            </a:r>
            <a:r>
              <a:rPr lang="en-GB" dirty="0" smtClean="0"/>
              <a:t> both high in protein, but </a:t>
            </a:r>
            <a:r>
              <a:rPr lang="en-GB" dirty="0" err="1" smtClean="0"/>
              <a:t>sopralin</a:t>
            </a:r>
            <a:r>
              <a:rPr lang="en-GB" dirty="0" smtClean="0"/>
              <a:t> higher in DUP</a:t>
            </a:r>
          </a:p>
          <a:p>
            <a:r>
              <a:rPr lang="en-GB" dirty="0" smtClean="0"/>
              <a:t>Aim was to test the effect of protein source on FEC and weight gain of ewes</a:t>
            </a:r>
          </a:p>
          <a:p>
            <a:r>
              <a:rPr lang="en-GB" dirty="0" smtClean="0"/>
              <a:t>Supplementation about 100g/day per lamb</a:t>
            </a:r>
          </a:p>
          <a:p>
            <a:r>
              <a:rPr lang="en-GB" dirty="0" smtClean="0"/>
              <a:t>N=10</a:t>
            </a:r>
          </a:p>
          <a:p>
            <a:endParaRPr lang="en-GB" dirty="0" smtClean="0"/>
          </a:p>
        </p:txBody>
      </p:sp>
    </p:spTree>
    <p:extLst>
      <p:ext uri="{BB962C8B-B14F-4D97-AF65-F5344CB8AC3E}">
        <p14:creationId xmlns:p14="http://schemas.microsoft.com/office/powerpoint/2010/main" val="3920599280"/>
      </p:ext>
    </p:extLst>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254" y="-27384"/>
            <a:ext cx="9201504" cy="7170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2733368"/>
      </p:ext>
    </p:extLst>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4088" y="188641"/>
            <a:ext cx="8645758" cy="6737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02044759"/>
      </p:ext>
    </p:extLst>
  </p:cSld>
  <p:clrMapOvr>
    <a:masterClrMapping/>
  </p:clrMapOvr>
  <p:transition advClick="0"/>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Preliminary conclusion</a:t>
            </a:r>
            <a:endParaRPr lang="en-GB" dirty="0"/>
          </a:p>
        </p:txBody>
      </p:sp>
      <p:sp>
        <p:nvSpPr>
          <p:cNvPr id="3" name="Content Placeholder 2"/>
          <p:cNvSpPr>
            <a:spLocks noGrp="1"/>
          </p:cNvSpPr>
          <p:nvPr>
            <p:ph idx="1"/>
          </p:nvPr>
        </p:nvSpPr>
        <p:spPr/>
        <p:txBody>
          <a:bodyPr/>
          <a:lstStyle/>
          <a:p>
            <a:r>
              <a:rPr lang="en-GB" dirty="0" smtClean="0"/>
              <a:t>A diet rich in DUP did not seem to infer any additional benefits to FEC and performance of ewes</a:t>
            </a:r>
          </a:p>
          <a:p>
            <a:r>
              <a:rPr lang="en-GB" dirty="0" smtClean="0"/>
              <a:t>Small scale experiment</a:t>
            </a:r>
          </a:p>
          <a:p>
            <a:endParaRPr lang="en-GB" dirty="0" smtClean="0"/>
          </a:p>
          <a:p>
            <a:endParaRPr lang="en-GB" dirty="0"/>
          </a:p>
        </p:txBody>
      </p:sp>
    </p:spTree>
    <p:extLst>
      <p:ext uri="{BB962C8B-B14F-4D97-AF65-F5344CB8AC3E}">
        <p14:creationId xmlns:p14="http://schemas.microsoft.com/office/powerpoint/2010/main" val="1795839428"/>
      </p:ext>
    </p:extLst>
  </p:cSld>
  <p:clrMapOvr>
    <a:masterClrMapping/>
  </p:clrMapOvr>
  <p:transition advClick="0"/>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5"/>
          <p:cNvSpPr>
            <a:spLocks noGrp="1"/>
          </p:cNvSpPr>
          <p:nvPr>
            <p:ph sz="half" idx="1"/>
          </p:nvPr>
        </p:nvSpPr>
        <p:spPr>
          <a:xfrm>
            <a:off x="307975" y="1485900"/>
            <a:ext cx="8640763" cy="5256213"/>
          </a:xfrm>
        </p:spPr>
        <p:txBody>
          <a:bodyPr/>
          <a:lstStyle/>
          <a:p>
            <a:r>
              <a:rPr lang="en-GB" altLang="en-US" dirty="0" smtClean="0">
                <a:latin typeface="Arial" charset="0"/>
                <a:cs typeface="Arial" charset="0"/>
              </a:rPr>
              <a:t>Funders</a:t>
            </a:r>
          </a:p>
          <a:p>
            <a:pPr lvl="1"/>
            <a:r>
              <a:rPr lang="en-GB" altLang="en-US" sz="1800" dirty="0" smtClean="0">
                <a:latin typeface="Arial" charset="0"/>
                <a:cs typeface="Arial" charset="0"/>
              </a:rPr>
              <a:t>EU</a:t>
            </a:r>
          </a:p>
          <a:p>
            <a:pPr lvl="1"/>
            <a:r>
              <a:rPr lang="en-GB" altLang="en-US" sz="1800" dirty="0" smtClean="0">
                <a:latin typeface="Arial" charset="0"/>
                <a:cs typeface="Arial" charset="0"/>
              </a:rPr>
              <a:t>Scottish Government</a:t>
            </a:r>
          </a:p>
          <a:p>
            <a:pPr lvl="1"/>
            <a:r>
              <a:rPr lang="en-GB" altLang="en-US" sz="1800" dirty="0" smtClean="0">
                <a:latin typeface="Arial" charset="0"/>
                <a:cs typeface="Arial" charset="0"/>
              </a:rPr>
              <a:t>Defra (</a:t>
            </a:r>
            <a:r>
              <a:rPr lang="en-GB" altLang="en-US" sz="1800" smtClean="0">
                <a:latin typeface="Arial" charset="0"/>
                <a:cs typeface="Arial" charset="0"/>
              </a:rPr>
              <a:t>CORE Organic Plus</a:t>
            </a:r>
            <a:r>
              <a:rPr lang="en-GB" altLang="en-US" sz="1800" dirty="0" smtClean="0">
                <a:latin typeface="Arial" charset="0"/>
                <a:cs typeface="Arial" charset="0"/>
              </a:rPr>
              <a:t>)</a:t>
            </a:r>
            <a:endParaRPr lang="en-GB" altLang="en-US" sz="1800" dirty="0" smtClean="0">
              <a:latin typeface="Arial" charset="0"/>
              <a:cs typeface="Arial" charset="0"/>
            </a:endParaRPr>
          </a:p>
          <a:p>
            <a:pPr lvl="1"/>
            <a:r>
              <a:rPr lang="en-GB" altLang="en-US" sz="1800" dirty="0" smtClean="0">
                <a:latin typeface="Arial" charset="0"/>
                <a:cs typeface="Arial" charset="0"/>
              </a:rPr>
              <a:t>BBSRC, DFID </a:t>
            </a:r>
          </a:p>
          <a:p>
            <a:pPr lvl="1"/>
            <a:r>
              <a:rPr lang="en-GB" altLang="en-US" sz="1800" dirty="0" smtClean="0">
                <a:latin typeface="Arial" charset="0"/>
                <a:cs typeface="Arial" charset="0"/>
              </a:rPr>
              <a:t>EBLEX, QMS, LMC, HCC</a:t>
            </a:r>
          </a:p>
          <a:p>
            <a:r>
              <a:rPr lang="en-GB" altLang="en-US" dirty="0" smtClean="0">
                <a:solidFill>
                  <a:schemeClr val="tx1"/>
                </a:solidFill>
                <a:latin typeface="Arial" charset="0"/>
                <a:cs typeface="Arial" charset="0"/>
              </a:rPr>
              <a:t>Colleagues, authors and co-authors</a:t>
            </a:r>
          </a:p>
          <a:p>
            <a:pPr lvl="1"/>
            <a:r>
              <a:rPr lang="en-GB" altLang="en-US" sz="1800" dirty="0" smtClean="0">
                <a:latin typeface="Arial" charset="0"/>
                <a:cs typeface="Arial" charset="0"/>
              </a:rPr>
              <a:t>SRUC / SAC: </a:t>
            </a:r>
            <a:r>
              <a:rPr lang="en-GB" altLang="en-US" sz="1800" dirty="0" err="1" smtClean="0">
                <a:latin typeface="Arial" charset="0"/>
                <a:cs typeface="Arial" charset="0"/>
              </a:rPr>
              <a:t>Alem</a:t>
            </a:r>
            <a:r>
              <a:rPr lang="en-GB" altLang="en-US" sz="1800" dirty="0" smtClean="0">
                <a:latin typeface="Arial" charset="0"/>
                <a:cs typeface="Arial" charset="0"/>
              </a:rPr>
              <a:t> Kidane, </a:t>
            </a:r>
            <a:r>
              <a:rPr lang="en-US" altLang="en-US" sz="1800" dirty="0" smtClean="0">
                <a:latin typeface="Arial" charset="0"/>
                <a:cs typeface="Arial" charset="0"/>
              </a:rPr>
              <a:t>Ouranios Tzamaloukas, </a:t>
            </a:r>
            <a:r>
              <a:rPr lang="en-US" altLang="en-US" sz="1800" dirty="0" err="1" smtClean="0">
                <a:latin typeface="Arial" charset="0"/>
                <a:cs typeface="Arial" charset="0"/>
              </a:rPr>
              <a:t>Panagiottis</a:t>
            </a:r>
            <a:r>
              <a:rPr lang="en-US" altLang="en-US" sz="1800" dirty="0" smtClean="0">
                <a:latin typeface="Arial" charset="0"/>
                <a:cs typeface="Arial" charset="0"/>
              </a:rPr>
              <a:t> Sakkas, </a:t>
            </a:r>
            <a:r>
              <a:rPr lang="en-GB" altLang="en-US" sz="1800" dirty="0" smtClean="0">
                <a:latin typeface="Arial" charset="0"/>
                <a:cs typeface="Arial" charset="0"/>
              </a:rPr>
              <a:t>Jos Houdijk, Ilias Kyriazakis, </a:t>
            </a:r>
            <a:r>
              <a:rPr lang="en-US" altLang="en-US" sz="1800" dirty="0" smtClean="0">
                <a:latin typeface="Arial" charset="0"/>
                <a:cs typeface="Arial" charset="0"/>
              </a:rPr>
              <a:t>Elly Navajas, Claire Morgan-Davies</a:t>
            </a:r>
            <a:endParaRPr lang="en-GB" altLang="en-US" sz="1800" dirty="0" smtClean="0">
              <a:latin typeface="Arial" charset="0"/>
              <a:cs typeface="Arial" charset="0"/>
            </a:endParaRPr>
          </a:p>
          <a:p>
            <a:pPr lvl="1"/>
            <a:r>
              <a:rPr lang="en-GB" altLang="en-US" sz="1800" dirty="0" err="1" smtClean="0">
                <a:latin typeface="Arial" charset="0"/>
                <a:cs typeface="Arial" charset="0"/>
              </a:rPr>
              <a:t>Moredun</a:t>
            </a:r>
            <a:r>
              <a:rPr lang="en-GB" altLang="en-US" sz="1800" dirty="0" smtClean="0">
                <a:latin typeface="Arial" charset="0"/>
                <a:cs typeface="Arial" charset="0"/>
              </a:rPr>
              <a:t>: Bob Coop, Frank Jackson, John Huntley, Fiona Kenyon, Dave </a:t>
            </a:r>
            <a:r>
              <a:rPr lang="en-GB" altLang="en-US" sz="1800" dirty="0" err="1" smtClean="0">
                <a:latin typeface="Arial" charset="0"/>
                <a:cs typeface="Arial" charset="0"/>
              </a:rPr>
              <a:t>McBean</a:t>
            </a:r>
            <a:endParaRPr lang="en-GB" altLang="en-US" sz="1800" dirty="0" smtClean="0">
              <a:latin typeface="Arial" charset="0"/>
              <a:cs typeface="Arial" charset="0"/>
            </a:endParaRPr>
          </a:p>
          <a:p>
            <a:pPr lvl="1"/>
            <a:r>
              <a:rPr lang="en-GB" altLang="en-US" sz="1800" dirty="0" smtClean="0">
                <a:latin typeface="Arial" charset="0"/>
                <a:cs typeface="Arial" charset="0"/>
              </a:rPr>
              <a:t>Bristol University: </a:t>
            </a:r>
            <a:r>
              <a:rPr lang="en-US" altLang="en-US" sz="1800" dirty="0" smtClean="0">
                <a:latin typeface="Arial" charset="0"/>
                <a:cs typeface="Arial" charset="0"/>
              </a:rPr>
              <a:t>Geoff </a:t>
            </a:r>
            <a:r>
              <a:rPr lang="en-US" altLang="en-US" sz="1800" dirty="0" err="1" smtClean="0">
                <a:latin typeface="Arial" charset="0"/>
                <a:cs typeface="Arial" charset="0"/>
              </a:rPr>
              <a:t>Nute</a:t>
            </a:r>
            <a:r>
              <a:rPr lang="en-US" altLang="en-US" sz="1800" dirty="0" smtClean="0">
                <a:latin typeface="Arial" charset="0"/>
                <a:cs typeface="Arial" charset="0"/>
              </a:rPr>
              <a:t>, Ian Richardson</a:t>
            </a:r>
          </a:p>
          <a:p>
            <a:pPr lvl="1"/>
            <a:r>
              <a:rPr lang="en-US" altLang="en-US" sz="1800" dirty="0" err="1" smtClean="0">
                <a:latin typeface="Arial" charset="0"/>
                <a:cs typeface="Arial" charset="0"/>
              </a:rPr>
              <a:t>Hawassa</a:t>
            </a:r>
            <a:r>
              <a:rPr lang="en-US" altLang="en-US" sz="1800" dirty="0" smtClean="0">
                <a:latin typeface="Arial" charset="0"/>
                <a:cs typeface="Arial" charset="0"/>
              </a:rPr>
              <a:t> University: Ketema Tolossa, Adugna Tolera, Etana Debela </a:t>
            </a:r>
          </a:p>
        </p:txBody>
      </p:sp>
      <p:sp>
        <p:nvSpPr>
          <p:cNvPr id="7" name="Content Placeholder 5"/>
          <p:cNvSpPr txBox="1">
            <a:spLocks/>
          </p:cNvSpPr>
          <p:nvPr/>
        </p:nvSpPr>
        <p:spPr bwMode="auto">
          <a:xfrm>
            <a:off x="4556125" y="1219200"/>
            <a:ext cx="44640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eaLnBrk="1" hangingPunct="1"/>
            <a:endParaRPr lang="en-GB" altLang="en-US"/>
          </a:p>
        </p:txBody>
      </p:sp>
      <p:sp>
        <p:nvSpPr>
          <p:cNvPr id="48132" name="Title 1"/>
          <p:cNvSpPr txBox="1">
            <a:spLocks/>
          </p:cNvSpPr>
          <p:nvPr/>
        </p:nvSpPr>
        <p:spPr bwMode="auto">
          <a:xfrm>
            <a:off x="227013" y="53975"/>
            <a:ext cx="749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spcAft>
                <a:spcPct val="0"/>
              </a:spcAft>
              <a:buFontTx/>
              <a:buNone/>
            </a:pPr>
            <a:r>
              <a:rPr lang="en-GB" altLang="en-US" sz="3600">
                <a:latin typeface="Georgia" pitchFamily="18" charset="0"/>
                <a:cs typeface="Tahoma" pitchFamily="34" charset="0"/>
              </a:rPr>
              <a:t>Acknowledgements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27800" y="1484784"/>
            <a:ext cx="3348371" cy="2232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4"/>
          <p:cNvSpPr>
            <a:spLocks noChangeArrowheads="1"/>
          </p:cNvSpPr>
          <p:nvPr/>
        </p:nvSpPr>
        <p:spPr bwMode="auto">
          <a:xfrm>
            <a:off x="3476625" y="6172200"/>
            <a:ext cx="5405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spcAft>
                <a:spcPct val="0"/>
              </a:spcAft>
              <a:buFontTx/>
              <a:buNone/>
            </a:pPr>
            <a:r>
              <a:rPr lang="en-US" altLang="en-US" sz="2400"/>
              <a:t>Spiridoula.athanasiadou@sruc.ac.uk</a:t>
            </a:r>
            <a:endParaRPr lang="en-GB" altLang="en-US" sz="2400"/>
          </a:p>
        </p:txBody>
      </p:sp>
      <p:sp>
        <p:nvSpPr>
          <p:cNvPr id="49155" name="Rectangle 3"/>
          <p:cNvSpPr>
            <a:spLocks noChangeArrowheads="1"/>
          </p:cNvSpPr>
          <p:nvPr/>
        </p:nvSpPr>
        <p:spPr bwMode="auto">
          <a:xfrm>
            <a:off x="311150" y="196850"/>
            <a:ext cx="7115175"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lnSpc>
                <a:spcPct val="90000"/>
              </a:lnSpc>
              <a:spcAft>
                <a:spcPct val="0"/>
              </a:spcAft>
              <a:buFontTx/>
              <a:buNone/>
            </a:pPr>
            <a:r>
              <a:rPr lang="en-US" altLang="en-US" sz="3600">
                <a:latin typeface="Georgia" pitchFamily="18" charset="0"/>
                <a:cs typeface="Tahoma" pitchFamily="34" charset="0"/>
              </a:rPr>
              <a:t>Thanks for your attention</a:t>
            </a:r>
          </a:p>
        </p:txBody>
      </p:sp>
      <p:graphicFrame>
        <p:nvGraphicFramePr>
          <p:cNvPr id="49156" name="Object 1"/>
          <p:cNvGraphicFramePr>
            <a:graphicFrameLocks noChangeAspect="1"/>
          </p:cNvGraphicFramePr>
          <p:nvPr/>
        </p:nvGraphicFramePr>
        <p:xfrm>
          <a:off x="1531938" y="1196975"/>
          <a:ext cx="5372100" cy="4465638"/>
        </p:xfrm>
        <a:graphic>
          <a:graphicData uri="http://schemas.openxmlformats.org/presentationml/2006/ole">
            <mc:AlternateContent xmlns:mc="http://schemas.openxmlformats.org/markup-compatibility/2006">
              <mc:Choice xmlns:v="urn:schemas-microsoft-com:vml" Requires="v">
                <p:oleObj spid="_x0000_s49163" name="Document" r:id="rId4" imgW="2362200" imgH="1776984" progId="Word.Document.8">
                  <p:embed/>
                </p:oleObj>
              </mc:Choice>
              <mc:Fallback>
                <p:oleObj name="Document" r:id="rId4" imgW="2362200" imgH="1776984" progId="Word.Document.8">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1938" y="1196975"/>
                        <a:ext cx="5372100" cy="4465638"/>
                      </a:xfrm>
                      <a:prstGeom prst="rect">
                        <a:avLst/>
                      </a:prstGeom>
                      <a:noFill/>
                      <a:ln w="127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body" idx="4294967295"/>
          </p:nvPr>
        </p:nvSpPr>
        <p:spPr>
          <a:xfrm>
            <a:off x="336550" y="4957763"/>
            <a:ext cx="8540750" cy="1711325"/>
          </a:xfrm>
        </p:spPr>
        <p:txBody>
          <a:bodyPr/>
          <a:lstStyle/>
          <a:p>
            <a:pPr eaLnBrk="1" hangingPunct="1"/>
            <a:r>
              <a:rPr lang="en-GB" altLang="en-US" smtClean="0">
                <a:latin typeface="Arial" charset="0"/>
                <a:cs typeface="Arial" charset="0"/>
              </a:rPr>
              <a:t>Regular worming improves lamb growth</a:t>
            </a:r>
          </a:p>
          <a:p>
            <a:pPr eaLnBrk="1" hangingPunct="1"/>
            <a:r>
              <a:rPr lang="en-GB" altLang="en-US" smtClean="0">
                <a:latin typeface="Arial" charset="0"/>
                <a:cs typeface="Arial" charset="0"/>
              </a:rPr>
              <a:t>Drenched, challenged lambs still lose out</a:t>
            </a:r>
          </a:p>
          <a:p>
            <a:pPr eaLnBrk="1" hangingPunct="1"/>
            <a:r>
              <a:rPr lang="en-GB" altLang="en-US" smtClean="0">
                <a:latin typeface="Arial" charset="0"/>
                <a:cs typeface="Arial" charset="0"/>
              </a:rPr>
              <a:t>Reduce challenge to improve productivity</a:t>
            </a:r>
          </a:p>
        </p:txBody>
      </p:sp>
      <p:sp>
        <p:nvSpPr>
          <p:cNvPr id="16387" name="Rectangle 3"/>
          <p:cNvSpPr>
            <a:spLocks noGrp="1" noChangeArrowheads="1"/>
          </p:cNvSpPr>
          <p:nvPr>
            <p:ph type="title" idx="4294967295"/>
          </p:nvPr>
        </p:nvSpPr>
        <p:spPr/>
        <p:txBody>
          <a:bodyPr/>
          <a:lstStyle/>
          <a:p>
            <a:pPr eaLnBrk="1" hangingPunct="1"/>
            <a:r>
              <a:rPr lang="en-GB" altLang="en-US" smtClean="0">
                <a:solidFill>
                  <a:srgbClr val="FFFFFF"/>
                </a:solidFill>
                <a:ea typeface="ＭＳ Ｐゴシック" pitchFamily="34" charset="-128"/>
              </a:rPr>
              <a:t>Discussion</a:t>
            </a:r>
            <a:endParaRPr lang="en-US" altLang="en-US" smtClean="0">
              <a:solidFill>
                <a:srgbClr val="FFFFFF"/>
              </a:solidFill>
              <a:ea typeface="ＭＳ Ｐゴシック" pitchFamily="34" charset="-128"/>
            </a:endParaRPr>
          </a:p>
        </p:txBody>
      </p:sp>
      <p:pic>
        <p:nvPicPr>
          <p:cNvPr id="1638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87475" y="981075"/>
            <a:ext cx="5362575"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2"/>
          <p:cNvSpPr>
            <a:spLocks noChangeArrowheads="1"/>
          </p:cNvSpPr>
          <p:nvPr/>
        </p:nvSpPr>
        <p:spPr bwMode="auto">
          <a:xfrm>
            <a:off x="284163" y="234950"/>
            <a:ext cx="781685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spcAft>
                <a:spcPct val="0"/>
              </a:spcAft>
              <a:buFontTx/>
              <a:buNone/>
            </a:pPr>
            <a:r>
              <a:rPr lang="en-US" altLang="en-US" sz="3600">
                <a:latin typeface="Georgia" pitchFamily="18" charset="0"/>
                <a:cs typeface="Tahoma" pitchFamily="34" charset="0"/>
              </a:rPr>
              <a:t>Worm challenge is expensive</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325" y="2860675"/>
            <a:ext cx="4881563" cy="394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2"/>
          <p:cNvSpPr>
            <a:spLocks noGrp="1" noChangeArrowheads="1"/>
          </p:cNvSpPr>
          <p:nvPr>
            <p:ph type="title" idx="4294967295"/>
          </p:nvPr>
        </p:nvSpPr>
        <p:spPr>
          <a:xfrm>
            <a:off x="466725" y="225425"/>
            <a:ext cx="7032625" cy="765175"/>
          </a:xfrm>
        </p:spPr>
        <p:txBody>
          <a:bodyPr/>
          <a:lstStyle/>
          <a:p>
            <a:pPr eaLnBrk="1" hangingPunct="1"/>
            <a:r>
              <a:rPr lang="en-US" altLang="en-US" smtClean="0"/>
              <a:t>How much MP do ewes need?</a:t>
            </a:r>
          </a:p>
        </p:txBody>
      </p:sp>
      <p:sp>
        <p:nvSpPr>
          <p:cNvPr id="26628" name="Rectangle 3"/>
          <p:cNvSpPr txBox="1">
            <a:spLocks noChangeArrowheads="1"/>
          </p:cNvSpPr>
          <p:nvPr/>
        </p:nvSpPr>
        <p:spPr bwMode="auto">
          <a:xfrm>
            <a:off x="358775" y="1485900"/>
            <a:ext cx="844550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eaLnBrk="1" hangingPunct="1">
              <a:lnSpc>
                <a:spcPct val="90000"/>
              </a:lnSpc>
            </a:pPr>
            <a:r>
              <a:rPr lang="en-US" altLang="en-US" dirty="0">
                <a:solidFill>
                  <a:schemeClr val="tx1"/>
                </a:solidFill>
              </a:rPr>
              <a:t>Optimal MP supply to wormy ewes:</a:t>
            </a:r>
          </a:p>
          <a:p>
            <a:pPr lvl="1" eaLnBrk="1" hangingPunct="1">
              <a:lnSpc>
                <a:spcPct val="80000"/>
              </a:lnSpc>
            </a:pPr>
            <a:r>
              <a:rPr lang="en-US" altLang="en-US" dirty="0"/>
              <a:t>use AFRC (1993) </a:t>
            </a:r>
            <a:r>
              <a:rPr lang="en-US" altLang="en-US" u="sng" dirty="0"/>
              <a:t>formulae</a:t>
            </a:r>
            <a:r>
              <a:rPr lang="en-US" altLang="en-US" dirty="0"/>
              <a:t> for current breeds with bigger lambs driving greater milk production levels  </a:t>
            </a:r>
          </a:p>
          <a:p>
            <a:pPr lvl="1" eaLnBrk="1" hangingPunct="1">
              <a:lnSpc>
                <a:spcPct val="80000"/>
              </a:lnSpc>
            </a:pPr>
            <a:r>
              <a:rPr lang="en-US" altLang="en-US" dirty="0"/>
              <a:t>heavier lambs at weaning</a:t>
            </a:r>
          </a:p>
          <a:p>
            <a:pPr lvl="1" eaLnBrk="1" hangingPunct="1">
              <a:lnSpc>
                <a:spcPct val="80000"/>
              </a:lnSpc>
            </a:pPr>
            <a:r>
              <a:rPr lang="en-US" altLang="en-US" dirty="0"/>
              <a:t>reduced worm risk</a:t>
            </a:r>
            <a:endParaRPr lang="en-US" altLang="en-US" dirty="0">
              <a:solidFill>
                <a:schemeClr val="tx1"/>
              </a:solidFill>
            </a:endParaRPr>
          </a:p>
        </p:txBody>
      </p:sp>
      <p:sp>
        <p:nvSpPr>
          <p:cNvPr id="26629" name="Rectangle 3"/>
          <p:cNvSpPr txBox="1">
            <a:spLocks noChangeArrowheads="1"/>
          </p:cNvSpPr>
          <p:nvPr/>
        </p:nvSpPr>
        <p:spPr bwMode="auto">
          <a:xfrm>
            <a:off x="307975" y="3502025"/>
            <a:ext cx="3816350"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eaLnBrk="1" hangingPunct="1">
              <a:lnSpc>
                <a:spcPct val="90000"/>
              </a:lnSpc>
            </a:pPr>
            <a:r>
              <a:rPr lang="en-US" altLang="en-US">
                <a:solidFill>
                  <a:schemeClr val="tx1"/>
                </a:solidFill>
              </a:rPr>
              <a:t>Increased MP feeding level</a:t>
            </a:r>
            <a:endParaRPr lang="en-US" altLang="en-US" sz="2400"/>
          </a:p>
          <a:p>
            <a:pPr lvl="1" eaLnBrk="1" hangingPunct="1">
              <a:lnSpc>
                <a:spcPct val="80000"/>
              </a:lnSpc>
            </a:pPr>
            <a:r>
              <a:rPr lang="en-US" altLang="en-US"/>
              <a:t>20-25% more than AFRC (1993)</a:t>
            </a:r>
          </a:p>
          <a:p>
            <a:pPr lvl="1" eaLnBrk="1" hangingPunct="1">
              <a:lnSpc>
                <a:spcPct val="80000"/>
              </a:lnSpc>
            </a:pPr>
            <a:r>
              <a:rPr lang="en-US" altLang="en-US"/>
              <a:t>focus on DUP</a:t>
            </a:r>
          </a:p>
          <a:p>
            <a:pPr lvl="1" eaLnBrk="1" hangingPunct="1">
              <a:lnSpc>
                <a:spcPct val="80000"/>
              </a:lnSpc>
            </a:pPr>
            <a:r>
              <a:rPr lang="en-US" altLang="en-US"/>
              <a:t>remember that for AFRC (1993) data </a:t>
            </a:r>
            <a:r>
              <a:rPr lang="en-US" altLang="en-US">
                <a:solidFill>
                  <a:srgbClr val="FF0000"/>
                </a:solidFill>
              </a:rPr>
              <a:t>worm challenge was carefully excluded </a:t>
            </a:r>
          </a:p>
        </p:txBody>
      </p:sp>
    </p:spTree>
    <p:custDataLst>
      <p:tags r:id="rId1"/>
    </p:custDataLst>
    <p:extLst>
      <p:ext uri="{BB962C8B-B14F-4D97-AF65-F5344CB8AC3E}">
        <p14:creationId xmlns:p14="http://schemas.microsoft.com/office/powerpoint/2010/main" val="1036825344"/>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311150" y="196850"/>
            <a:ext cx="71882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lnSpc>
                <a:spcPct val="90000"/>
              </a:lnSpc>
              <a:spcAft>
                <a:spcPct val="0"/>
              </a:spcAft>
              <a:buFontTx/>
              <a:buNone/>
            </a:pPr>
            <a:r>
              <a:rPr lang="en-US" altLang="en-US" sz="3600">
                <a:latin typeface="Georgia" pitchFamily="18" charset="0"/>
                <a:cs typeface="Tahoma" pitchFamily="34" charset="0"/>
              </a:rPr>
              <a:t>Basket of options</a:t>
            </a:r>
          </a:p>
        </p:txBody>
      </p:sp>
      <p:sp>
        <p:nvSpPr>
          <p:cNvPr id="17411" name="Rectangle 3"/>
          <p:cNvSpPr>
            <a:spLocks noGrp="1" noChangeArrowheads="1"/>
          </p:cNvSpPr>
          <p:nvPr>
            <p:ph type="body" idx="4294967295"/>
          </p:nvPr>
        </p:nvSpPr>
        <p:spPr>
          <a:noFill/>
        </p:spPr>
        <p:txBody>
          <a:bodyPr/>
          <a:lstStyle/>
          <a:p>
            <a:pPr eaLnBrk="1" hangingPunct="1"/>
            <a:r>
              <a:rPr lang="en-GB" altLang="en-US" smtClean="0">
                <a:latin typeface="Arial" charset="0"/>
                <a:cs typeface="Arial" charset="0"/>
              </a:rPr>
              <a:t>Reduce worm challenge? Reduce egg output!</a:t>
            </a:r>
          </a:p>
          <a:p>
            <a:pPr eaLnBrk="1" hangingPunct="1"/>
            <a:r>
              <a:rPr lang="en-GB" altLang="en-US" smtClean="0">
                <a:latin typeface="Arial" charset="0"/>
                <a:cs typeface="Arial" charset="0"/>
              </a:rPr>
              <a:t>Worm control with reduced reliance on wormers</a:t>
            </a:r>
          </a:p>
          <a:p>
            <a:pPr lvl="1" eaLnBrk="1" hangingPunct="1"/>
            <a:r>
              <a:rPr lang="en-GB" altLang="en-US" smtClean="0">
                <a:latin typeface="Arial" charset="0"/>
                <a:cs typeface="Arial" charset="0"/>
              </a:rPr>
              <a:t>protein supplementation</a:t>
            </a:r>
          </a:p>
          <a:p>
            <a:pPr lvl="1" eaLnBrk="1" hangingPunct="1"/>
            <a:r>
              <a:rPr lang="en-GB" altLang="en-US" smtClean="0">
                <a:latin typeface="Arial" charset="0"/>
                <a:cs typeface="Arial" charset="0"/>
              </a:rPr>
              <a:t>bioactive forage</a:t>
            </a:r>
          </a:p>
          <a:p>
            <a:pPr lvl="1" eaLnBrk="1" hangingPunct="1"/>
            <a:r>
              <a:rPr lang="en-GB" altLang="en-US" smtClean="0">
                <a:latin typeface="Arial" charset="0"/>
                <a:cs typeface="Arial" charset="0"/>
              </a:rPr>
              <a:t>targeted selected treatment</a:t>
            </a:r>
          </a:p>
          <a:p>
            <a:pPr lvl="1" eaLnBrk="1" hangingPunct="1"/>
            <a:r>
              <a:rPr lang="en-GB" altLang="en-US" smtClean="0">
                <a:latin typeface="Arial" charset="0"/>
                <a:cs typeface="Arial" charset="0"/>
              </a:rPr>
              <a:t>breeding</a:t>
            </a:r>
          </a:p>
          <a:p>
            <a:pPr lvl="1" eaLnBrk="1" hangingPunct="1"/>
            <a:r>
              <a:rPr lang="en-GB" altLang="en-US" smtClean="0">
                <a:latin typeface="Arial" charset="0"/>
                <a:cs typeface="Arial" charset="0"/>
              </a:rPr>
              <a:t>vaccination</a:t>
            </a:r>
          </a:p>
          <a:p>
            <a:pPr lvl="1" eaLnBrk="1" hangingPunct="1"/>
            <a:r>
              <a:rPr lang="en-GB" altLang="en-US" smtClean="0">
                <a:latin typeface="Arial" charset="0"/>
                <a:cs typeface="Arial" charset="0"/>
              </a:rPr>
              <a:t>biological control</a:t>
            </a:r>
            <a:endParaRPr lang="en-US" altLang="en-US" smtClean="0">
              <a:latin typeface="Arial" charset="0"/>
              <a:cs typeface="Arial" charset="0"/>
            </a:endParaRPr>
          </a:p>
          <a:p>
            <a:pPr lvl="1" eaLnBrk="1" hangingPunct="1"/>
            <a:r>
              <a:rPr lang="en-GB" altLang="en-US" smtClean="0">
                <a:latin typeface="Arial" charset="0"/>
                <a:cs typeface="Arial" charset="0"/>
              </a:rPr>
              <a:t>grazing management</a:t>
            </a:r>
          </a:p>
          <a:p>
            <a:pPr lvl="1" eaLnBrk="1" hangingPunct="1"/>
            <a:endParaRPr lang="en-GB" altLang="en-US" smtClean="0">
              <a:latin typeface="Arial" charset="0"/>
              <a:cs typeface="Arial"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311150" y="196850"/>
            <a:ext cx="71882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eaLnBrk="0" hangingPunct="0">
              <a:spcAft>
                <a:spcPts val="600"/>
              </a:spcAft>
              <a:buFont typeface="Arial" charset="0"/>
              <a:buChar char="•"/>
              <a:defRPr sz="2800">
                <a:solidFill>
                  <a:srgbClr val="004B23"/>
                </a:solidFill>
                <a:latin typeface="Arial" charset="0"/>
                <a:cs typeface="Arial" charset="0"/>
              </a:defRPr>
            </a:lvl1pPr>
            <a:lvl2pPr marL="742950" indent="-285750" eaLnBrk="0" hangingPunct="0">
              <a:spcAft>
                <a:spcPts val="600"/>
              </a:spcAft>
              <a:buFont typeface="Arial" charset="0"/>
              <a:buChar char="–"/>
              <a:defRPr sz="2400">
                <a:solidFill>
                  <a:srgbClr val="004B23"/>
                </a:solidFill>
                <a:latin typeface="Arial" charset="0"/>
                <a:cs typeface="Arial" charset="0"/>
              </a:defRPr>
            </a:lvl2pPr>
            <a:lvl3pPr marL="1143000" indent="-228600" eaLnBrk="0" hangingPunct="0">
              <a:spcAft>
                <a:spcPts val="600"/>
              </a:spcAft>
              <a:buFont typeface="Arial" charset="0"/>
              <a:buChar char="•"/>
              <a:defRPr sz="2000">
                <a:solidFill>
                  <a:srgbClr val="004B23"/>
                </a:solidFill>
                <a:latin typeface="Arial" charset="0"/>
                <a:cs typeface="Arial" charset="0"/>
              </a:defRPr>
            </a:lvl3pPr>
            <a:lvl4pPr marL="1600200" indent="-228600" eaLnBrk="0" hangingPunct="0">
              <a:spcAft>
                <a:spcPts val="600"/>
              </a:spcAft>
              <a:buFont typeface="Arial" charset="0"/>
              <a:buChar char="–"/>
              <a:defRPr>
                <a:solidFill>
                  <a:srgbClr val="004B23"/>
                </a:solidFill>
                <a:latin typeface="Arial" charset="0"/>
                <a:cs typeface="Arial" charset="0"/>
              </a:defRPr>
            </a:lvl4pPr>
            <a:lvl5pPr marL="2057400" indent="-228600" eaLnBrk="0" hangingPunct="0">
              <a:spcAft>
                <a:spcPts val="600"/>
              </a:spcAft>
              <a:buFont typeface="Arial" charset="0"/>
              <a:buChar char="»"/>
              <a:defRPr>
                <a:solidFill>
                  <a:srgbClr val="004B23"/>
                </a:solidFill>
                <a:latin typeface="Arial" charset="0"/>
                <a:cs typeface="Arial" charset="0"/>
              </a:defRPr>
            </a:lvl5pPr>
            <a:lvl6pPr marL="2514600" indent="-228600" eaLnBrk="0" fontAlgn="base" hangingPunct="0">
              <a:spcBef>
                <a:spcPct val="0"/>
              </a:spcBef>
              <a:spcAft>
                <a:spcPts val="600"/>
              </a:spcAft>
              <a:buFont typeface="Arial" charset="0"/>
              <a:buChar char="»"/>
              <a:defRPr>
                <a:solidFill>
                  <a:srgbClr val="004B23"/>
                </a:solidFill>
                <a:latin typeface="Arial" charset="0"/>
                <a:cs typeface="Arial" charset="0"/>
              </a:defRPr>
            </a:lvl6pPr>
            <a:lvl7pPr marL="2971800" indent="-228600" eaLnBrk="0" fontAlgn="base" hangingPunct="0">
              <a:spcBef>
                <a:spcPct val="0"/>
              </a:spcBef>
              <a:spcAft>
                <a:spcPts val="600"/>
              </a:spcAft>
              <a:buFont typeface="Arial" charset="0"/>
              <a:buChar char="»"/>
              <a:defRPr>
                <a:solidFill>
                  <a:srgbClr val="004B23"/>
                </a:solidFill>
                <a:latin typeface="Arial" charset="0"/>
                <a:cs typeface="Arial" charset="0"/>
              </a:defRPr>
            </a:lvl7pPr>
            <a:lvl8pPr marL="3429000" indent="-228600" eaLnBrk="0" fontAlgn="base" hangingPunct="0">
              <a:spcBef>
                <a:spcPct val="0"/>
              </a:spcBef>
              <a:spcAft>
                <a:spcPts val="600"/>
              </a:spcAft>
              <a:buFont typeface="Arial" charset="0"/>
              <a:buChar char="»"/>
              <a:defRPr>
                <a:solidFill>
                  <a:srgbClr val="004B23"/>
                </a:solidFill>
                <a:latin typeface="Arial" charset="0"/>
                <a:cs typeface="Arial" charset="0"/>
              </a:defRPr>
            </a:lvl8pPr>
            <a:lvl9pPr marL="3886200" indent="-228600" eaLnBrk="0" fontAlgn="base" hangingPunct="0">
              <a:spcBef>
                <a:spcPct val="0"/>
              </a:spcBef>
              <a:spcAft>
                <a:spcPts val="600"/>
              </a:spcAft>
              <a:buFont typeface="Arial" charset="0"/>
              <a:buChar char="»"/>
              <a:defRPr>
                <a:solidFill>
                  <a:srgbClr val="004B23"/>
                </a:solidFill>
                <a:latin typeface="Arial" charset="0"/>
                <a:cs typeface="Arial" charset="0"/>
              </a:defRPr>
            </a:lvl9pPr>
          </a:lstStyle>
          <a:p>
            <a:pPr>
              <a:lnSpc>
                <a:spcPct val="90000"/>
              </a:lnSpc>
              <a:spcAft>
                <a:spcPct val="0"/>
              </a:spcAft>
              <a:buFontTx/>
              <a:buNone/>
            </a:pPr>
            <a:r>
              <a:rPr lang="en-US" altLang="en-US" sz="3600">
                <a:latin typeface="Georgia" pitchFamily="18" charset="0"/>
                <a:cs typeface="Tahoma" pitchFamily="34" charset="0"/>
              </a:rPr>
              <a:t>Basket of options</a:t>
            </a:r>
          </a:p>
        </p:txBody>
      </p:sp>
      <p:sp>
        <p:nvSpPr>
          <p:cNvPr id="18435" name="Rectangle 3"/>
          <p:cNvSpPr>
            <a:spLocks noGrp="1" noChangeArrowheads="1"/>
          </p:cNvSpPr>
          <p:nvPr>
            <p:ph type="body" idx="4294967295"/>
          </p:nvPr>
        </p:nvSpPr>
        <p:spPr>
          <a:noFill/>
        </p:spPr>
        <p:txBody>
          <a:bodyPr/>
          <a:lstStyle/>
          <a:p>
            <a:pPr eaLnBrk="1" hangingPunct="1"/>
            <a:r>
              <a:rPr lang="en-GB" altLang="en-US" smtClean="0">
                <a:latin typeface="Arial" charset="0"/>
                <a:cs typeface="Arial" charset="0"/>
              </a:rPr>
              <a:t>Reduce worm challenge? Reduce egg output!</a:t>
            </a:r>
          </a:p>
          <a:p>
            <a:pPr eaLnBrk="1" hangingPunct="1"/>
            <a:r>
              <a:rPr lang="en-GB" altLang="en-US" smtClean="0">
                <a:latin typeface="Arial" charset="0"/>
                <a:cs typeface="Arial" charset="0"/>
              </a:rPr>
              <a:t>Worm control with reduced reliance on wormers</a:t>
            </a:r>
          </a:p>
          <a:p>
            <a:pPr lvl="1" eaLnBrk="1" hangingPunct="1"/>
            <a:r>
              <a:rPr lang="en-GB" altLang="en-US" smtClean="0">
                <a:solidFill>
                  <a:srgbClr val="FF0000"/>
                </a:solidFill>
                <a:latin typeface="Arial" charset="0"/>
                <a:cs typeface="Arial" charset="0"/>
              </a:rPr>
              <a:t>protein supplementation</a:t>
            </a:r>
          </a:p>
          <a:p>
            <a:pPr lvl="1" eaLnBrk="1" hangingPunct="1"/>
            <a:r>
              <a:rPr lang="en-GB" altLang="en-US" smtClean="0">
                <a:solidFill>
                  <a:srgbClr val="FF0000"/>
                </a:solidFill>
                <a:latin typeface="Arial" charset="0"/>
                <a:cs typeface="Arial" charset="0"/>
              </a:rPr>
              <a:t>bioactive forage</a:t>
            </a:r>
          </a:p>
          <a:p>
            <a:pPr lvl="1" eaLnBrk="1" hangingPunct="1"/>
            <a:r>
              <a:rPr lang="en-GB" altLang="en-US" smtClean="0">
                <a:solidFill>
                  <a:srgbClr val="FF0000"/>
                </a:solidFill>
                <a:latin typeface="Arial" charset="0"/>
                <a:cs typeface="Arial" charset="0"/>
              </a:rPr>
              <a:t>targeted selected treatment</a:t>
            </a:r>
          </a:p>
          <a:p>
            <a:pPr lvl="1" eaLnBrk="1" hangingPunct="1"/>
            <a:r>
              <a:rPr lang="en-GB" altLang="en-US" smtClean="0">
                <a:solidFill>
                  <a:schemeClr val="tx1"/>
                </a:solidFill>
                <a:latin typeface="Arial" charset="0"/>
                <a:cs typeface="Arial" charset="0"/>
              </a:rPr>
              <a:t>breeding</a:t>
            </a:r>
          </a:p>
          <a:p>
            <a:pPr lvl="1" eaLnBrk="1" hangingPunct="1"/>
            <a:r>
              <a:rPr lang="en-GB" altLang="en-US" smtClean="0">
                <a:latin typeface="Arial" charset="0"/>
                <a:cs typeface="Arial" charset="0"/>
              </a:rPr>
              <a:t>vaccination</a:t>
            </a:r>
          </a:p>
          <a:p>
            <a:pPr lvl="1" eaLnBrk="1" hangingPunct="1"/>
            <a:r>
              <a:rPr lang="en-GB" altLang="en-US" smtClean="0">
                <a:latin typeface="Arial" charset="0"/>
                <a:cs typeface="Arial" charset="0"/>
              </a:rPr>
              <a:t>biological control</a:t>
            </a:r>
            <a:endParaRPr lang="en-US" altLang="en-US" smtClean="0">
              <a:latin typeface="Arial" charset="0"/>
              <a:cs typeface="Arial" charset="0"/>
            </a:endParaRPr>
          </a:p>
          <a:p>
            <a:pPr lvl="1" eaLnBrk="1" hangingPunct="1"/>
            <a:r>
              <a:rPr lang="en-GB" altLang="en-US" smtClean="0">
                <a:latin typeface="Arial" charset="0"/>
                <a:cs typeface="Arial" charset="0"/>
              </a:rPr>
              <a:t>grazing management</a:t>
            </a:r>
          </a:p>
          <a:p>
            <a:pPr lvl="1" eaLnBrk="1" hangingPunct="1"/>
            <a:endParaRPr lang="en-GB" altLang="en-US" smtClean="0">
              <a:latin typeface="Arial" charset="0"/>
              <a:cs typeface="Arial" charset="0"/>
            </a:endParaRPr>
          </a:p>
        </p:txBody>
      </p:sp>
      <p:pic>
        <p:nvPicPr>
          <p:cNvPr id="18436" name="Picture 7" descr="feedingshee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8188" y="2565400"/>
            <a:ext cx="1746250" cy="1281113"/>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8437" name="Picture 11" descr="Sheep in chico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5200" y="3416300"/>
            <a:ext cx="1833563"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1813" y="4221163"/>
            <a:ext cx="2160587" cy="139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66725" y="225425"/>
            <a:ext cx="7816850" cy="765175"/>
          </a:xfrm>
        </p:spPr>
        <p:txBody>
          <a:bodyPr/>
          <a:lstStyle/>
          <a:p>
            <a:pPr eaLnBrk="1" hangingPunct="1"/>
            <a:r>
              <a:rPr lang="en-GB" altLang="en-US" smtClean="0"/>
              <a:t>Ewe protein supplementation</a:t>
            </a:r>
            <a:endParaRPr lang="en-US" altLang="en-US" smtClean="0"/>
          </a:p>
        </p:txBody>
      </p:sp>
      <p:pic>
        <p:nvPicPr>
          <p:cNvPr id="19459" name="Picture 7" descr="feedingshee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7150" y="1730375"/>
            <a:ext cx="6313488" cy="4632325"/>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idx="4294967295"/>
          </p:nvPr>
        </p:nvSpPr>
        <p:spPr>
          <a:xfrm>
            <a:off x="466725" y="225425"/>
            <a:ext cx="7816850" cy="765175"/>
          </a:xfrm>
        </p:spPr>
        <p:txBody>
          <a:bodyPr/>
          <a:lstStyle/>
          <a:p>
            <a:pPr eaLnBrk="1" hangingPunct="1"/>
            <a:r>
              <a:rPr lang="en-GB" altLang="en-US" smtClean="0"/>
              <a:t>Ewe protein supplementation</a:t>
            </a:r>
            <a:endParaRPr lang="en-US" altLang="en-US" smtClean="0"/>
          </a:p>
        </p:txBody>
      </p:sp>
      <p:sp>
        <p:nvSpPr>
          <p:cNvPr id="21507" name="Rectangle 3"/>
          <p:cNvSpPr>
            <a:spLocks noGrp="1" noChangeArrowheads="1"/>
          </p:cNvSpPr>
          <p:nvPr>
            <p:ph type="body" idx="4294967295"/>
          </p:nvPr>
        </p:nvSpPr>
        <p:spPr>
          <a:xfrm>
            <a:off x="260350" y="1484313"/>
            <a:ext cx="8529638" cy="4824412"/>
          </a:xfrm>
        </p:spPr>
        <p:txBody>
          <a:bodyPr/>
          <a:lstStyle/>
          <a:p>
            <a:pPr eaLnBrk="1" hangingPunct="1">
              <a:lnSpc>
                <a:spcPct val="90000"/>
              </a:lnSpc>
              <a:defRPr/>
            </a:pPr>
            <a:r>
              <a:rPr lang="en-US" altLang="en-US" dirty="0" smtClean="0">
                <a:solidFill>
                  <a:schemeClr val="tx1"/>
                </a:solidFill>
                <a:latin typeface="Arial" charset="0"/>
                <a:cs typeface="Arial" charset="0"/>
              </a:rPr>
              <a:t>Periparturient relaxation of immunity (PPRI)</a:t>
            </a:r>
          </a:p>
          <a:p>
            <a:pPr lvl="1" eaLnBrk="1" hangingPunct="1">
              <a:lnSpc>
                <a:spcPct val="90000"/>
              </a:lnSpc>
              <a:defRPr/>
            </a:pPr>
            <a:r>
              <a:rPr lang="en-US" altLang="en-US" dirty="0">
                <a:latin typeface="Arial" charset="0"/>
                <a:cs typeface="Arial" charset="0"/>
              </a:rPr>
              <a:t>i</a:t>
            </a:r>
            <a:r>
              <a:rPr lang="en-US" altLang="en-US" dirty="0" smtClean="0">
                <a:latin typeface="Arial" charset="0"/>
                <a:cs typeface="Arial" charset="0"/>
              </a:rPr>
              <a:t>s sensitive to protein scarcity</a:t>
            </a:r>
          </a:p>
          <a:p>
            <a:pPr lvl="1" eaLnBrk="1" hangingPunct="1">
              <a:lnSpc>
                <a:spcPct val="90000"/>
              </a:lnSpc>
              <a:defRPr/>
            </a:pPr>
            <a:r>
              <a:rPr lang="en-US" altLang="en-US" dirty="0" smtClean="0">
                <a:latin typeface="Arial" charset="0"/>
                <a:cs typeface="Arial" charset="0"/>
              </a:rPr>
              <a:t>plays an important role in parasite epidemiology</a:t>
            </a:r>
          </a:p>
          <a:p>
            <a:pPr marL="457200" lvl="1" indent="0" eaLnBrk="1" hangingPunct="1">
              <a:lnSpc>
                <a:spcPct val="90000"/>
              </a:lnSpc>
              <a:buFont typeface="Arial" charset="0"/>
              <a:buNone/>
              <a:defRPr/>
            </a:pPr>
            <a:endParaRPr lang="en-US" altLang="en-US" dirty="0" smtClean="0">
              <a:latin typeface="Arial" charset="0"/>
              <a:cs typeface="Arial" charset="0"/>
            </a:endParaRPr>
          </a:p>
          <a:p>
            <a:pPr eaLnBrk="1" hangingPunct="1">
              <a:lnSpc>
                <a:spcPct val="90000"/>
              </a:lnSpc>
              <a:defRPr/>
            </a:pPr>
            <a:endParaRPr lang="en-US" altLang="en-US" sz="1000" dirty="0" smtClean="0">
              <a:solidFill>
                <a:schemeClr val="tx1"/>
              </a:solidFill>
              <a:latin typeface="Arial" charset="0"/>
              <a:cs typeface="Arial" charset="0"/>
            </a:endParaRPr>
          </a:p>
        </p:txBody>
      </p:sp>
    </p:spTree>
    <p:custDataLst>
      <p:tags r:id="rId1"/>
    </p:custData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idx="4294967295"/>
          </p:nvPr>
        </p:nvSpPr>
        <p:spPr>
          <a:xfrm>
            <a:off x="466725" y="225425"/>
            <a:ext cx="7816850" cy="765175"/>
          </a:xfrm>
        </p:spPr>
        <p:txBody>
          <a:bodyPr/>
          <a:lstStyle/>
          <a:p>
            <a:pPr eaLnBrk="1" hangingPunct="1"/>
            <a:r>
              <a:rPr lang="en-GB" altLang="en-US" smtClean="0"/>
              <a:t>Ewe protein supplementation</a:t>
            </a:r>
            <a:endParaRPr lang="en-US" altLang="en-US" smtClean="0"/>
          </a:p>
        </p:txBody>
      </p:sp>
      <p:sp>
        <p:nvSpPr>
          <p:cNvPr id="21507" name="Rectangle 3"/>
          <p:cNvSpPr>
            <a:spLocks noGrp="1" noChangeArrowheads="1"/>
          </p:cNvSpPr>
          <p:nvPr>
            <p:ph type="body" idx="4294967295"/>
          </p:nvPr>
        </p:nvSpPr>
        <p:spPr>
          <a:xfrm>
            <a:off x="260350" y="1484313"/>
            <a:ext cx="8529638" cy="4824412"/>
          </a:xfrm>
        </p:spPr>
        <p:txBody>
          <a:bodyPr/>
          <a:lstStyle/>
          <a:p>
            <a:pPr eaLnBrk="1" hangingPunct="1">
              <a:lnSpc>
                <a:spcPct val="90000"/>
              </a:lnSpc>
              <a:defRPr/>
            </a:pPr>
            <a:r>
              <a:rPr lang="en-US" altLang="en-US" dirty="0" smtClean="0">
                <a:solidFill>
                  <a:schemeClr val="tx1"/>
                </a:solidFill>
                <a:latin typeface="Arial" charset="0"/>
                <a:cs typeface="Arial" charset="0"/>
              </a:rPr>
              <a:t>Periparturient relaxation of immunity (PPRI)</a:t>
            </a:r>
          </a:p>
          <a:p>
            <a:pPr lvl="1" eaLnBrk="1" hangingPunct="1">
              <a:lnSpc>
                <a:spcPct val="90000"/>
              </a:lnSpc>
              <a:defRPr/>
            </a:pPr>
            <a:r>
              <a:rPr lang="en-US" altLang="en-US" dirty="0">
                <a:latin typeface="Arial" charset="0"/>
                <a:cs typeface="Arial" charset="0"/>
              </a:rPr>
              <a:t>i</a:t>
            </a:r>
            <a:r>
              <a:rPr lang="en-US" altLang="en-US" dirty="0" smtClean="0">
                <a:latin typeface="Arial" charset="0"/>
                <a:cs typeface="Arial" charset="0"/>
              </a:rPr>
              <a:t>s sensitive to protein scarcity</a:t>
            </a:r>
          </a:p>
          <a:p>
            <a:pPr lvl="1" eaLnBrk="1" hangingPunct="1">
              <a:lnSpc>
                <a:spcPct val="90000"/>
              </a:lnSpc>
              <a:defRPr/>
            </a:pPr>
            <a:r>
              <a:rPr lang="en-US" altLang="en-US" dirty="0" smtClean="0">
                <a:latin typeface="Arial" charset="0"/>
                <a:cs typeface="Arial" charset="0"/>
              </a:rPr>
              <a:t>plays an important role in parasite epidemiology</a:t>
            </a:r>
          </a:p>
          <a:p>
            <a:pPr marL="457200" lvl="1" indent="0" eaLnBrk="1" hangingPunct="1">
              <a:lnSpc>
                <a:spcPct val="90000"/>
              </a:lnSpc>
              <a:buFont typeface="Arial" charset="0"/>
              <a:buNone/>
              <a:defRPr/>
            </a:pPr>
            <a:endParaRPr lang="en-US" altLang="en-US" dirty="0" smtClean="0">
              <a:latin typeface="Arial" charset="0"/>
              <a:cs typeface="Arial" charset="0"/>
            </a:endParaRPr>
          </a:p>
          <a:p>
            <a:pPr eaLnBrk="1" hangingPunct="1">
              <a:lnSpc>
                <a:spcPct val="80000"/>
              </a:lnSpc>
              <a:defRPr/>
            </a:pPr>
            <a:r>
              <a:rPr lang="en-GB" altLang="en-US" dirty="0" smtClean="0">
                <a:solidFill>
                  <a:schemeClr val="tx1"/>
                </a:solidFill>
                <a:latin typeface="Arial" charset="0"/>
                <a:cs typeface="Arial" charset="0"/>
              </a:rPr>
              <a:t>A single lactating, underfed susceptible ewe could be a source of infection for many lambs</a:t>
            </a:r>
            <a:endParaRPr lang="en-US" altLang="en-US" dirty="0" smtClean="0">
              <a:solidFill>
                <a:schemeClr val="tx1"/>
              </a:solidFill>
              <a:latin typeface="Arial" charset="0"/>
              <a:cs typeface="Arial" charset="0"/>
            </a:endParaRPr>
          </a:p>
          <a:p>
            <a:pPr lvl="1" eaLnBrk="1" hangingPunct="1">
              <a:lnSpc>
                <a:spcPct val="80000"/>
              </a:lnSpc>
              <a:defRPr/>
            </a:pPr>
            <a:r>
              <a:rPr lang="en-US" altLang="en-US" dirty="0" smtClean="0">
                <a:latin typeface="Arial" charset="0"/>
                <a:cs typeface="Arial" charset="0"/>
              </a:rPr>
              <a:t>Egg excretion over 14 days:	17,000,000 eggs</a:t>
            </a:r>
          </a:p>
          <a:p>
            <a:pPr lvl="1" eaLnBrk="1" hangingPunct="1">
              <a:lnSpc>
                <a:spcPct val="80000"/>
              </a:lnSpc>
              <a:defRPr/>
            </a:pPr>
            <a:r>
              <a:rPr lang="en-US" altLang="en-US" dirty="0" smtClean="0">
                <a:latin typeface="Arial" charset="0"/>
                <a:cs typeface="Arial" charset="0"/>
              </a:rPr>
              <a:t>If 25% successfully hatch:	  4,300,000 larvae</a:t>
            </a:r>
          </a:p>
          <a:p>
            <a:pPr lvl="1" eaLnBrk="1" hangingPunct="1">
              <a:lnSpc>
                <a:spcPct val="80000"/>
              </a:lnSpc>
              <a:defRPr/>
            </a:pPr>
            <a:r>
              <a:rPr lang="en-US" altLang="en-US" dirty="0" smtClean="0">
                <a:latin typeface="Arial" charset="0"/>
                <a:cs typeface="Arial" charset="0"/>
              </a:rPr>
              <a:t>If 25% migrate to leaf area:	  1,125,000 larvae</a:t>
            </a:r>
          </a:p>
          <a:p>
            <a:pPr lvl="1" eaLnBrk="1" hangingPunct="1">
              <a:lnSpc>
                <a:spcPct val="80000"/>
              </a:lnSpc>
              <a:defRPr/>
            </a:pPr>
            <a:r>
              <a:rPr lang="en-US" altLang="en-US" dirty="0" smtClean="0">
                <a:latin typeface="Arial" charset="0"/>
                <a:cs typeface="Arial" charset="0"/>
              </a:rPr>
              <a:t>Sub-clinical larvae exposure:        5,000 larvae/day</a:t>
            </a:r>
          </a:p>
          <a:p>
            <a:pPr lvl="1" eaLnBrk="1" hangingPunct="1">
              <a:lnSpc>
                <a:spcPct val="80000"/>
              </a:lnSpc>
              <a:defRPr/>
            </a:pPr>
            <a:endParaRPr lang="en-US" altLang="en-US" dirty="0" smtClean="0">
              <a:latin typeface="Arial" charset="0"/>
              <a:cs typeface="Arial" charset="0"/>
            </a:endParaRPr>
          </a:p>
          <a:p>
            <a:pPr eaLnBrk="1" hangingPunct="1">
              <a:lnSpc>
                <a:spcPct val="80000"/>
              </a:lnSpc>
              <a:defRPr/>
            </a:pPr>
            <a:r>
              <a:rPr lang="en-US" altLang="en-US" dirty="0" smtClean="0">
                <a:solidFill>
                  <a:schemeClr val="tx1"/>
                </a:solidFill>
                <a:latin typeface="Arial" charset="0"/>
                <a:cs typeface="Arial" charset="0"/>
              </a:rPr>
              <a:t> </a:t>
            </a:r>
            <a:r>
              <a:rPr lang="en-US" altLang="en-US" dirty="0" smtClean="0">
                <a:solidFill>
                  <a:srgbClr val="FF0000"/>
                </a:solidFill>
                <a:latin typeface="Arial" charset="0"/>
                <a:cs typeface="Arial" charset="0"/>
              </a:rPr>
              <a:t>One</a:t>
            </a:r>
            <a:r>
              <a:rPr lang="en-US" altLang="en-US" dirty="0" smtClean="0">
                <a:solidFill>
                  <a:schemeClr val="tx1"/>
                </a:solidFill>
                <a:latin typeface="Arial" charset="0"/>
                <a:cs typeface="Arial" charset="0"/>
              </a:rPr>
              <a:t> </a:t>
            </a:r>
            <a:r>
              <a:rPr lang="en-US" altLang="en-US" dirty="0">
                <a:solidFill>
                  <a:schemeClr val="tx1"/>
                </a:solidFill>
                <a:latin typeface="Arial" charset="0"/>
                <a:cs typeface="Arial" charset="0"/>
              </a:rPr>
              <a:t>ewe could infect </a:t>
            </a:r>
            <a:r>
              <a:rPr lang="en-US" altLang="en-US" dirty="0">
                <a:solidFill>
                  <a:srgbClr val="FF0000"/>
                </a:solidFill>
                <a:latin typeface="Arial" charset="0"/>
                <a:cs typeface="Arial" charset="0"/>
              </a:rPr>
              <a:t>16</a:t>
            </a:r>
            <a:r>
              <a:rPr lang="en-US" altLang="en-US" dirty="0">
                <a:solidFill>
                  <a:schemeClr val="tx1"/>
                </a:solidFill>
                <a:latin typeface="Arial" charset="0"/>
                <a:cs typeface="Arial" charset="0"/>
              </a:rPr>
              <a:t> lambs for </a:t>
            </a:r>
            <a:r>
              <a:rPr lang="en-US" altLang="en-US" dirty="0">
                <a:solidFill>
                  <a:srgbClr val="FF0000"/>
                </a:solidFill>
                <a:latin typeface="Arial" charset="0"/>
                <a:cs typeface="Arial" charset="0"/>
              </a:rPr>
              <a:t>14</a:t>
            </a:r>
            <a:r>
              <a:rPr lang="en-US" altLang="en-US" dirty="0">
                <a:solidFill>
                  <a:schemeClr val="tx1"/>
                </a:solidFill>
                <a:latin typeface="Arial" charset="0"/>
                <a:cs typeface="Arial" charset="0"/>
              </a:rPr>
              <a:t> days</a:t>
            </a:r>
          </a:p>
          <a:p>
            <a:pPr eaLnBrk="1" hangingPunct="1">
              <a:lnSpc>
                <a:spcPct val="90000"/>
              </a:lnSpc>
              <a:defRPr/>
            </a:pPr>
            <a:endParaRPr lang="en-US" altLang="en-US" sz="1000" dirty="0" smtClean="0">
              <a:solidFill>
                <a:schemeClr val="tx1"/>
              </a:solidFill>
              <a:latin typeface="Arial" charset="0"/>
              <a:cs typeface="Arial" charset="0"/>
            </a:endParaRPr>
          </a:p>
        </p:txBody>
      </p:sp>
      <p:pic>
        <p:nvPicPr>
          <p:cNvPr id="21508" name="Picture 7" descr="larvae in drop of 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9688" y="3573463"/>
            <a:ext cx="1360487"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5|13.4|2."/>
</p:tagLst>
</file>

<file path=ppt/tags/tag2.xml><?xml version="1.0" encoding="utf-8"?>
<p:tagLst xmlns:a="http://schemas.openxmlformats.org/drawingml/2006/main" xmlns:r="http://schemas.openxmlformats.org/officeDocument/2006/relationships" xmlns:p="http://schemas.openxmlformats.org/presentationml/2006/main">
  <p:tag name="TIMING" val="|4.5|13.4|2."/>
</p:tagLst>
</file>

<file path=ppt/tags/tag3.xml><?xml version="1.0" encoding="utf-8"?>
<p:tagLst xmlns:a="http://schemas.openxmlformats.org/drawingml/2006/main" xmlns:r="http://schemas.openxmlformats.org/officeDocument/2006/relationships" xmlns:p="http://schemas.openxmlformats.org/presentationml/2006/main">
  <p:tag name="TIMING" val="|4.5|13.4|2."/>
</p:tagLst>
</file>

<file path=ppt/tags/tag4.xml><?xml version="1.0" encoding="utf-8"?>
<p:tagLst xmlns:a="http://schemas.openxmlformats.org/drawingml/2006/main" xmlns:r="http://schemas.openxmlformats.org/officeDocument/2006/relationships" xmlns:p="http://schemas.openxmlformats.org/presentationml/2006/main">
  <p:tag name="TIMING" val="|0.3|4.|7.5"/>
</p:tagLst>
</file>

<file path=ppt/theme/theme1.xml><?xml version="1.0" encoding="utf-8"?>
<a:theme xmlns:a="http://schemas.openxmlformats.org/drawingml/2006/main" name="Office Theme">
  <a:themeElements>
    <a:clrScheme name="SRUC standard 1">
      <a:dk1>
        <a:srgbClr val="004B23"/>
      </a:dk1>
      <a:lt1>
        <a:sysClr val="window" lastClr="FFFFFF"/>
      </a:lt1>
      <a:dk2>
        <a:srgbClr val="006432"/>
      </a:dk2>
      <a:lt2>
        <a:srgbClr val="EEECE1"/>
      </a:lt2>
      <a:accent1>
        <a:srgbClr val="004B23"/>
      </a:accent1>
      <a:accent2>
        <a:srgbClr val="006432"/>
      </a:accent2>
      <a:accent3>
        <a:srgbClr val="68AC2C"/>
      </a:accent3>
      <a:accent4>
        <a:srgbClr val="92BD1E"/>
      </a:accent4>
      <a:accent5>
        <a:srgbClr val="4BACC6"/>
      </a:accent5>
      <a:accent6>
        <a:srgbClr val="F79646"/>
      </a:accent6>
      <a:hlink>
        <a:srgbClr val="4BACC6"/>
      </a:hlink>
      <a:folHlink>
        <a:srgbClr val="5F0060"/>
      </a:folHlink>
    </a:clrScheme>
    <a:fontScheme name="SRUC standard 1">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a:spAutoFit/>
      </a:bodyPr>
      <a:lstStyle>
        <a:defPPr algn="r">
          <a:defRPr sz="1600">
            <a:solidFill>
              <a:schemeClr val="bg1"/>
            </a:solidFill>
            <a:latin typeface="Tahoma" charset="0"/>
            <a:cs typeface="Tahoma"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4918</TotalTime>
  <Words>1303</Words>
  <Application>Microsoft Office PowerPoint</Application>
  <PresentationFormat>Custom</PresentationFormat>
  <Paragraphs>262</Paragraphs>
  <Slides>40</Slides>
  <Notes>18</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40</vt:i4>
      </vt:variant>
    </vt:vector>
  </HeadingPairs>
  <TitlesOfParts>
    <vt:vector size="43" baseType="lpstr">
      <vt:lpstr>Office Theme</vt:lpstr>
      <vt:lpstr>CorelPhotoPaint.Image.8</vt:lpstr>
      <vt:lpstr>Document</vt:lpstr>
      <vt:lpstr>Worm control strategies</vt:lpstr>
      <vt:lpstr>Discussion</vt:lpstr>
      <vt:lpstr>Worm damage and lamb growth</vt:lpstr>
      <vt:lpstr>Discussion</vt:lpstr>
      <vt:lpstr>PowerPoint Presentation</vt:lpstr>
      <vt:lpstr>PowerPoint Presentation</vt:lpstr>
      <vt:lpstr>Ewe protein supplementation</vt:lpstr>
      <vt:lpstr>Ewe protein supplementation</vt:lpstr>
      <vt:lpstr>Ewe protein supplementation</vt:lpstr>
      <vt:lpstr>Discussion</vt:lpstr>
      <vt:lpstr>PowerPoint Presentation</vt:lpstr>
      <vt:lpstr>Alternatives to by-pass soya?</vt:lpstr>
      <vt:lpstr>PowerPoint Presentation</vt:lpstr>
      <vt:lpstr>Bioactive forages</vt:lpstr>
      <vt:lpstr>Discussion</vt:lpstr>
      <vt:lpstr>Nutritive value</vt:lpstr>
      <vt:lpstr>PowerPoint Presentation</vt:lpstr>
      <vt:lpstr>PowerPoint Presentation</vt:lpstr>
      <vt:lpstr>PowerPoint Presentation</vt:lpstr>
      <vt:lpstr>Targeted selected treatment</vt:lpstr>
      <vt:lpstr>Discussion</vt:lpstr>
      <vt:lpstr>Discussion</vt:lpstr>
      <vt:lpstr>PowerPoint Presentation</vt:lpstr>
      <vt:lpstr>PowerPoint Presentation</vt:lpstr>
      <vt:lpstr>ProPara aim</vt:lpstr>
      <vt:lpstr>Basket of options trial</vt:lpstr>
      <vt:lpstr>Farmer 1: FEC vs weight gain</vt:lpstr>
      <vt:lpstr>PowerPoint Presentation</vt:lpstr>
      <vt:lpstr>PowerPoint Presentation</vt:lpstr>
      <vt:lpstr>Conclusion</vt:lpstr>
      <vt:lpstr>Farmer 2: Protein supplementation</vt:lpstr>
      <vt:lpstr>PowerPoint Presentation</vt:lpstr>
      <vt:lpstr>Preliminary conclusion</vt:lpstr>
      <vt:lpstr>Farmer 3: Low Input. Source of protein Soya vs Sopralin</vt:lpstr>
      <vt:lpstr>PowerPoint Presentation</vt:lpstr>
      <vt:lpstr>PowerPoint Presentation</vt:lpstr>
      <vt:lpstr>Preliminary conclusion</vt:lpstr>
      <vt:lpstr>PowerPoint Presentation</vt:lpstr>
      <vt:lpstr>PowerPoint Presentation</vt:lpstr>
      <vt:lpstr>How much MP do ewes need?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SRUC</dc:creator>
  <cp:keywords>V2; Standard SRUC template; 19102012</cp:keywords>
  <cp:lastModifiedBy>Administrator</cp:lastModifiedBy>
  <cp:revision>342</cp:revision>
  <dcterms:created xsi:type="dcterms:W3CDTF">2012-09-19T12:24:09Z</dcterms:created>
  <dcterms:modified xsi:type="dcterms:W3CDTF">2018-08-28T13:28:33Z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0x010100BAE5EADAA7E905468456BA708A0D523B</vt:lpwstr>
  </property>
</Properties>
</file>