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9945688" cy="6858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QUE Clotilde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A50021"/>
    <a:srgbClr val="990033"/>
    <a:srgbClr val="800000"/>
    <a:srgbClr val="DEFF9B"/>
    <a:srgbClr val="77933C"/>
    <a:srgbClr val="C3D69B"/>
    <a:srgbClr val="000000"/>
    <a:srgbClr val="8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>
      <p:cViewPr>
        <p:scale>
          <a:sx n="50" d="100"/>
          <a:sy n="50" d="100"/>
        </p:scale>
        <p:origin x="-1190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282" y="-58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2T15:45:49.096" idx="1">
    <p:pos x="5395" y="2093"/>
    <p:text>a corriger?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588" y="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86DE40-A5F4-42B9-A2E1-A2784DE3474E}" type="datetimeFigureOut">
              <a:rPr lang="en-GB"/>
              <a:pPr>
                <a:defRPr/>
              </a:pPr>
              <a:t>17/03/2015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588" y="651391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F47A4F-872A-4E0E-9738-3CC1A30DEB2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1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222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4570" y="3257550"/>
            <a:ext cx="7954249" cy="3084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830618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22288"/>
            <a:ext cx="3430588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569" y="3257551"/>
            <a:ext cx="7956550" cy="24550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C5204107-8568-4357-9401-2D9C7D6899E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E5139CEF-582F-4283-8B68-AEA1EC53C0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3581A04E-E514-4BB8-B0C3-31EC428B7EC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9C863522-D569-4B24-9206-3BB1078AD35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62D8D9BA-2F69-4BD1-9B96-0474F5FB386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2FAF284-D566-401F-95E9-E3749AB99C7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9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95F9985-4335-4637-A16C-EE8A6AA767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486E47CE-B202-4C54-8C9F-F5D276E49A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1092B4C2-9BF7-4F43-8925-916D67FA8C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F6DBA2E-179C-4F9C-9575-A807BD2253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52B88488-49B7-40FF-9826-DD6618E6FDC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pic>
        <p:nvPicPr>
          <p:cNvPr id="1028" name="Picture 9" descr="FP7-gen-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re-ipm.eu/node/3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1907704" y="1425369"/>
            <a:ext cx="6643687" cy="35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4800" dirty="0">
                <a:solidFill>
                  <a:schemeClr val="tx1"/>
                </a:solidFill>
              </a:rPr>
              <a:t>Advanced system </a:t>
            </a:r>
            <a:r>
              <a:rPr lang="fr-FR" altLang="fr-FR" sz="4800" dirty="0" smtClean="0">
                <a:solidFill>
                  <a:schemeClr val="tx1"/>
                </a:solidFill>
              </a:rPr>
              <a:t>in </a:t>
            </a:r>
            <a:r>
              <a:rPr lang="fr-FR" altLang="fr-FR" sz="4800" dirty="0" err="1" smtClean="0">
                <a:solidFill>
                  <a:schemeClr val="tx1"/>
                </a:solidFill>
              </a:rPr>
              <a:t>wheat</a:t>
            </a:r>
            <a:endParaRPr lang="fr-FR" altLang="fr-FR" sz="48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fr-FR" altLang="fr-FR" sz="48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fr-FR" altLang="fr-FR" sz="4800" smtClean="0">
                <a:solidFill>
                  <a:srgbClr val="FF0000"/>
                </a:solidFill>
              </a:rPr>
              <a:t>Combination</a:t>
            </a:r>
            <a:r>
              <a:rPr lang="fr-FR" altLang="fr-FR" sz="4800" dirty="0" smtClean="0">
                <a:solidFill>
                  <a:srgbClr val="FF0000"/>
                </a:solidFill>
              </a:rPr>
              <a:t> </a:t>
            </a:r>
            <a:r>
              <a:rPr lang="fr-FR" altLang="fr-FR" sz="4800" dirty="0" smtClean="0">
                <a:solidFill>
                  <a:srgbClr val="FF0000"/>
                </a:solidFill>
              </a:rPr>
              <a:t>of </a:t>
            </a:r>
            <a:r>
              <a:rPr lang="fr-FR" altLang="fr-FR" sz="4800" dirty="0" err="1" smtClean="0">
                <a:solidFill>
                  <a:srgbClr val="FF0000"/>
                </a:solidFill>
              </a:rPr>
              <a:t>agronomical</a:t>
            </a:r>
            <a:r>
              <a:rPr lang="fr-FR" altLang="fr-FR" sz="4800" dirty="0" smtClean="0">
                <a:solidFill>
                  <a:srgbClr val="FF0000"/>
                </a:solidFill>
              </a:rPr>
              <a:t> levers </a:t>
            </a:r>
            <a:endParaRPr lang="fr-FR" altLang="fr-FR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5492592"/>
            <a:ext cx="7210461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rgbClr val="7F7F7F"/>
                </a:solidFill>
              </a:rPr>
              <a:t>WP 2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7F7F7F"/>
                </a:solidFill>
              </a:rPr>
              <a:t>“Wheat-based cropping system”</a:t>
            </a:r>
            <a:endParaRPr lang="en-GB" sz="2000" dirty="0">
              <a:solidFill>
                <a:srgbClr val="7F7F7F"/>
              </a:solidFill>
            </a:endParaRPr>
          </a:p>
        </p:txBody>
      </p:sp>
      <p:pic>
        <p:nvPicPr>
          <p:cNvPr id="4" name="Picture 8" descr="logo_arv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9231" r="8688" b="3845"/>
          <a:stretch>
            <a:fillRect/>
          </a:stretch>
        </p:blipFill>
        <p:spPr bwMode="auto">
          <a:xfrm>
            <a:off x="7286625" y="5880710"/>
            <a:ext cx="1576551" cy="6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96336" y="6453336"/>
            <a:ext cx="11464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FRANCE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4080-42DE-4B7F-AE32-1C46D034825C}" type="datetime1">
              <a:rPr lang="fr-FR" smtClean="0"/>
              <a:t>17/03/2015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65268"/>
            <a:ext cx="3901440" cy="29260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75" y="2636912"/>
            <a:ext cx="3901440" cy="2926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68" y="1029856"/>
            <a:ext cx="4572000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Mechanical weeding  is efficient on dicots at “white wire stage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On developed weeds, results are worse because (here : </a:t>
            </a:r>
            <a:r>
              <a:rPr lang="en-US" i="1" dirty="0" err="1" smtClean="0">
                <a:solidFill>
                  <a:srgbClr val="008000"/>
                </a:solidFill>
              </a:rPr>
              <a:t>Galium</a:t>
            </a:r>
            <a:r>
              <a:rPr lang="en-US" i="1" dirty="0" smtClean="0">
                <a:solidFill>
                  <a:srgbClr val="008000"/>
                </a:solidFill>
              </a:rPr>
              <a:t> aparine</a:t>
            </a:r>
            <a:r>
              <a:rPr lang="en-US" dirty="0" smtClean="0">
                <a:solidFill>
                  <a:srgbClr val="008000"/>
                </a:solidFill>
              </a:rPr>
              <a:t>) the plant remains on </a:t>
            </a:r>
            <a:r>
              <a:rPr lang="en-US" dirty="0" err="1" smtClean="0">
                <a:solidFill>
                  <a:srgbClr val="008000"/>
                </a:solidFill>
              </a:rPr>
              <a:t>slods</a:t>
            </a:r>
            <a:r>
              <a:rPr lang="en-US" dirty="0" smtClean="0">
                <a:solidFill>
                  <a:srgbClr val="008000"/>
                </a:solidFill>
              </a:rPr>
              <a:t> of soil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17008" y="400861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684912" y="522443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002088" y="2077639"/>
            <a:ext cx="1281880" cy="895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4080-42DE-4B7F-AE32-1C46D034825C}" type="datetime1">
              <a:rPr lang="fr-FR" smtClean="0"/>
              <a:t>17/03/2015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 </a:t>
            </a:r>
            <a:r>
              <a:rPr lang="fr-FR" dirty="0" err="1" smtClean="0"/>
              <a:t>harvest</a:t>
            </a:r>
            <a:r>
              <a:rPr lang="fr-FR" dirty="0" smtClean="0"/>
              <a:t> time…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6" y="114551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100751" cy="38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750823" y="482836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947943" y="532284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4116295" y="5301208"/>
            <a:ext cx="4572000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Weeds are generally well controlled in the wheat in the advanced system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 have remaining </a:t>
            </a:r>
            <a:r>
              <a:rPr lang="en-US" i="1" dirty="0" err="1" smtClean="0">
                <a:solidFill>
                  <a:srgbClr val="008000"/>
                </a:solidFill>
              </a:rPr>
              <a:t>Galium</a:t>
            </a:r>
            <a:r>
              <a:rPr lang="en-US" i="1" dirty="0" smtClean="0">
                <a:solidFill>
                  <a:srgbClr val="008000"/>
                </a:solidFill>
              </a:rPr>
              <a:t> aparine </a:t>
            </a:r>
            <a:r>
              <a:rPr lang="en-US" dirty="0" smtClean="0">
                <a:solidFill>
                  <a:srgbClr val="008000"/>
                </a:solidFill>
              </a:rPr>
              <a:t>most of the time. 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>
            <a:stCxn id="10" idx="1"/>
          </p:cNvCxnSpPr>
          <p:nvPr/>
        </p:nvCxnSpPr>
        <p:spPr>
          <a:xfrm flipH="1" flipV="1">
            <a:off x="2195736" y="4612270"/>
            <a:ext cx="1920559" cy="13791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9632" y="1484313"/>
            <a:ext cx="7425581" cy="4233862"/>
          </a:xfrm>
        </p:spPr>
        <p:txBody>
          <a:bodyPr/>
          <a:lstStyle/>
          <a:p>
            <a:r>
              <a:rPr lang="en-US" sz="2800" dirty="0" smtClean="0"/>
              <a:t>In PURE, in wheat-based cropping systems </a:t>
            </a:r>
            <a:r>
              <a:rPr lang="en-US" sz="2800" dirty="0" smtClean="0">
                <a:hlinkClick r:id="rId2"/>
              </a:rPr>
              <a:t>three </a:t>
            </a:r>
            <a:r>
              <a:rPr lang="en-US" sz="2800" dirty="0" smtClean="0"/>
              <a:t>were compared : current, intermediate, advanced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Advanced system is led without pesticide at all, and no fertilizer. </a:t>
            </a:r>
          </a:p>
          <a:p>
            <a:r>
              <a:rPr lang="en-US" sz="2800" dirty="0" smtClean="0"/>
              <a:t>The rules are extreme beyond the organic ones. </a:t>
            </a:r>
          </a:p>
          <a:p>
            <a:r>
              <a:rPr lang="en-US" sz="2800" dirty="0" smtClean="0"/>
              <a:t>But the learning on weeds control is useful for building our advices for farmers.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8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87624" y="1484312"/>
            <a:ext cx="7497589" cy="4752999"/>
          </a:xfrm>
        </p:spPr>
        <p:txBody>
          <a:bodyPr/>
          <a:lstStyle/>
          <a:p>
            <a:pPr marL="0" indent="0">
              <a:buNone/>
            </a:pPr>
            <a:r>
              <a:rPr lang="fr-FR" sz="2800" i="1" dirty="0"/>
              <a:t>ON Station </a:t>
            </a:r>
            <a:r>
              <a:rPr lang="fr-FR" sz="2800" i="1" dirty="0" err="1"/>
              <a:t>Experiment</a:t>
            </a:r>
            <a:r>
              <a:rPr lang="fr-FR" sz="2800" i="1" dirty="0"/>
              <a:t/>
            </a:r>
            <a:br>
              <a:rPr lang="fr-FR" sz="2800" i="1" dirty="0"/>
            </a:br>
            <a:r>
              <a:rPr lang="fr-FR" sz="2800" i="1" dirty="0" err="1"/>
              <a:t>Boigneville</a:t>
            </a:r>
            <a:r>
              <a:rPr lang="fr-FR" sz="2800" i="1" dirty="0"/>
              <a:t> (FR) </a:t>
            </a:r>
            <a:r>
              <a:rPr lang="fr-FR" sz="2800" i="1" dirty="0" smtClean="0"/>
              <a:t/>
            </a:r>
            <a:br>
              <a:rPr lang="fr-FR" sz="2800" i="1" dirty="0" smtClean="0"/>
            </a:br>
            <a:endParaRPr lang="fr-FR" sz="2800" i="1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en-US" sz="2400" dirty="0" smtClean="0"/>
              <a:t>In the system, agronomical levers can control weeds in the plots without extra time of work on the year. </a:t>
            </a:r>
          </a:p>
          <a:p>
            <a:r>
              <a:rPr lang="en-US" sz="2400" dirty="0" smtClean="0"/>
              <a:t>Nevertheless, there are some shadows : perennials </a:t>
            </a:r>
            <a:r>
              <a:rPr lang="en-US" sz="2400" dirty="0"/>
              <a:t>have been selected </a:t>
            </a:r>
            <a:r>
              <a:rPr lang="en-US" sz="2400" dirty="0" smtClean="0"/>
              <a:t>in this system (</a:t>
            </a:r>
            <a:r>
              <a:rPr lang="en-US" sz="2400" i="1" dirty="0" err="1" smtClean="0"/>
              <a:t>Cirsium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arvense</a:t>
            </a:r>
            <a:r>
              <a:rPr lang="en-US" sz="2400" i="1" dirty="0" smtClean="0"/>
              <a:t> or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umex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crispus</a:t>
            </a:r>
            <a:r>
              <a:rPr lang="en-US" sz="2400" dirty="0" smtClean="0"/>
              <a:t>). </a:t>
            </a:r>
            <a:r>
              <a:rPr lang="en-US" sz="2400" dirty="0" smtClean="0">
                <a:solidFill>
                  <a:srgbClr val="FF0000"/>
                </a:solidFill>
              </a:rPr>
              <a:t>Manual weeding is tested against young </a:t>
            </a:r>
            <a:r>
              <a:rPr lang="en-US" sz="2400" dirty="0" err="1" smtClean="0">
                <a:solidFill>
                  <a:srgbClr val="FF0000"/>
                </a:solidFill>
              </a:rPr>
              <a:t>Rumex</a:t>
            </a:r>
            <a:r>
              <a:rPr lang="en-US" sz="2400" dirty="0" smtClean="0">
                <a:solidFill>
                  <a:srgbClr val="FF0000"/>
                </a:solidFill>
              </a:rPr>
              <a:t>, “</a:t>
            </a:r>
            <a:r>
              <a:rPr lang="en-US" sz="2400" dirty="0" err="1" smtClean="0">
                <a:solidFill>
                  <a:srgbClr val="FF0000"/>
                </a:solidFill>
              </a:rPr>
              <a:t>ecimeuse</a:t>
            </a:r>
            <a:r>
              <a:rPr lang="en-US" sz="2400" dirty="0" smtClean="0">
                <a:solidFill>
                  <a:srgbClr val="FF0000"/>
                </a:solidFill>
              </a:rPr>
              <a:t>” against </a:t>
            </a:r>
            <a:r>
              <a:rPr lang="en-US" sz="2400" dirty="0" err="1" smtClean="0">
                <a:solidFill>
                  <a:srgbClr val="FF0000"/>
                </a:solidFill>
              </a:rPr>
              <a:t>thisles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More over yields are above the conventional ones.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Background(2)</a:t>
            </a:r>
            <a:endParaRPr lang="fr-FR" dirty="0"/>
          </a:p>
        </p:txBody>
      </p:sp>
      <p:sp>
        <p:nvSpPr>
          <p:cNvPr id="6" name="AutoShape 2" descr="data:image/jpeg;base64,/9j/4AAQSkZJRgABAQAAAQABAAD/2wCEAAkGBxMTEhUUExQWFhUXFxoWGBgYFxkaHxgaHRgcFxoYGh0cHCggGxwnHRcaITEhJSkrLi4uGB8zODMsNygtLisBCgoKDg0OGxAQGywmHyQsLCwsLDAvLDQsNC8sLCwsLCwsLDQsLCwsLCwsLCwsLCwsLCwsLCwsLCwsLCwsLCwsLP/AABEIANsA5wMBIgACEQEDEQH/xAAbAAACAwEBAQAAAAAAAAAAAAADBAACBQEGB//EADwQAAECBAQEAwYFAwQCAwAAAAECEQADITEEEkFRBSJhcTKBkRNSobHB8AYUQnLRYuHxIzOywhWSU2Oi/8QAGQEAAwEBAQAAAAAAAAAAAAAAAQIDAAQF/8QAJhEAAgICAgEEAgMBAAAAAAAAAAECEQMhEjFBBBMiUTJhcfDxgf/aAAwDAQACEQMRAD8A+2zjAs53gk+0ZXEcW3Ikl/1ENQN4d8xppbakMqStiSZ3ieOIZCVsp3LaBjfZy0If+TmazC/l/EJrAK8wUAblzWu5NfXaCBfiqFOGpUA+7SIyk29E02Moxc4n/cLeX8RaTxSbVzS2kDwEgqVkCqBLqN2L0HS+u1o00cNlj9J81K9RWh7QYwbV2FWJq4mr3z6f2jqMVN98t2EQ4BYmEBikjMCd6ApU3dwodQ1HJZGCWVKzlksAAkg1q5ql9vjG9uYb+yiseoFIKyCp2fVqkWu1W2B2MU/NzautXkBFcTwxWZwSvbwjLsC9KVr1tDOH4RLQ2UEFgFZSQFMGGrgDo0N7brsFsqrGL99vSKHFTffJHaHvyaNvUqP1gYwAB8Ssvuv8Hu3x6wPbl9jWAOOUBVej6Q3h5cwF1zCf6RbzNz8IJKlJT4QBu2vfeCCHjCjWLz+IpSrK6irYAltamw8yIXHE1n9OVzqpyA9yB00ePPYmczWBcltHNfvtDmGnZgN4hPNJdGTT0a3tlh3UXiDEL94wrMxQAzEEnYAnW7CsEmHbWsI5uTsdaDfmVe8Yn5lXvGFSpoAqdUxtgcqNA4pXvH1gf5pb+I+sI/mYovEM56W1rDKxHNDyser3j6xEY5fvGMzC4dS6ksPn2gq5KwaDMPu8awJyaug+OxU0VC1DzimE4suy1nRoBMmqIKdR9kdYBhWzjMQ3k3ntB2Lyalo25WMWUguX2eM6fxSaFFlHTW24jmLxKaZbjXp/HaE6k0+Maxss/CPT/h7EKWhRUSecs5ejCJHPw23sqe9XuwjsVXRSH4oY4pIUtICS1XuoPQhqd/hGDg8CqZMqpSEIJJA/UouCCehfd3ehYx6afaAw6QklbBypCUgMBQM+vrAMRgElykBKjqBS71SCAbnrWG4kMahTAYESwTQrPiUNWsIbiRIxiRX2gpUVLDrc09D6RaBzFJSATQaUt6CMYsZgfK4e7dI4JyaVFQ4rcC57VgacQglnqaWPpUdDBso2jGKiaKB6qt1aLIWCARUGxiBI2EdAa0YxIhLVgU3EoT4lJHR6+l4yOJ8WBBSmxuSL9AD9b/GFlJRWwNmfOw4VLAIAp+k2O4NNYTQspUAaKapDgH1saO0M5goMGTsQKXc01c+cC9iVOksWYkODR6HcChvt0jk7A3fQ9JmOOZjDKcXlDabMLRly5KkC5IfUu3Tf1is1ajC8aYedI1FYmWVZUqDksKEOe5hKbOZ3FYzJcwhaSaAKBdnYO7tr2hlWLkJVzrSAS7DMogZgGoKeIVPU6GHjslzctBZk0sGo+w6wTBSMxr3/AI+LQCbxXDliZgDpFEy1f1P+m4ykV2HntYIIKAUVFQCzVBY/EQz0UhibdsJKlsGf4AfKLiB4jEBN/wDMJrxpqwHR+zwtHS8kY6C8QSAjS4+x1hNQJSC1+W16inlB5AMwupmEFxU5IS1HBYC0FEZLl8ukKnDZSMzZRTvTTVxHWzEq0Nn2jiVB61FnNadNu0XxJZoxPXg2vw6lkK/f9BHY5+HFPLUf6z8hHYtHotDo0J9oDBp9oDFF0CXZIkSJBFJFZiwkEksAHJ2AuYtEjGAomImJBBcUUKkGhod2cdjGTxmdMQs5FHmSOVVUvUBmYi1WOsauLmKSAUIzl2IdmDEvatdOsKcUlOgTGOZLOH0NwXLUd36HeBO+LoArwlUwzXUSeVRYqLByKAO583+UbkYIWzHMxGobZtRsY6jiixQKB/cHPqCIhjzpr5Bao3YwOKcSWVKSkskFnFCSKGulaUa0NSuLukkJCiHHKqji4OoPSsY0zFHMVvf9LMBqWFn63vDTyqviwSA51aCF5kwmh1h9OL3YpPS3pAZmGYOCSmwJ+rxzE2rWmZ8vMDXSNCRNeB+yIZmLaa/feDy0g1Zt/vWMCCaCoV59I4tnax2is1Yaj97QuZg3Pr/aAO2iuKwm0ITMIpICr7iNKTOAo2txXe7Cgpe0dmzCO0GicoJ7BYXihDAh0gEkasSTRQrQl2L07RrYbHlQBRzjokuCwJB6hxWxjzuKGUhQ0L9w9oAt2ygljVnLGl2hlL7EWWUNHoZqueuYnQGptoPjSOYZD+IsNfLSMlPEpqkiWTys3U/2NKQbh+OUtRQtSlOWQSXyq2c2Bt3aGsZZE2eilzEkBiw00jOxKkknQV1qTv2iglKDtcMSzEpeqQR+l+sGw6CkOpIbyc6/UUjUWeRz0wUlHMCzDSG54qHtr1F2+EDM0KVQMB9j6x3FGjQQaRvcCUCgsG5j8QD9YkA/C3+2r9//AFTEisei0Xas1J9oDBMYklJCTlOhZ26trGHx+YQkPmCAlZWRmZgBcp0Yn7EUXQs3RpLxksODMQCL8w1qNYEeJSsrhaTQqAcAlnsC2xjysrEgApyGXkDscoYVDhiaUIcUhCZxBPMAEgl1EqIDtUmu1TE3lp00Sc6PVr46WBEonfmG1GpXbT0rGphZwWhKhqH7bjuDTyjwcviJCmPo4vUN6gjyMbHC+KrS4SkFKhmBJ8Ktaag+XxgQy3pmjOz1MKcU/wBpYqKUI30OuraRipx84ORMckfqSDVi2VmAremkFlY1Xs8q65g6golRDgOHfQ7Q3uw+xzMxE8JPTWvxhBc1WblIb5a/KHcSBYkE1c5U92jMGFNSlT+TetY5CGRu9GthMaczGm1b7NVrQhiMSHa1bbQrnKSyviYk+WVc1fOMJLJJxHZU4GD5jUiuhGhH0IuIypExmcQ/Ing0jJ0GE7DrU5dIoQaLcMQKAkA0J1g80rSWdIGnMPdf/lSEjmfxUd2pZmb1rDGGw6sviqzE5Ulwx9OY5mhtF4sj3Jys/KQXcMCHpQ1tCU5R1Po/WHFyiC+anM4yirnlrowp1heYgmgFTCsSf6A4WVmOoFuU+feG8QNGLACpar/4gqZJCdj6fKBB3Y28/wCYOqNSSoSnh0vCmDNCDYV8javd6f1RpcSDBnFtCD8oWkyiRatg+wv/ADBWrRzyj8tC1CqtekcnLGgy71dxeCz5TPUgCjtUEh2rdopMCRUKfo31jCu0jiJpR4VFJ1YkWe7dz6w3IxawTlVdrsQT7xBDP/MTheCC3Wrwj4ltPhBEqBWpkkMTdx8Nv7RikMcuPLwa/DpiiCVsQBfKBXQBm71e0FOGKy+YN5vHZaSMqGAyioBfmYPs/NS1hDcgQbrR3Y8SktmlwORkQoO/NT0ESD8N8J7/AEEci0eh6S0g8+0ZfFVOhSTKUtKgQSGLWYgVLvahYjtGpPtAYrEnI8bixLC84QEuAmpzeJQapANTlbqYypuLkrctKJAqSymCk5tRYisewn8HBUVKWcoKlBKUi6i71dyASA28Jz+EKSSciVJDVSz6gkggNTZ9YhLHLsnR5gAE/pBUpnIF3KvUEk+fWDycO6QqWpwQ4I+dI05UlKxnSluhDG5Bo3S8dSCCzDtaIsV415OyAoAO1IKCXYkZmdtWdnbaoii5IcqO2+0WlA5UvU1NzqX+RgFFoVxUl3oYAnDUI0IYQ+pIMTJG0I4WzFw8p1sp3Bbfz6RoTcKzkqPSGvyoc9YpMOWhIUakM4poGfaMqAsaS2ZWKQ1NTBJMoNXoaOLF9CKdIvNlk11gqE+sZE0vlZCBBZRaOZC4DGrmxanW2sWSWNYJRF1rTTM57QKdiWsAxDhqFuvyimKXAPZ+0AAUzOD11p1jCyk+kXRiirldibHYxVWICRU1FxqIApKEVHMr1MKLXnvcOx6XI+9usFEpTa/kJOmlZOgFbxqcPBMshumc2Y0oLmMnD4ZaiGQSkmrED0e48/WNs4gpQ02WpKQBV0F9k0OxPpAorgi9zYti5JMssBlDF2qTrX1gI4WVCgvVzpuKXgM/HKUpy2VJDAWJ0cP9dI1eH4/2gIZla29Y20gwWPJPizuKaUGSznwpL1IuAdHhHCIeclNWcuTfKkZjU3N6mpimMnBDqJC1ApCwCAHDJURmIZgSpncsGeO8FVmmEhmyKoKuCKaDUp+76KOn1NRior7N2UQp1E1clhDkswlKASGudTsekMy7Rmy+KFR2bPCFOk/u+giROEpZB7/QR2OiHQkuxifaAwafaAxVdEpdkis2WFApUAQbgxaJBFMrH4UTFkiYEMnIspy5gokZAQQdCprX9ETgJkuX/qlK6jmepJLUGVhuz7xvflkZivKMxDE7il97COYnDBaQmoYuGammoaxhZRUl1/f57BRjJltFVCO4qQoLIzqA0dKQDvpWjajWByyaUuDm8Qbs6a1+zHDKDXY62DWybkDvHRNTSoqWFRzFiWG5YEt0MUXSjDo4f4mJKxGlA3Ro1KhbphFncHzgE1neGszipbrAV06+VIyNIUBLmCol6mOpLC79Sz/KKJW94YmRajC82e16iDrVGZjnJZjpGbEySaRfELo4qIUw81WZ0hy9oLIQ6VA7u3Z4WlzGL/bRkc8m7TLz6FhWpY7V+MH4bJSVuq1e2zHZxWHOE4JCnKuZjR9RoRBfYhS2kjKAzqYEM7lKd3yqSagh4x0YvTSlU30MTsMJZUoLUKCgbKGYuOW5bU/qPl53FYlRJPtJhFg5S/8Ax7eka3EOSWEJbLRKQoqUWdyS56EDy0jPSgJGbUUHnr3/AJgpj+qm0+MTgRUueY3AZhu+lNhrEwaSVpyk0PMbUffytHMPLUtQSxU5qzCm5J0F43kYRMtLO4u2XXQ9b69IDZLBgeTa6KDA+1UchUKVIUQLNvWCSeEGTmUnxeFVgVPsTrT0BhvDYgpQomxt1Nn7B77tF5YmKtQHU38hr8IMWejLCnuXZ1ABqfiC/wDGkMSk/fyjktITS53MdUtg5P396QbGo1eGnlPf6CJA+DTQpBbRTH0Edi0eib7Gp9oDBp9oDFV0Tl2VWtmvUtQRX2wpQ1Vlts9e1IJEgig/bDr4stj69usXWsJDkgAXJLAR2IQ9DGMY8+QUKygnI5UgGoBPirrqQNMx0sqtcbmKkZkFIAduXoQKfe0Ya0VZmIuDcfe8cnqIvlyCuqQji1lnFYSlzmPUxsLw9KRmYvAnT0iSf0RyRktjkuc4vHUzK9Ne28ZspZfaG5Sz2G7ir0+cFIMZNkX0gMxJv8IKlTUgGIxAEYWVFUrOscUur9G6QnNxD2ceURUwuygRa7jqI2yXuBxNctp/Zj8ITmSyKDwnp8IntS4apOgcx32rVTY6dRp1H8wdknK+xrh8wBMxBVlzJZNbGrkUvDnDFMCsrAQNCKkChUo0dRa9YyVqCSS1P07fY2gkgkoUomiRyjq4AJFtY1HRizNJR+r/AKxifN9qsqskWGw7b/dKwHEKftp0iSluCC9eav7m+pEEw+G9orK7C5PSFEdzl+2N8Jw+RJmKo4N9EjUweSrOoknMgJCk5f1OwY7jmcNuBBMdNIypSWN2Z+WzDr/berPDpDKyoHKihOqlbdANtwNoyVs9fHBYoUGw2GfmmACwSijACxb0o+gesHmTQD3pAscVIBJSr5fHesYmImZiTW5avn5Uh5OtDQjy3Zo4vEMWrm2FadoSPEVoTc5jzGharUFLAU01tGfjeKigWo15KAuo1UA6Q7MFHoAdjAJtQRZL8o6XdtB820jJeR6XTPdfhWdnRMP/ANj9nQkt5PrEgX4LH+ivrMP/ABSIkXh+JzZPyZtz7QGDT7QtzVtel/DR/O/wiseiEuy8SKOrYX3Phf5tHBm/p8XXw/zBAEiQN1OKBnL9B+luu8ROej5dczP5NGMEhHiMtZKWQFIYuyilYOhR+k9i2kPQHGSM6WdiCFA7ERjMw5E/xAkulTc2UFmBD5aVBBpvHZiwYkhQUM5SQVAO97VPRyTSKzFB2cW+/kY8/Io83QyejNnghVfKBYiYUg3B0+X1hwyrg6VhPGJD1NCQfN/sQyOaehfFYsue8CwmHM0mo6VN+wgS0kkjlPrSvp8428DNBbKnKBTMUs+9w4tq0avImKPuS+T0dkYJaeXO4uAUggjYwbiOD9ohv1A3b59IZWtoBOxyUkglmrY2Z9q+UJbPUWCPHj4F8PgUSlFdy1Btu3Uxh4j/AFFKYF85YXNR0/a/nG2vGIci5di6T8yG/wAQthlq9oFFIFej1Fdd/nDxs5PU4Y/GEerE8ZgcuS4C0sp9Fdu7Q/w/Do9k4epy5jqQbgdD8oNiJeckLtrWzWI9Wgi0BKQE1obUf+5gcriUh6aOPK34oxVKHMQSxUw7J9d/hBOGqVmopVgP01193p/DQpiEkgMC7kZavUkg72+UM8JlFKnVQkEDv/j5wX0cWObeZLxYUyJq5iJSFqclKVKmZKJqpSgUB8zJLPR7xv4vHFCWRQAlJ8LirAqIJDm/nVi4jGwanWacqjVywcKVlqOmXvWKY9RT/tksXfK4dQVV2sxPxeByaWj2IpTdXpDGFx5KV+0JKXGYOXCVDKSz75G79YRXLTmUFqsSMiTQcrjOoWJDFhUOCWeE8FiFhSFBaiMyUrIUVBiFE5gTVJKCGc1bQPHPYvOMxAObKyk+Jw/LmSzvU1o9H8KWZL7H/aGMVg0zEFCkJCSBTKCQHAHiBBFCO0WkycyVE9Gu1/M2f47xCpYSXS2YByQQWd2uNBtvGjw/DBgHoLsGHw+/SN+jPSs9J+EQ0pQ2X09xO31jkM/h4jIoBmCmAFvCl283jkdEVSONy5bNCfaAwafaAxRdCS7JEiRIIpIkSJGMSJEiPGMefnJYq9mGSkkBLu6U0JT5vR7ANqIEFpUHYEdQD5fODOWBF2Ch3ZxCclPKWs9Ozf5jim07fTs3RxS0pqB0oS3pp5Rl44ZhUM1o01SN4TxArb1tC2SmrRmy5yPD4FhnLO7lg7mgcpqI0cHiUguZ0kjWhs1W5qc3whHEs1+tPpB8LiCkJKg4Bsw9ep/mG5aBiyKLpo1p80M4LuAQ2r2ji84ZgG1cs3ah6wRC3oWzeIC7DQvY36wDF4mWykKDg0IKSxfyqKRNI9VTtaMQoQuZkKQSg5zmmTCl1BQoVJKVcptYPpG6FsKhuUGhd9w7WBjJnqSE8gokeECrM7JA+UaKcUlaGyLoEEctecs3SwcaUgqTYZwSasF7XnSR4VXGzKY/SHVJZOpqf0kv6hozs7jwmjptQc4ST2zF32rDGNLANUigUWet22gLS2aUeUk14MyfLU5LcxoQ7lKabbk27Q6nhSg2ZZYVDaE7iF8WgICSCoVfM9a3O70h04pISQhWYtVSq5fSj384Zs82OODySUhdRUgGyS5D3ezEHQ9DWElqKGKzfKlq8oLpzHdWV/IG8HWSpic2RLEgs6iDQBrmgJOwHVsc4vnUJhYkJoCHDEModA5Pn0gOz0MONLSf+lsBOVJmrMxRWFqSzl0kAKJSArUBqhhRxUqJ0VTzlYZiCeSzKbsezjSsZcjhecJWTLSlzlJAd3IKkgVJooMBV43ZGHqhKGUlIytmS6nJJJAJ95qOaCHsrJV5Jh5KyioIFS5FQTQtXy8xGgA7pTRPzpdW5pFShywASEhi1G3NYsiYB/aDVHmZczm68Ho/w3Lyy1D+r6CJF+Al5Z/d9BEi8eh49D0+0Bg0+0Bii6BLskSJEgikiRIkYxIBj15ZazblNe4aDwpxVIMog6lI/wD0K+V/KMZmStX392gElSElVCMynLqF2uA9AW6WMFUkVA3dySX017QFeIUKZSUsKggMX61oz+Yjz1VtIYJMUNCDt9tCGLkk2KT5kd9IKmcVEMguSxcpoGd71rSOTE7JgpUTnsy/y5B/ST0UKPoxA9RAFSCCFFQ0NL/D0ofSGMXhSS4ID2dQHo5gUoFJJUgr0DEEU7aw3/Dka3Rr8ODCtmcE13o7m38xzE4FJSACqzeNXfet9YzsLPmmieUE7OQ9vvvGpJQaJUFOAz0qAe56Qsk0el6bKnGqMzCYRUtSnJIWSf1MkAMAAXuANqvqYL+ZUFOEkBku4o5oRvTWjQ3jZKrgO2grCglqKPCQ9e3UxN39HoKq7CSsUQ/+mpiFEU2Nu5qQLwlJMwmuZP8AqEAHIrlch92IrvWL/mAxlqUHbNcFjrX4eYiIxTEBOVRfmILu9G3tDL+CWWcYLbDqDBQNWFcybWIHWmaOTEMLPy1ItuWawcN5dar5ww8Kc5UpnA2HTV40FAJ5QKbVbUKB0sbdYM+jk9P8srlSMxZUZSQ5AVXM4qXJKTUXv6Ri8VSSQFZVMahQBJuHFXCrV7iNnESHBLgZS9v6WFNdfWM6bImqm5JiAhOUn2hJJIDEAgJypVlUaFQPKYEWz0Piu32MYbG+zR7NnCjmFWABoWcVdw9to1MHiEpDlaA4dJz1VR6HubdIxJKQqYiU6ggEJzZSDU13Z1KfVno8bWEf2q1lRzKJJSVlSQBQBLghKQNAw86w6arYuWDqkMDaGJQYWfR40TgEECgtVtYhw/KBq3xNzD2eVHBJPZqfh1byz+76CJF+BrSUKCbBRHwESLR6LJUh2faAwafaAxRdCy7JEiRIIpIkSJGMSEeKrbINXKvQN81CHox+JqdZ6AJ8/EfmPSJ5ZVBmEFrrCRM3+j0Nubr+34w+JbXgM0j/ABHHFgYjnW5YpBozg7112hmeSollZTdrP5v84XWWMUK3JL6ffyhrJ8vAGfhVqLHM/nXtCq8EQDW1/wCIdTPIOUnlUbbDfvrF5qlKBDnMKKG/Ubwa1aJSjFnOHYkcoylLOaa0oSfM+ca6VG+/y0EeYnygPEVKVsmrdCTR+20bvDZhMlJLjRjdnYOR0hZLVnV6TK74Ucm4liA7k/yB9RAMfiBLQpZYhIclSgAAKkkkgMNe0PITlGn182vC+IlpWCknqa1H9oQ9FSsy0S0oX7RKClJdTIMsJUSCCol3USAD6QJSyGGYgkm+g3LamCSVZilFVJG92ejk3vGgvDuWyOajMbDza8UPMzSeV68FF4TMhDA0SsOS9SQb/d4WOJUnKgAklyT7NZtYOzBVaA6JMa8uT7NhmABqyruWsXowB0/UNoz8VMyqOVSUvUqOoqzNXsw1gXY2P4St/wDQIxWRaTMyAZg+ZwdTQam7CJi5Cs6qgACrau197nz7QbMk5KvmN/OpU9bBmG8M8TlnK9y46a2Fb1hZLR6OPInLR5NUskgAkOp0uW2bsf4jZl41KqlJSp2KmC0uzuwDpepo/bbhQxqkfM6inkb/AAgntJYDkpASxLkUY0Ow5vnAjfgrkmkrY7Jx+dKvZrKijYEJZwLqq9doYw3tFMl2UpQY+jt2HyeJgcIv2Y9mgpBJ5lUzEkBwBzWFOrl2rGtg8MmUpOdzMU4S+RPfKCtyWjphifbOHLmXUTX4ZhhLRlBJYkudSaxILhVOC4Irq30JiRZk49CvGJ6kJBSz5mr2PURjL4lNNyE68qbioapOrW/w/wDipJMpOW4W4/8AUxj4dJo5qRqPUXaIyyNOh/Z5K7CnGzRXOauQ4ts9K7Vh2Rxh3zJrplLgvvtfrGeMOpRKiRS1BT1eOLwu17O7/wCPlGWViywtdGkjjAdloYUqk5t7hgdNHjRlzkqDhQIu4MecXh2BNaHUX19HgapXTZzSnbrDLL9k+Ekb8/iKEgkHNoGsSztmsIwjjPfbMSSWO5O4fy0tBzmFRapLuxprSsJcU4aVFKwUs1WFdyphRqt5d4TJLkM4TXSLTp+n35GMzFYpj9+kcXJWoULg2ci1G1+6QNOFWSCVIIca1DGpL6WpEdEJwyvqLOLxWYPqDAJk/Xdo05/DMyswZioMlJum3qR5doCeDj2YJzBRyuAymJoz0FzU9Hg6El6fL9Cipzt39IZXU1IHKNC9y7l60btApmBCVgAgklkguHLEsH0b7F4DMkrAJIN9tf8AP3WDRJqUe0EKMxABz+oI/mNTCKUlGVT0ok+Knk9ozJDpDl66pIca1Y9NYJKKaFUxbWqBro7PAaL+nnGD5O7GJ0xSfo55jR7DTzGkTD4VSjmWLBm39O/WGMLhZbvVSiCrmdRYAda/3ja4fw9RTmJy5jmqHNa6mnQVanaDCDfRec3N2zK4Tw05mat1Bv8A1LvQeRd6WMaExLFikgg/Ho7P0jclywkMA316nc9YtHR7EfIq0tHm55SU8+WtK5R5eIxm8UwKpbKDZTaqiLbaCPVL4XKKkrKHUlWZJdVDrR21tCeP4Ggo/wBNLLBDOoszhwHcCnTpR43sLwLNOS2eewk0Jr7NYYbC98ooDrbraAzeKKUAMqX6k62AYD4w5PwE+TzLCSkFnSd2apYi5G16VeAjCGYy0hRU2cApU+Xdmd6j4UiLxy+g8pKPxdAUYdalDmAWBRAckuBZqvr0j0XA+DiUBMWADlqlqJ2VWuZh8SIHwLhS0TPaLyhswIfMXIF6Mk1Ni7NuY2lFySogJR6OADmPZ6euzXx4+O32DbdssgfrVRhQH9I3PXfa27+a4txGXNmYdUpRJRMAZlCqloAJp4SAfIGMb8RccUo5nKpftAlCQFGhOUFku7irkFnNgIBLmkMp7EMktUByyr6uGBgTypOkVWOUlfg+n4V8vMz6sXHyiQHhM3NKQrdKT55Q8SHfYV0C42ORP7voYxCDG7xjwD930MYxjmyfkdOP8SqEl3+NPSLiW5L0Dab/AEtA1qaKJ4gkH5/f3aETHcWM52oCPOBVU7AbaEffxgn5tDs4dntobRaZNYPQi7jTy+sMTcuKKSUMkv1s1en3pA5knV6b1HptF0zw5S5NdjqHgk2WGDpB8nb1jNAhO+jJxiCQxAa+ZIDguGNnUN61Dxg4pBC0oQtK1KWzAMAkjNmVnylvCGD3S7R6xbKFQPNxS8JYrBgh2vfW3+YWl5LqT6POCfPJzMoaKORQCasxrQ6xrcNxSlmYAtgkZq1IqAKCtzWnyAg5wq2zgrKgGDK3FWJqPJozsQuYSkGZNpmJHOQS6gAQxBAYEetaRlGwuSoeGJWOZTKD+IFKgkaFgyh57tAkY8e1JpZgW2JYC4dyNtNoUlrWFeNWYA8wYEgNo4LOR5s8dkoQKzASVLdSlKWVKJYOAJhCQEhNBTo5jcf2DT1Q8jHpKFhQc15SAC1wltaD7sOGalKAFJpqNAryvXeMebhJwUFpDynyoIUlRU4JYAVNg9NYPhsWUKElcqYSp+a1HDBQUxcgqO3LCpPyLlxxq4mnwKSorJZkk5VVu5HKPVvWPbx5LhoKebJUEMAQCQFZmSnNU6Uj1cmYFJChYgEP1rXrHZh6Z5yVaLRIFLSumYg1LsG7CIUryNmGfdqX27RYIWJAlJXViNGpYa94synvqafIQDF4ouSkqCiAVJsdR9vFMsxvEHytb9XvdukWUF1YiwamupO8Ex2VKSkZUgJA0AYb6RyVdf7v+qYhSpzUM4alg1R3d45Juv8Ad/1TAMfPsbw9YmKQvIVi5RlZzV/CAHZyKabwphEBSkyzVlMVF+hN2ZwwAYXj0X4kwPs1lcuWoBXMuYSVJzFTgBLlmc2AvU0jAyELS1yeVOtCCVF61P2bRy5ItT/ktCS9tp+D6bwmWUykg06bOXb4xyGZOveORdiroV4z4B+76GPLjjcggn2gYXoqnwj2k2UFUUHgX5GX7ifSJOFu2VjOlR5FeOlEE5gwJBd6Fsxv0MZk3GyX5VIVoGVUl9nv/MfQfyMv3E+kV/8AHyvcT6QvtL+/4UWY+fyuLyv/AJE6l3fuR977Rr8Nng1SQygGIchQ0Pp849T/AOPle4n0jowEsfoT6Rva+gPKn4PKYiV7NVCQFUdvCNhWG5eJOYIDKDO/T+Y9ErByyGKQRs0Ul8OlJLhCQe0NwZyqPF/HoyTLTYse8LL4ck2JHYx6L8oh3yh2aInCIFkiB7ZZZGjzv5dgQTf5P8mLQCfh0u/c3vRmHwj1P5OW75Q8cVgZZoUJI6iB7bGWT7PHYjDMkBwSbnehVa7XgU+WoMlIYAXYdAb1uY9qnh8oWlpr0ixwcs/pHpA9pjLMeKkyVKAJKspFi1nYsweo2uINhcAhIUMqCR7yEl77gx7A4VHuiKqwUs3SIKxtAlltHleH4dCSoiWkEvZAHlQRucMw+RPiKgWIFWSGDJDk0h5GBliyAIKmUkAACgoIrD43ZzcReJDOQbRMg2h+RuItEhnINomQbRuRuItEhnINomQbRuRuItA5N1fu/wCoh3INo4JQ2vWNyNxMri3DEYhGRZIY5gRoWI+RMYWE/Dq0YhDsuUC5VSrAlIZ3DKY0vePZ5BtEyDaBpuwcCki0SCANEgM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data:image/jpeg;base64,/9j/4AAQSkZJRgABAQAAAQABAAD/2wCEAAkGBxMTEhUUExQWFhUXFxoWGBgYFxkaHxgaHRgcFxoYGh0cHCggGxwnHRcaITEhJSkrLi4uGB8zODMsNygtLisBCgoKDg0OGxAQGywmHyQsLCwsLDAvLDQsNC8sLCwsLCwsLDQsLCwsLCwsLCwsLCwsLCwsLCwsLCwsLCwsLCwsLP/AABEIANsA5wMBIgACEQEDEQH/xAAbAAACAwEBAQAAAAAAAAAAAAADBAACBQEGB//EADwQAAECBAQEAwYFAwQCAwAAAAECEQADITEEEkFRBSJhcTKBkRNSobHB8AYUQnLRYuHxIzOywhWSU2Oi/8QAGQEAAwEBAQAAAAAAAAAAAAAAAQIDAAQF/8QAJhEAAgICAgEEAgMBAAAAAAAAAAECEQMhEjFBBBMiUTJhcfDxgf/aAAwDAQACEQMRAD8A+2zjAs53gk+0ZXEcW3Ikl/1ENQN4d8xppbakMqStiSZ3ieOIZCVsp3LaBjfZy0If+TmazC/l/EJrAK8wUAblzWu5NfXaCBfiqFOGpUA+7SIyk29E02Moxc4n/cLeX8RaTxSbVzS2kDwEgqVkCqBLqN2L0HS+u1o00cNlj9J81K9RWh7QYwbV2FWJq4mr3z6f2jqMVN98t2EQ4BYmEBikjMCd6ApU3dwodQ1HJZGCWVKzlksAAkg1q5ql9vjG9uYb+yiseoFIKyCp2fVqkWu1W2B2MU/NzautXkBFcTwxWZwSvbwjLsC9KVr1tDOH4RLQ2UEFgFZSQFMGGrgDo0N7brsFsqrGL99vSKHFTffJHaHvyaNvUqP1gYwAB8Ssvuv8Hu3x6wPbl9jWAOOUBVej6Q3h5cwF1zCf6RbzNz8IJKlJT4QBu2vfeCCHjCjWLz+IpSrK6irYAltamw8yIXHE1n9OVzqpyA9yB00ePPYmczWBcltHNfvtDmGnZgN4hPNJdGTT0a3tlh3UXiDEL94wrMxQAzEEnYAnW7CsEmHbWsI5uTsdaDfmVe8Yn5lXvGFSpoAqdUxtgcqNA4pXvH1gf5pb+I+sI/mYovEM56W1rDKxHNDyser3j6xEY5fvGMzC4dS6ksPn2gq5KwaDMPu8awJyaug+OxU0VC1DzimE4suy1nRoBMmqIKdR9kdYBhWzjMQ3k3ntB2Lyalo25WMWUguX2eM6fxSaFFlHTW24jmLxKaZbjXp/HaE6k0+Maxss/CPT/h7EKWhRUSecs5ejCJHPw23sqe9XuwjsVXRSH4oY4pIUtICS1XuoPQhqd/hGDg8CqZMqpSEIJJA/UouCCehfd3ehYx6afaAw6QklbBypCUgMBQM+vrAMRgElykBKjqBS71SCAbnrWG4kMahTAYESwTQrPiUNWsIbiRIxiRX2gpUVLDrc09D6RaBzFJSATQaUt6CMYsZgfK4e7dI4JyaVFQ4rcC57VgacQglnqaWPpUdDBso2jGKiaKB6qt1aLIWCARUGxiBI2EdAa0YxIhLVgU3EoT4lJHR6+l4yOJ8WBBSmxuSL9AD9b/GFlJRWwNmfOw4VLAIAp+k2O4NNYTQspUAaKapDgH1saO0M5goMGTsQKXc01c+cC9iVOksWYkODR6HcChvt0jk7A3fQ9JmOOZjDKcXlDabMLRly5KkC5IfUu3Tf1is1ajC8aYedI1FYmWVZUqDksKEOe5hKbOZ3FYzJcwhaSaAKBdnYO7tr2hlWLkJVzrSAS7DMogZgGoKeIVPU6GHjslzctBZk0sGo+w6wTBSMxr3/AI+LQCbxXDliZgDpFEy1f1P+m4ykV2HntYIIKAUVFQCzVBY/EQz0UhibdsJKlsGf4AfKLiB4jEBN/wDMJrxpqwHR+zwtHS8kY6C8QSAjS4+x1hNQJSC1+W16inlB5AMwupmEFxU5IS1HBYC0FEZLl8ukKnDZSMzZRTvTTVxHWzEq0Nn2jiVB61FnNadNu0XxJZoxPXg2vw6lkK/f9BHY5+HFPLUf6z8hHYtHotDo0J9oDBp9oDFF0CXZIkSJBFJFZiwkEksAHJ2AuYtEjGAomImJBBcUUKkGhod2cdjGTxmdMQs5FHmSOVVUvUBmYi1WOsauLmKSAUIzl2IdmDEvatdOsKcUlOgTGOZLOH0NwXLUd36HeBO+LoArwlUwzXUSeVRYqLByKAO583+UbkYIWzHMxGobZtRsY6jiixQKB/cHPqCIhjzpr5Bao3YwOKcSWVKSkskFnFCSKGulaUa0NSuLukkJCiHHKqji4OoPSsY0zFHMVvf9LMBqWFn63vDTyqviwSA51aCF5kwmh1h9OL3YpPS3pAZmGYOCSmwJ+rxzE2rWmZ8vMDXSNCRNeB+yIZmLaa/feDy0g1Zt/vWMCCaCoV59I4tnax2is1Yaj97QuZg3Pr/aAO2iuKwm0ITMIpICr7iNKTOAo2txXe7Cgpe0dmzCO0GicoJ7BYXihDAh0gEkasSTRQrQl2L07RrYbHlQBRzjokuCwJB6hxWxjzuKGUhQ0L9w9oAt2ygljVnLGl2hlL7EWWUNHoZqueuYnQGptoPjSOYZD+IsNfLSMlPEpqkiWTys3U/2NKQbh+OUtRQtSlOWQSXyq2c2Bt3aGsZZE2eilzEkBiw00jOxKkknQV1qTv2iglKDtcMSzEpeqQR+l+sGw6CkOpIbyc6/UUjUWeRz0wUlHMCzDSG54qHtr1F2+EDM0KVQMB9j6x3FGjQQaRvcCUCgsG5j8QD9YkA/C3+2r9//AFTEisei0Xas1J9oDBMYklJCTlOhZ26trGHx+YQkPmCAlZWRmZgBcp0Yn7EUXQs3RpLxksODMQCL8w1qNYEeJSsrhaTQqAcAlnsC2xjysrEgApyGXkDscoYVDhiaUIcUhCZxBPMAEgl1EqIDtUmu1TE3lp00Sc6PVr46WBEonfmG1GpXbT0rGphZwWhKhqH7bjuDTyjwcviJCmPo4vUN6gjyMbHC+KrS4SkFKhmBJ8Ktaag+XxgQy3pmjOz1MKcU/wBpYqKUI30OuraRipx84ORMckfqSDVi2VmAremkFlY1Xs8q65g6golRDgOHfQ7Q3uw+xzMxE8JPTWvxhBc1WblIb5a/KHcSBYkE1c5U92jMGFNSlT+TetY5CGRu9GthMaczGm1b7NVrQhiMSHa1bbQrnKSyviYk+WVc1fOMJLJJxHZU4GD5jUiuhGhH0IuIypExmcQ/Ing0jJ0GE7DrU5dIoQaLcMQKAkA0J1g80rSWdIGnMPdf/lSEjmfxUd2pZmb1rDGGw6sviqzE5Ulwx9OY5mhtF4sj3Jys/KQXcMCHpQ1tCU5R1Po/WHFyiC+anM4yirnlrowp1heYgmgFTCsSf6A4WVmOoFuU+feG8QNGLACpar/4gqZJCdj6fKBB3Y28/wCYOqNSSoSnh0vCmDNCDYV8javd6f1RpcSDBnFtCD8oWkyiRatg+wv/ADBWrRzyj8tC1CqtekcnLGgy71dxeCz5TPUgCjtUEh2rdopMCRUKfo31jCu0jiJpR4VFJ1YkWe7dz6w3IxawTlVdrsQT7xBDP/MTheCC3Wrwj4ltPhBEqBWpkkMTdx8Nv7RikMcuPLwa/DpiiCVsQBfKBXQBm71e0FOGKy+YN5vHZaSMqGAyioBfmYPs/NS1hDcgQbrR3Y8SktmlwORkQoO/NT0ESD8N8J7/AEEci0eh6S0g8+0ZfFVOhSTKUtKgQSGLWYgVLvahYjtGpPtAYrEnI8bixLC84QEuAmpzeJQapANTlbqYypuLkrctKJAqSymCk5tRYisewn8HBUVKWcoKlBKUi6i71dyASA28Jz+EKSSciVJDVSz6gkggNTZ9YhLHLsnR5gAE/pBUpnIF3KvUEk+fWDycO6QqWpwQ4I+dI05UlKxnSluhDG5Bo3S8dSCCzDtaIsV415OyAoAO1IKCXYkZmdtWdnbaoii5IcqO2+0WlA5UvU1NzqX+RgFFoVxUl3oYAnDUI0IYQ+pIMTJG0I4WzFw8p1sp3Bbfz6RoTcKzkqPSGvyoc9YpMOWhIUakM4poGfaMqAsaS2ZWKQ1NTBJMoNXoaOLF9CKdIvNlk11gqE+sZE0vlZCBBZRaOZC4DGrmxanW2sWSWNYJRF1rTTM57QKdiWsAxDhqFuvyimKXAPZ+0AAUzOD11p1jCyk+kXRiirldibHYxVWICRU1FxqIApKEVHMr1MKLXnvcOx6XI+9usFEpTa/kJOmlZOgFbxqcPBMshumc2Y0oLmMnD4ZaiGQSkmrED0e48/WNs4gpQ02WpKQBV0F9k0OxPpAorgi9zYti5JMssBlDF2qTrX1gI4WVCgvVzpuKXgM/HKUpy2VJDAWJ0cP9dI1eH4/2gIZla29Y20gwWPJPizuKaUGSznwpL1IuAdHhHCIeclNWcuTfKkZjU3N6mpimMnBDqJC1ApCwCAHDJURmIZgSpncsGeO8FVmmEhmyKoKuCKaDUp+76KOn1NRior7N2UQp1E1clhDkswlKASGudTsekMy7Rmy+KFR2bPCFOk/u+giROEpZB7/QR2OiHQkuxifaAwafaAxVdEpdkis2WFApUAQbgxaJBFMrH4UTFkiYEMnIspy5gokZAQQdCprX9ETgJkuX/qlK6jmepJLUGVhuz7xvflkZivKMxDE7il97COYnDBaQmoYuGammoaxhZRUl1/f57BRjJltFVCO4qQoLIzqA0dKQDvpWjajWByyaUuDm8Qbs6a1+zHDKDXY62DWybkDvHRNTSoqWFRzFiWG5YEt0MUXSjDo4f4mJKxGlA3Ro1KhbphFncHzgE1neGszipbrAV06+VIyNIUBLmCol6mOpLC79Sz/KKJW94YmRajC82e16iDrVGZjnJZjpGbEySaRfELo4qIUw81WZ0hy9oLIQ6VA7u3Z4WlzGL/bRkc8m7TLz6FhWpY7V+MH4bJSVuq1e2zHZxWHOE4JCnKuZjR9RoRBfYhS2kjKAzqYEM7lKd3yqSagh4x0YvTSlU30MTsMJZUoLUKCgbKGYuOW5bU/qPl53FYlRJPtJhFg5S/8Ax7eka3EOSWEJbLRKQoqUWdyS56EDy0jPSgJGbUUHnr3/AJgpj+qm0+MTgRUueY3AZhu+lNhrEwaSVpyk0PMbUffytHMPLUtQSxU5qzCm5J0F43kYRMtLO4u2XXQ9b69IDZLBgeTa6KDA+1UchUKVIUQLNvWCSeEGTmUnxeFVgVPsTrT0BhvDYgpQomxt1Nn7B77tF5YmKtQHU38hr8IMWejLCnuXZ1ABqfiC/wDGkMSk/fyjktITS53MdUtg5P396QbGo1eGnlPf6CJA+DTQpBbRTH0Edi0eib7Gp9oDBp9oDFV0Tl2VWtmvUtQRX2wpQ1Vlts9e1IJEgig/bDr4stj69usXWsJDkgAXJLAR2IQ9DGMY8+QUKygnI5UgGoBPirrqQNMx0sqtcbmKkZkFIAduXoQKfe0Ya0VZmIuDcfe8cnqIvlyCuqQji1lnFYSlzmPUxsLw9KRmYvAnT0iSf0RyRktjkuc4vHUzK9Ne28ZspZfaG5Sz2G7ir0+cFIMZNkX0gMxJv8IKlTUgGIxAEYWVFUrOscUur9G6QnNxD2ceURUwuygRa7jqI2yXuBxNctp/Zj8ITmSyKDwnp8IntS4apOgcx32rVTY6dRp1H8wdknK+xrh8wBMxBVlzJZNbGrkUvDnDFMCsrAQNCKkChUo0dRa9YyVqCSS1P07fY2gkgkoUomiRyjq4AJFtY1HRizNJR+r/AKxifN9qsqskWGw7b/dKwHEKftp0iSluCC9eav7m+pEEw+G9orK7C5PSFEdzl+2N8Jw+RJmKo4N9EjUweSrOoknMgJCk5f1OwY7jmcNuBBMdNIypSWN2Z+WzDr/berPDpDKyoHKihOqlbdANtwNoyVs9fHBYoUGw2GfmmACwSijACxb0o+gesHmTQD3pAscVIBJSr5fHesYmImZiTW5avn5Uh5OtDQjy3Zo4vEMWrm2FadoSPEVoTc5jzGharUFLAU01tGfjeKigWo15KAuo1UA6Q7MFHoAdjAJtQRZL8o6XdtB820jJeR6XTPdfhWdnRMP/ANj9nQkt5PrEgX4LH+ivrMP/ABSIkXh+JzZPyZtz7QGDT7QtzVtel/DR/O/wiseiEuy8SKOrYX3Phf5tHBm/p8XXw/zBAEiQN1OKBnL9B+luu8ROej5dczP5NGMEhHiMtZKWQFIYuyilYOhR+k9i2kPQHGSM6WdiCFA7ERjMw5E/xAkulTc2UFmBD5aVBBpvHZiwYkhQUM5SQVAO97VPRyTSKzFB2cW+/kY8/Io83QyejNnghVfKBYiYUg3B0+X1hwyrg6VhPGJD1NCQfN/sQyOaehfFYsue8CwmHM0mo6VN+wgS0kkjlPrSvp8428DNBbKnKBTMUs+9w4tq0avImKPuS+T0dkYJaeXO4uAUggjYwbiOD9ohv1A3b59IZWtoBOxyUkglmrY2Z9q+UJbPUWCPHj4F8PgUSlFdy1Btu3Uxh4j/AFFKYF85YXNR0/a/nG2vGIci5di6T8yG/wAQthlq9oFFIFej1Fdd/nDxs5PU4Y/GEerE8ZgcuS4C0sp9Fdu7Q/w/Do9k4epy5jqQbgdD8oNiJeckLtrWzWI9Wgi0BKQE1obUf+5gcriUh6aOPK34oxVKHMQSxUw7J9d/hBOGqVmopVgP01193p/DQpiEkgMC7kZavUkg72+UM8JlFKnVQkEDv/j5wX0cWObeZLxYUyJq5iJSFqclKVKmZKJqpSgUB8zJLPR7xv4vHFCWRQAlJ8LirAqIJDm/nVi4jGwanWacqjVywcKVlqOmXvWKY9RT/tksXfK4dQVV2sxPxeByaWj2IpTdXpDGFx5KV+0JKXGYOXCVDKSz75G79YRXLTmUFqsSMiTQcrjOoWJDFhUOCWeE8FiFhSFBaiMyUrIUVBiFE5gTVJKCGc1bQPHPYvOMxAObKyk+Jw/LmSzvU1o9H8KWZL7H/aGMVg0zEFCkJCSBTKCQHAHiBBFCO0WkycyVE9Gu1/M2f47xCpYSXS2YByQQWd2uNBtvGjw/DBgHoLsGHw+/SN+jPSs9J+EQ0pQ2X09xO31jkM/h4jIoBmCmAFvCl283jkdEVSONy5bNCfaAwafaAxRdCS7JEiRIIpIkSJGMSJEiPGMefnJYq9mGSkkBLu6U0JT5vR7ANqIEFpUHYEdQD5fODOWBF2Ch3ZxCclPKWs9Ozf5jim07fTs3RxS0pqB0oS3pp5Rl44ZhUM1o01SN4TxArb1tC2SmrRmy5yPD4FhnLO7lg7mgcpqI0cHiUguZ0kjWhs1W5qc3whHEs1+tPpB8LiCkJKg4Bsw9ep/mG5aBiyKLpo1p80M4LuAQ2r2ji84ZgG1cs3ah6wRC3oWzeIC7DQvY36wDF4mWykKDg0IKSxfyqKRNI9VTtaMQoQuZkKQSg5zmmTCl1BQoVJKVcptYPpG6FsKhuUGhd9w7WBjJnqSE8gokeECrM7JA+UaKcUlaGyLoEEctecs3SwcaUgqTYZwSasF7XnSR4VXGzKY/SHVJZOpqf0kv6hozs7jwmjptQc4ST2zF32rDGNLANUigUWet22gLS2aUeUk14MyfLU5LcxoQ7lKabbk27Q6nhSg2ZZYVDaE7iF8WgICSCoVfM9a3O70h04pISQhWYtVSq5fSj384Zs82OODySUhdRUgGyS5D3ezEHQ9DWElqKGKzfKlq8oLpzHdWV/IG8HWSpic2RLEgs6iDQBrmgJOwHVsc4vnUJhYkJoCHDEModA5Pn0gOz0MONLSf+lsBOVJmrMxRWFqSzl0kAKJSArUBqhhRxUqJ0VTzlYZiCeSzKbsezjSsZcjhecJWTLSlzlJAd3IKkgVJooMBV43ZGHqhKGUlIytmS6nJJJAJ95qOaCHsrJV5Jh5KyioIFS5FQTQtXy8xGgA7pTRPzpdW5pFShywASEhi1G3NYsiYB/aDVHmZczm68Ho/w3Lyy1D+r6CJF+Al5Z/d9BEi8eh49D0+0Bg0+0Bii6BLskSJEgikiRIkYxIBj15ZazblNe4aDwpxVIMog6lI/wD0K+V/KMZmStX392gElSElVCMynLqF2uA9AW6WMFUkVA3dySX017QFeIUKZSUsKggMX61oz+Yjz1VtIYJMUNCDt9tCGLkk2KT5kd9IKmcVEMguSxcpoGd71rSOTE7JgpUTnsy/y5B/ST0UKPoxA9RAFSCCFFQ0NL/D0ofSGMXhSS4ID2dQHo5gUoFJJUgr0DEEU7aw3/Dka3Rr8ODCtmcE13o7m38xzE4FJSACqzeNXfet9YzsLPmmieUE7OQ9vvvGpJQaJUFOAz0qAe56Qsk0el6bKnGqMzCYRUtSnJIWSf1MkAMAAXuANqvqYL+ZUFOEkBku4o5oRvTWjQ3jZKrgO2grCglqKPCQ9e3UxN39HoKq7CSsUQ/+mpiFEU2Nu5qQLwlJMwmuZP8AqEAHIrlch92IrvWL/mAxlqUHbNcFjrX4eYiIxTEBOVRfmILu9G3tDL+CWWcYLbDqDBQNWFcybWIHWmaOTEMLPy1ItuWawcN5dar5ww8Kc5UpnA2HTV40FAJ5QKbVbUKB0sbdYM+jk9P8srlSMxZUZSQ5AVXM4qXJKTUXv6Ri8VSSQFZVMahQBJuHFXCrV7iNnESHBLgZS9v6WFNdfWM6bImqm5JiAhOUn2hJJIDEAgJypVlUaFQPKYEWz0Piu32MYbG+zR7NnCjmFWABoWcVdw9to1MHiEpDlaA4dJz1VR6HubdIxJKQqYiU6ggEJzZSDU13Z1KfVno8bWEf2q1lRzKJJSVlSQBQBLghKQNAw86w6arYuWDqkMDaGJQYWfR40TgEECgtVtYhw/KBq3xNzD2eVHBJPZqfh1byz+76CJF+BrSUKCbBRHwESLR6LJUh2faAwafaAxRdCy7JEiRIIpIkSJGMSEeKrbINXKvQN81CHox+JqdZ6AJ8/EfmPSJ5ZVBmEFrrCRM3+j0Nubr+34w+JbXgM0j/ABHHFgYjnW5YpBozg7112hmeSollZTdrP5v84XWWMUK3JL6ffyhrJ8vAGfhVqLHM/nXtCq8EQDW1/wCIdTPIOUnlUbbDfvrF5qlKBDnMKKG/Ubwa1aJSjFnOHYkcoylLOaa0oSfM+ca6VG+/y0EeYnygPEVKVsmrdCTR+20bvDZhMlJLjRjdnYOR0hZLVnV6TK74Ucm4liA7k/yB9RAMfiBLQpZYhIclSgAAKkkkgMNe0PITlGn182vC+IlpWCknqa1H9oQ9FSsy0S0oX7RKClJdTIMsJUSCCol3USAD6QJSyGGYgkm+g3LamCSVZilFVJG92ejk3vGgvDuWyOajMbDza8UPMzSeV68FF4TMhDA0SsOS9SQb/d4WOJUnKgAklyT7NZtYOzBVaA6JMa8uT7NhmABqyruWsXowB0/UNoz8VMyqOVSUvUqOoqzNXsw1gXY2P4St/wDQIxWRaTMyAZg+ZwdTQam7CJi5Cs6qgACrau197nz7QbMk5KvmN/OpU9bBmG8M8TlnK9y46a2Fb1hZLR6OPInLR5NUskgAkOp0uW2bsf4jZl41KqlJSp2KmC0uzuwDpepo/bbhQxqkfM6inkb/AAgntJYDkpASxLkUY0Ow5vnAjfgrkmkrY7Jx+dKvZrKijYEJZwLqq9doYw3tFMl2UpQY+jt2HyeJgcIv2Y9mgpBJ5lUzEkBwBzWFOrl2rGtg8MmUpOdzMU4S+RPfKCtyWjphifbOHLmXUTX4ZhhLRlBJYkudSaxILhVOC4Irq30JiRZk49CvGJ6kJBSz5mr2PURjL4lNNyE68qbioapOrW/w/wDipJMpOW4W4/8AUxj4dJo5qRqPUXaIyyNOh/Z5K7CnGzRXOauQ4ts9K7Vh2Rxh3zJrplLgvvtfrGeMOpRKiRS1BT1eOLwu17O7/wCPlGWViywtdGkjjAdloYUqk5t7hgdNHjRlzkqDhQIu4MecXh2BNaHUX19HgapXTZzSnbrDLL9k+Ekb8/iKEgkHNoGsSztmsIwjjPfbMSSWO5O4fy0tBzmFRapLuxprSsJcU4aVFKwUs1WFdyphRqt5d4TJLkM4TXSLTp+n35GMzFYpj9+kcXJWoULg2ci1G1+6QNOFWSCVIIca1DGpL6WpEdEJwyvqLOLxWYPqDAJk/Xdo05/DMyswZioMlJum3qR5doCeDj2YJzBRyuAymJoz0FzU9Hg6El6fL9Cipzt39IZXU1IHKNC9y7l60btApmBCVgAgklkguHLEsH0b7F4DMkrAJIN9tf8AP3WDRJqUe0EKMxABz+oI/mNTCKUlGVT0ok+Knk9ozJDpDl66pIca1Y9NYJKKaFUxbWqBro7PAaL+nnGD5O7GJ0xSfo55jR7DTzGkTD4VSjmWLBm39O/WGMLhZbvVSiCrmdRYAda/3ja4fw9RTmJy5jmqHNa6mnQVanaDCDfRec3N2zK4Tw05mat1Bv8A1LvQeRd6WMaExLFikgg/Ho7P0jclywkMA316nc9YtHR7EfIq0tHm55SU8+WtK5R5eIxm8UwKpbKDZTaqiLbaCPVL4XKKkrKHUlWZJdVDrR21tCeP4Ggo/wBNLLBDOoszhwHcCnTpR43sLwLNOS2eewk0Jr7NYYbC98ooDrbraAzeKKUAMqX6k62AYD4w5PwE+TzLCSkFnSd2apYi5G16VeAjCGYy0hRU2cApU+Xdmd6j4UiLxy+g8pKPxdAUYdalDmAWBRAckuBZqvr0j0XA+DiUBMWADlqlqJ2VWuZh8SIHwLhS0TPaLyhswIfMXIF6Mk1Ni7NuY2lFySogJR6OADmPZ6euzXx4+O32DbdssgfrVRhQH9I3PXfa27+a4txGXNmYdUpRJRMAZlCqloAJp4SAfIGMb8RccUo5nKpftAlCQFGhOUFku7irkFnNgIBLmkMp7EMktUByyr6uGBgTypOkVWOUlfg+n4V8vMz6sXHyiQHhM3NKQrdKT55Q8SHfYV0C42ORP7voYxCDG7xjwD930MYxjmyfkdOP8SqEl3+NPSLiW5L0Dab/AEtA1qaKJ4gkH5/f3aETHcWM52oCPOBVU7AbaEffxgn5tDs4dntobRaZNYPQi7jTy+sMTcuKKSUMkv1s1en3pA5knV6b1HptF0zw5S5NdjqHgk2WGDpB8nb1jNAhO+jJxiCQxAa+ZIDguGNnUN61Dxg4pBC0oQtK1KWzAMAkjNmVnylvCGD3S7R6xbKFQPNxS8JYrBgh2vfW3+YWl5LqT6POCfPJzMoaKORQCasxrQ6xrcNxSlmYAtgkZq1IqAKCtzWnyAg5wq2zgrKgGDK3FWJqPJozsQuYSkGZNpmJHOQS6gAQxBAYEetaRlGwuSoeGJWOZTKD+IFKgkaFgyh57tAkY8e1JpZgW2JYC4dyNtNoUlrWFeNWYA8wYEgNo4LOR5s8dkoQKzASVLdSlKWVKJYOAJhCQEhNBTo5jcf2DT1Q8jHpKFhQc15SAC1wltaD7sOGalKAFJpqNAryvXeMebhJwUFpDynyoIUlRU4JYAVNg9NYPhsWUKElcqYSp+a1HDBQUxcgqO3LCpPyLlxxq4mnwKSorJZkk5VVu5HKPVvWPbx5LhoKebJUEMAQCQFZmSnNU6Uj1cmYFJChYgEP1rXrHZh6Z5yVaLRIFLSumYg1LsG7CIUryNmGfdqX27RYIWJAlJXViNGpYa94synvqafIQDF4ouSkqCiAVJsdR9vFMsxvEHytb9XvdukWUF1YiwamupO8Ex2VKSkZUgJA0AYb6RyVdf7v+qYhSpzUM4alg1R3d45Juv8Ad/1TAMfPsbw9YmKQvIVi5RlZzV/CAHZyKabwphEBSkyzVlMVF+hN2ZwwAYXj0X4kwPs1lcuWoBXMuYSVJzFTgBLlmc2AvU0jAyELS1yeVOtCCVF61P2bRy5ItT/ktCS9tp+D6bwmWUykg06bOXb4xyGZOveORdiroV4z4B+76GPLjjcggn2gYXoqnwj2k2UFUUHgX5GX7ifSJOFu2VjOlR5FeOlEE5gwJBd6Fsxv0MZk3GyX5VIVoGVUl9nv/MfQfyMv3E+kV/8AHyvcT6QvtL+/4UWY+fyuLyv/AJE6l3fuR977Rr8Nng1SQygGIchQ0Pp849T/AOPle4n0jowEsfoT6Rva+gPKn4PKYiV7NVCQFUdvCNhWG5eJOYIDKDO/T+Y9ErByyGKQRs0Ul8OlJLhCQe0NwZyqPF/HoyTLTYse8LL4ck2JHYx6L8oh3yh2aInCIFkiB7ZZZGjzv5dgQTf5P8mLQCfh0u/c3vRmHwj1P5OW75Q8cVgZZoUJI6iB7bGWT7PHYjDMkBwSbnehVa7XgU+WoMlIYAXYdAb1uY9qnh8oWlpr0ixwcs/pHpA9pjLMeKkyVKAJKspFi1nYsweo2uINhcAhIUMqCR7yEl77gx7A4VHuiKqwUs3SIKxtAlltHleH4dCSoiWkEvZAHlQRucMw+RPiKgWIFWSGDJDk0h5GBliyAIKmUkAACgoIrD43ZzcReJDOQbRMg2h+RuItEhnINomQbRuRuItEhnINomQbRuRuItA5N1fu/wCoh3INo4JQ2vWNyNxMri3DEYhGRZIY5gRoWI+RMYWE/Dq0YhDsuUC5VSrAlIZ3DKY0vePZ5BtEyDaBpuwcCki0SCANEgMd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data:image/jpeg;base64,/9j/4AAQSkZJRgABAQAAAQABAAD/2wCEAAkGBxMTEhUUExQWFhUXFxoWGBgYFxkaHxgaHRgcFxoYGh0cHCggGxwnHRcaITEhJSkrLi4uGB8zODMsNygtLisBCgoKDg0OGxAQGywmHyQsLCwsLDAvLDQsNC8sLCwsLCwsLDQsLCwsLCwsLCwsLCwsLCwsLCwsLCwsLCwsLCwsLP/AABEIANsA5wMBIgACEQEDEQH/xAAbAAACAwEBAQAAAAAAAAAAAAADBAACBQEGB//EADwQAAECBAQEAwYFAwQCAwAAAAECEQADITEEEkFRBSJhcTKBkRNSobHB8AYUQnLRYuHxIzOywhWSU2Oi/8QAGQEAAwEBAQAAAAAAAAAAAAAAAQIDAAQF/8QAJhEAAgICAgEEAgMBAAAAAAAAAAECEQMhEjFBBBMiUTJhcfDxgf/aAAwDAQACEQMRAD8A+2zjAs53gk+0ZXEcW3Ikl/1ENQN4d8xppbakMqStiSZ3ieOIZCVsp3LaBjfZy0If+TmazC/l/EJrAK8wUAblzWu5NfXaCBfiqFOGpUA+7SIyk29E02Moxc4n/cLeX8RaTxSbVzS2kDwEgqVkCqBLqN2L0HS+u1o00cNlj9J81K9RWh7QYwbV2FWJq4mr3z6f2jqMVN98t2EQ4BYmEBikjMCd6ApU3dwodQ1HJZGCWVKzlksAAkg1q5ql9vjG9uYb+yiseoFIKyCp2fVqkWu1W2B2MU/NzautXkBFcTwxWZwSvbwjLsC9KVr1tDOH4RLQ2UEFgFZSQFMGGrgDo0N7brsFsqrGL99vSKHFTffJHaHvyaNvUqP1gYwAB8Ssvuv8Hu3x6wPbl9jWAOOUBVej6Q3h5cwF1zCf6RbzNz8IJKlJT4QBu2vfeCCHjCjWLz+IpSrK6irYAltamw8yIXHE1n9OVzqpyA9yB00ePPYmczWBcltHNfvtDmGnZgN4hPNJdGTT0a3tlh3UXiDEL94wrMxQAzEEnYAnW7CsEmHbWsI5uTsdaDfmVe8Yn5lXvGFSpoAqdUxtgcqNA4pXvH1gf5pb+I+sI/mYovEM56W1rDKxHNDyser3j6xEY5fvGMzC4dS6ksPn2gq5KwaDMPu8awJyaug+OxU0VC1DzimE4suy1nRoBMmqIKdR9kdYBhWzjMQ3k3ntB2Lyalo25WMWUguX2eM6fxSaFFlHTW24jmLxKaZbjXp/HaE6k0+Maxss/CPT/h7EKWhRUSecs5ejCJHPw23sqe9XuwjsVXRSH4oY4pIUtICS1XuoPQhqd/hGDg8CqZMqpSEIJJA/UouCCehfd3ehYx6afaAw6QklbBypCUgMBQM+vrAMRgElykBKjqBS71SCAbnrWG4kMahTAYESwTQrPiUNWsIbiRIxiRX2gpUVLDrc09D6RaBzFJSATQaUt6CMYsZgfK4e7dI4JyaVFQ4rcC57VgacQglnqaWPpUdDBso2jGKiaKB6qt1aLIWCARUGxiBI2EdAa0YxIhLVgU3EoT4lJHR6+l4yOJ8WBBSmxuSL9AD9b/GFlJRWwNmfOw4VLAIAp+k2O4NNYTQspUAaKapDgH1saO0M5goMGTsQKXc01c+cC9iVOksWYkODR6HcChvt0jk7A3fQ9JmOOZjDKcXlDabMLRly5KkC5IfUu3Tf1is1ajC8aYedI1FYmWVZUqDksKEOe5hKbOZ3FYzJcwhaSaAKBdnYO7tr2hlWLkJVzrSAS7DMogZgGoKeIVPU6GHjslzctBZk0sGo+w6wTBSMxr3/AI+LQCbxXDliZgDpFEy1f1P+m4ykV2HntYIIKAUVFQCzVBY/EQz0UhibdsJKlsGf4AfKLiB4jEBN/wDMJrxpqwHR+zwtHS8kY6C8QSAjS4+x1hNQJSC1+W16inlB5AMwupmEFxU5IS1HBYC0FEZLl8ukKnDZSMzZRTvTTVxHWzEq0Nn2jiVB61FnNadNu0XxJZoxPXg2vw6lkK/f9BHY5+HFPLUf6z8hHYtHotDo0J9oDBp9oDFF0CXZIkSJBFJFZiwkEksAHJ2AuYtEjGAomImJBBcUUKkGhod2cdjGTxmdMQs5FHmSOVVUvUBmYi1WOsauLmKSAUIzl2IdmDEvatdOsKcUlOgTGOZLOH0NwXLUd36HeBO+LoArwlUwzXUSeVRYqLByKAO583+UbkYIWzHMxGobZtRsY6jiixQKB/cHPqCIhjzpr5Bao3YwOKcSWVKSkskFnFCSKGulaUa0NSuLukkJCiHHKqji4OoPSsY0zFHMVvf9LMBqWFn63vDTyqviwSA51aCF5kwmh1h9OL3YpPS3pAZmGYOCSmwJ+rxzE2rWmZ8vMDXSNCRNeB+yIZmLaa/feDy0g1Zt/vWMCCaCoV59I4tnax2is1Yaj97QuZg3Pr/aAO2iuKwm0ITMIpICr7iNKTOAo2txXe7Cgpe0dmzCO0GicoJ7BYXihDAh0gEkasSTRQrQl2L07RrYbHlQBRzjokuCwJB6hxWxjzuKGUhQ0L9w9oAt2ygljVnLGl2hlL7EWWUNHoZqueuYnQGptoPjSOYZD+IsNfLSMlPEpqkiWTys3U/2NKQbh+OUtRQtSlOWQSXyq2c2Bt3aGsZZE2eilzEkBiw00jOxKkknQV1qTv2iglKDtcMSzEpeqQR+l+sGw6CkOpIbyc6/UUjUWeRz0wUlHMCzDSG54qHtr1F2+EDM0KVQMB9j6x3FGjQQaRvcCUCgsG5j8QD9YkA/C3+2r9//AFTEisei0Xas1J9oDBMYklJCTlOhZ26trGHx+YQkPmCAlZWRmZgBcp0Yn7EUXQs3RpLxksODMQCL8w1qNYEeJSsrhaTQqAcAlnsC2xjysrEgApyGXkDscoYVDhiaUIcUhCZxBPMAEgl1EqIDtUmu1TE3lp00Sc6PVr46WBEonfmG1GpXbT0rGphZwWhKhqH7bjuDTyjwcviJCmPo4vUN6gjyMbHC+KrS4SkFKhmBJ8Ktaag+XxgQy3pmjOz1MKcU/wBpYqKUI30OuraRipx84ORMckfqSDVi2VmAremkFlY1Xs8q65g6golRDgOHfQ7Q3uw+xzMxE8JPTWvxhBc1WblIb5a/KHcSBYkE1c5U92jMGFNSlT+TetY5CGRu9GthMaczGm1b7NVrQhiMSHa1bbQrnKSyviYk+WVc1fOMJLJJxHZU4GD5jUiuhGhH0IuIypExmcQ/Ing0jJ0GE7DrU5dIoQaLcMQKAkA0J1g80rSWdIGnMPdf/lSEjmfxUd2pZmb1rDGGw6sviqzE5Ulwx9OY5mhtF4sj3Jys/KQXcMCHpQ1tCU5R1Po/WHFyiC+anM4yirnlrowp1heYgmgFTCsSf6A4WVmOoFuU+feG8QNGLACpar/4gqZJCdj6fKBB3Y28/wCYOqNSSoSnh0vCmDNCDYV8javd6f1RpcSDBnFtCD8oWkyiRatg+wv/ADBWrRzyj8tC1CqtekcnLGgy71dxeCz5TPUgCjtUEh2rdopMCRUKfo31jCu0jiJpR4VFJ1YkWe7dz6w3IxawTlVdrsQT7xBDP/MTheCC3Wrwj4ltPhBEqBWpkkMTdx8Nv7RikMcuPLwa/DpiiCVsQBfKBXQBm71e0FOGKy+YN5vHZaSMqGAyioBfmYPs/NS1hDcgQbrR3Y8SktmlwORkQoO/NT0ESD8N8J7/AEEci0eh6S0g8+0ZfFVOhSTKUtKgQSGLWYgVLvahYjtGpPtAYrEnI8bixLC84QEuAmpzeJQapANTlbqYypuLkrctKJAqSymCk5tRYisewn8HBUVKWcoKlBKUi6i71dyASA28Jz+EKSSciVJDVSz6gkggNTZ9YhLHLsnR5gAE/pBUpnIF3KvUEk+fWDycO6QqWpwQ4I+dI05UlKxnSluhDG5Bo3S8dSCCzDtaIsV415OyAoAO1IKCXYkZmdtWdnbaoii5IcqO2+0WlA5UvU1NzqX+RgFFoVxUl3oYAnDUI0IYQ+pIMTJG0I4WzFw8p1sp3Bbfz6RoTcKzkqPSGvyoc9YpMOWhIUakM4poGfaMqAsaS2ZWKQ1NTBJMoNXoaOLF9CKdIvNlk11gqE+sZE0vlZCBBZRaOZC4DGrmxanW2sWSWNYJRF1rTTM57QKdiWsAxDhqFuvyimKXAPZ+0AAUzOD11p1jCyk+kXRiirldibHYxVWICRU1FxqIApKEVHMr1MKLXnvcOx6XI+9usFEpTa/kJOmlZOgFbxqcPBMshumc2Y0oLmMnD4ZaiGQSkmrED0e48/WNs4gpQ02WpKQBV0F9k0OxPpAorgi9zYti5JMssBlDF2qTrX1gI4WVCgvVzpuKXgM/HKUpy2VJDAWJ0cP9dI1eH4/2gIZla29Y20gwWPJPizuKaUGSznwpL1IuAdHhHCIeclNWcuTfKkZjU3N6mpimMnBDqJC1ApCwCAHDJURmIZgSpncsGeO8FVmmEhmyKoKuCKaDUp+76KOn1NRior7N2UQp1E1clhDkswlKASGudTsekMy7Rmy+KFR2bPCFOk/u+giROEpZB7/QR2OiHQkuxifaAwafaAxVdEpdkis2WFApUAQbgxaJBFMrH4UTFkiYEMnIspy5gokZAQQdCprX9ETgJkuX/qlK6jmepJLUGVhuz7xvflkZivKMxDE7il97COYnDBaQmoYuGammoaxhZRUl1/f57BRjJltFVCO4qQoLIzqA0dKQDvpWjajWByyaUuDm8Qbs6a1+zHDKDXY62DWybkDvHRNTSoqWFRzFiWG5YEt0MUXSjDo4f4mJKxGlA3Ro1KhbphFncHzgE1neGszipbrAV06+VIyNIUBLmCol6mOpLC79Sz/KKJW94YmRajC82e16iDrVGZjnJZjpGbEySaRfELo4qIUw81WZ0hy9oLIQ6VA7u3Z4WlzGL/bRkc8m7TLz6FhWpY7V+MH4bJSVuq1e2zHZxWHOE4JCnKuZjR9RoRBfYhS2kjKAzqYEM7lKd3yqSagh4x0YvTSlU30MTsMJZUoLUKCgbKGYuOW5bU/qPl53FYlRJPtJhFg5S/8Ax7eka3EOSWEJbLRKQoqUWdyS56EDy0jPSgJGbUUHnr3/AJgpj+qm0+MTgRUueY3AZhu+lNhrEwaSVpyk0PMbUffytHMPLUtQSxU5qzCm5J0F43kYRMtLO4u2XXQ9b69IDZLBgeTa6KDA+1UchUKVIUQLNvWCSeEGTmUnxeFVgVPsTrT0BhvDYgpQomxt1Nn7B77tF5YmKtQHU38hr8IMWejLCnuXZ1ABqfiC/wDGkMSk/fyjktITS53MdUtg5P396QbGo1eGnlPf6CJA+DTQpBbRTH0Edi0eib7Gp9oDBp9oDFV0Tl2VWtmvUtQRX2wpQ1Vlts9e1IJEgig/bDr4stj69usXWsJDkgAXJLAR2IQ9DGMY8+QUKygnI5UgGoBPirrqQNMx0sqtcbmKkZkFIAduXoQKfe0Ya0VZmIuDcfe8cnqIvlyCuqQji1lnFYSlzmPUxsLw9KRmYvAnT0iSf0RyRktjkuc4vHUzK9Ne28ZspZfaG5Sz2G7ir0+cFIMZNkX0gMxJv8IKlTUgGIxAEYWVFUrOscUur9G6QnNxD2ceURUwuygRa7jqI2yXuBxNctp/Zj8ITmSyKDwnp8IntS4apOgcx32rVTY6dRp1H8wdknK+xrh8wBMxBVlzJZNbGrkUvDnDFMCsrAQNCKkChUo0dRa9YyVqCSS1P07fY2gkgkoUomiRyjq4AJFtY1HRizNJR+r/AKxifN9qsqskWGw7b/dKwHEKftp0iSluCC9eav7m+pEEw+G9orK7C5PSFEdzl+2N8Jw+RJmKo4N9EjUweSrOoknMgJCk5f1OwY7jmcNuBBMdNIypSWN2Z+WzDr/berPDpDKyoHKihOqlbdANtwNoyVs9fHBYoUGw2GfmmACwSijACxb0o+gesHmTQD3pAscVIBJSr5fHesYmImZiTW5avn5Uh5OtDQjy3Zo4vEMWrm2FadoSPEVoTc5jzGharUFLAU01tGfjeKigWo15KAuo1UA6Q7MFHoAdjAJtQRZL8o6XdtB820jJeR6XTPdfhWdnRMP/ANj9nQkt5PrEgX4LH+ivrMP/ABSIkXh+JzZPyZtz7QGDT7QtzVtel/DR/O/wiseiEuy8SKOrYX3Phf5tHBm/p8XXw/zBAEiQN1OKBnL9B+luu8ROej5dczP5NGMEhHiMtZKWQFIYuyilYOhR+k9i2kPQHGSM6WdiCFA7ERjMw5E/xAkulTc2UFmBD5aVBBpvHZiwYkhQUM5SQVAO97VPRyTSKzFB2cW+/kY8/Io83QyejNnghVfKBYiYUg3B0+X1hwyrg6VhPGJD1NCQfN/sQyOaehfFYsue8CwmHM0mo6VN+wgS0kkjlPrSvp8428DNBbKnKBTMUs+9w4tq0avImKPuS+T0dkYJaeXO4uAUggjYwbiOD9ohv1A3b59IZWtoBOxyUkglmrY2Z9q+UJbPUWCPHj4F8PgUSlFdy1Btu3Uxh4j/AFFKYF85YXNR0/a/nG2vGIci5di6T8yG/wAQthlq9oFFIFej1Fdd/nDxs5PU4Y/GEerE8ZgcuS4C0sp9Fdu7Q/w/Do9k4epy5jqQbgdD8oNiJeckLtrWzWI9Wgi0BKQE1obUf+5gcriUh6aOPK34oxVKHMQSxUw7J9d/hBOGqVmopVgP01193p/DQpiEkgMC7kZavUkg72+UM8JlFKnVQkEDv/j5wX0cWObeZLxYUyJq5iJSFqclKVKmZKJqpSgUB8zJLPR7xv4vHFCWRQAlJ8LirAqIJDm/nVi4jGwanWacqjVywcKVlqOmXvWKY9RT/tksXfK4dQVV2sxPxeByaWj2IpTdXpDGFx5KV+0JKXGYOXCVDKSz75G79YRXLTmUFqsSMiTQcrjOoWJDFhUOCWeE8FiFhSFBaiMyUrIUVBiFE5gTVJKCGc1bQPHPYvOMxAObKyk+Jw/LmSzvU1o9H8KWZL7H/aGMVg0zEFCkJCSBTKCQHAHiBBFCO0WkycyVE9Gu1/M2f47xCpYSXS2YByQQWd2uNBtvGjw/DBgHoLsGHw+/SN+jPSs9J+EQ0pQ2X09xO31jkM/h4jIoBmCmAFvCl283jkdEVSONy5bNCfaAwafaAxRdCS7JEiRIIpIkSJGMSJEiPGMefnJYq9mGSkkBLu6U0JT5vR7ANqIEFpUHYEdQD5fODOWBF2Ch3ZxCclPKWs9Ozf5jim07fTs3RxS0pqB0oS3pp5Rl44ZhUM1o01SN4TxArb1tC2SmrRmy5yPD4FhnLO7lg7mgcpqI0cHiUguZ0kjWhs1W5qc3whHEs1+tPpB8LiCkJKg4Bsw9ep/mG5aBiyKLpo1p80M4LuAQ2r2ji84ZgG1cs3ah6wRC3oWzeIC7DQvY36wDF4mWykKDg0IKSxfyqKRNI9VTtaMQoQuZkKQSg5zmmTCl1BQoVJKVcptYPpG6FsKhuUGhd9w7WBjJnqSE8gokeECrM7JA+UaKcUlaGyLoEEctecs3SwcaUgqTYZwSasF7XnSR4VXGzKY/SHVJZOpqf0kv6hozs7jwmjptQc4ST2zF32rDGNLANUigUWet22gLS2aUeUk14MyfLU5LcxoQ7lKabbk27Q6nhSg2ZZYVDaE7iF8WgICSCoVfM9a3O70h04pISQhWYtVSq5fSj384Zs82OODySUhdRUgGyS5D3ezEHQ9DWElqKGKzfKlq8oLpzHdWV/IG8HWSpic2RLEgs6iDQBrmgJOwHVsc4vnUJhYkJoCHDEModA5Pn0gOz0MONLSf+lsBOVJmrMxRWFqSzl0kAKJSArUBqhhRxUqJ0VTzlYZiCeSzKbsezjSsZcjhecJWTLSlzlJAd3IKkgVJooMBV43ZGHqhKGUlIytmS6nJJJAJ95qOaCHsrJV5Jh5KyioIFS5FQTQtXy8xGgA7pTRPzpdW5pFShywASEhi1G3NYsiYB/aDVHmZczm68Ho/w3Lyy1D+r6CJF+Al5Z/d9BEi8eh49D0+0Bg0+0Bii6BLskSJEgikiRIkYxIBj15ZazblNe4aDwpxVIMog6lI/wD0K+V/KMZmStX392gElSElVCMynLqF2uA9AW6WMFUkVA3dySX017QFeIUKZSUsKggMX61oz+Yjz1VtIYJMUNCDt9tCGLkk2KT5kd9IKmcVEMguSxcpoGd71rSOTE7JgpUTnsy/y5B/ST0UKPoxA9RAFSCCFFQ0NL/D0ofSGMXhSS4ID2dQHo5gUoFJJUgr0DEEU7aw3/Dka3Rr8ODCtmcE13o7m38xzE4FJSACqzeNXfet9YzsLPmmieUE7OQ9vvvGpJQaJUFOAz0qAe56Qsk0el6bKnGqMzCYRUtSnJIWSf1MkAMAAXuANqvqYL+ZUFOEkBku4o5oRvTWjQ3jZKrgO2grCglqKPCQ9e3UxN39HoKq7CSsUQ/+mpiFEU2Nu5qQLwlJMwmuZP8AqEAHIrlch92IrvWL/mAxlqUHbNcFjrX4eYiIxTEBOVRfmILu9G3tDL+CWWcYLbDqDBQNWFcybWIHWmaOTEMLPy1ItuWawcN5dar5ww8Kc5UpnA2HTV40FAJ5QKbVbUKB0sbdYM+jk9P8srlSMxZUZSQ5AVXM4qXJKTUXv6Ri8VSSQFZVMahQBJuHFXCrV7iNnESHBLgZS9v6WFNdfWM6bImqm5JiAhOUn2hJJIDEAgJypVlUaFQPKYEWz0Piu32MYbG+zR7NnCjmFWABoWcVdw9to1MHiEpDlaA4dJz1VR6HubdIxJKQqYiU6ggEJzZSDU13Z1KfVno8bWEf2q1lRzKJJSVlSQBQBLghKQNAw86w6arYuWDqkMDaGJQYWfR40TgEECgtVtYhw/KBq3xNzD2eVHBJPZqfh1byz+76CJF+BrSUKCbBRHwESLR6LJUh2faAwafaAxRdCy7JEiRIIpIkSJGMSEeKrbINXKvQN81CHox+JqdZ6AJ8/EfmPSJ5ZVBmEFrrCRM3+j0Nubr+34w+JbXgM0j/ABHHFgYjnW5YpBozg7112hmeSollZTdrP5v84XWWMUK3JL6ffyhrJ8vAGfhVqLHM/nXtCq8EQDW1/wCIdTPIOUnlUbbDfvrF5qlKBDnMKKG/Ubwa1aJSjFnOHYkcoylLOaa0oSfM+ca6VG+/y0EeYnygPEVKVsmrdCTR+20bvDZhMlJLjRjdnYOR0hZLVnV6TK74Ucm4liA7k/yB9RAMfiBLQpZYhIclSgAAKkkkgMNe0PITlGn182vC+IlpWCknqa1H9oQ9FSsy0S0oX7RKClJdTIMsJUSCCol3USAD6QJSyGGYgkm+g3LamCSVZilFVJG92ejk3vGgvDuWyOajMbDza8UPMzSeV68FF4TMhDA0SsOS9SQb/d4WOJUnKgAklyT7NZtYOzBVaA6JMa8uT7NhmABqyruWsXowB0/UNoz8VMyqOVSUvUqOoqzNXsw1gXY2P4St/wDQIxWRaTMyAZg+ZwdTQam7CJi5Cs6qgACrau197nz7QbMk5KvmN/OpU9bBmG8M8TlnK9y46a2Fb1hZLR6OPInLR5NUskgAkOp0uW2bsf4jZl41KqlJSp2KmC0uzuwDpepo/bbhQxqkfM6inkb/AAgntJYDkpASxLkUY0Ow5vnAjfgrkmkrY7Jx+dKvZrKijYEJZwLqq9doYw3tFMl2UpQY+jt2HyeJgcIv2Y9mgpBJ5lUzEkBwBzWFOrl2rGtg8MmUpOdzMU4S+RPfKCtyWjphifbOHLmXUTX4ZhhLRlBJYkudSaxILhVOC4Irq30JiRZk49CvGJ6kJBSz5mr2PURjL4lNNyE68qbioapOrW/w/wDipJMpOW4W4/8AUxj4dJo5qRqPUXaIyyNOh/Z5K7CnGzRXOauQ4ts9K7Vh2Rxh3zJrplLgvvtfrGeMOpRKiRS1BT1eOLwu17O7/wCPlGWViywtdGkjjAdloYUqk5t7hgdNHjRlzkqDhQIu4MecXh2BNaHUX19HgapXTZzSnbrDLL9k+Ekb8/iKEgkHNoGsSztmsIwjjPfbMSSWO5O4fy0tBzmFRapLuxprSsJcU4aVFKwUs1WFdyphRqt5d4TJLkM4TXSLTp+n35GMzFYpj9+kcXJWoULg2ci1G1+6QNOFWSCVIIca1DGpL6WpEdEJwyvqLOLxWYPqDAJk/Xdo05/DMyswZioMlJum3qR5doCeDj2YJzBRyuAymJoz0FzU9Hg6El6fL9Cipzt39IZXU1IHKNC9y7l60btApmBCVgAgklkguHLEsH0b7F4DMkrAJIN9tf8AP3WDRJqUe0EKMxABz+oI/mNTCKUlGVT0ok+Knk9ozJDpDl66pIca1Y9NYJKKaFUxbWqBro7PAaL+nnGD5O7GJ0xSfo55jR7DTzGkTD4VSjmWLBm39O/WGMLhZbvVSiCrmdRYAda/3ja4fw9RTmJy5jmqHNa6mnQVanaDCDfRec3N2zK4Tw05mat1Bv8A1LvQeRd6WMaExLFikgg/Ho7P0jclywkMA316nc9YtHR7EfIq0tHm55SU8+WtK5R5eIxm8UwKpbKDZTaqiLbaCPVL4XKKkrKHUlWZJdVDrR21tCeP4Ggo/wBNLLBDOoszhwHcCnTpR43sLwLNOS2eewk0Jr7NYYbC98ooDrbraAzeKKUAMqX6k62AYD4w5PwE+TzLCSkFnSd2apYi5G16VeAjCGYy0hRU2cApU+Xdmd6j4UiLxy+g8pKPxdAUYdalDmAWBRAckuBZqvr0j0XA+DiUBMWADlqlqJ2VWuZh8SIHwLhS0TPaLyhswIfMXIF6Mk1Ni7NuY2lFySogJR6OADmPZ6euzXx4+O32DbdssgfrVRhQH9I3PXfa27+a4txGXNmYdUpRJRMAZlCqloAJp4SAfIGMb8RccUo5nKpftAlCQFGhOUFku7irkFnNgIBLmkMp7EMktUByyr6uGBgTypOkVWOUlfg+n4V8vMz6sXHyiQHhM3NKQrdKT55Q8SHfYV0C42ORP7voYxCDG7xjwD930MYxjmyfkdOP8SqEl3+NPSLiW5L0Dab/AEtA1qaKJ4gkH5/f3aETHcWM52oCPOBVU7AbaEffxgn5tDs4dntobRaZNYPQi7jTy+sMTcuKKSUMkv1s1en3pA5knV6b1HptF0zw5S5NdjqHgk2WGDpB8nb1jNAhO+jJxiCQxAa+ZIDguGNnUN61Dxg4pBC0oQtK1KWzAMAkjNmVnylvCGD3S7R6xbKFQPNxS8JYrBgh2vfW3+YWl5LqT6POCfPJzMoaKORQCasxrQ6xrcNxSlmYAtgkZq1IqAKCtzWnyAg5wq2zgrKgGDK3FWJqPJozsQuYSkGZNpmJHOQS6gAQxBAYEetaRlGwuSoeGJWOZTKD+IFKgkaFgyh57tAkY8e1JpZgW2JYC4dyNtNoUlrWFeNWYA8wYEgNo4LOR5s8dkoQKzASVLdSlKWVKJYOAJhCQEhNBTo5jcf2DT1Q8jHpKFhQc15SAC1wltaD7sOGalKAFJpqNAryvXeMebhJwUFpDynyoIUlRU4JYAVNg9NYPhsWUKElcqYSp+a1HDBQUxcgqO3LCpPyLlxxq4mnwKSorJZkk5VVu5HKPVvWPbx5LhoKebJUEMAQCQFZmSnNU6Uj1cmYFJChYgEP1rXrHZh6Z5yVaLRIFLSumYg1LsG7CIUryNmGfdqX27RYIWJAlJXViNGpYa94synvqafIQDF4ouSkqCiAVJsdR9vFMsxvEHytb9XvdukWUF1YiwamupO8Ex2VKSkZUgJA0AYb6RyVdf7v+qYhSpzUM4alg1R3d45Juv8Ad/1TAMfPsbw9YmKQvIVi5RlZzV/CAHZyKabwphEBSkyzVlMVF+hN2ZwwAYXj0X4kwPs1lcuWoBXMuYSVJzFTgBLlmc2AvU0jAyELS1yeVOtCCVF61P2bRy5ItT/ktCS9tp+D6bwmWUykg06bOXb4xyGZOveORdiroV4z4B+76GPLjjcggn2gYXoqnwj2k2UFUUHgX5GX7ifSJOFu2VjOlR5FeOlEE5gwJBd6Fsxv0MZk3GyX5VIVoGVUl9nv/MfQfyMv3E+kV/8AHyvcT6QvtL+/4UWY+fyuLyv/AJE6l3fuR977Rr8Nng1SQygGIchQ0Pp849T/AOPle4n0jowEsfoT6Rva+gPKn4PKYiV7NVCQFUdvCNhWG5eJOYIDKDO/T+Y9ErByyGKQRs0Ul8OlJLhCQe0NwZyqPF/HoyTLTYse8LL4ck2JHYx6L8oh3yh2aInCIFkiB7ZZZGjzv5dgQTf5P8mLQCfh0u/c3vRmHwj1P5OW75Q8cVgZZoUJI6iB7bGWT7PHYjDMkBwSbnehVa7XgU+WoMlIYAXYdAb1uY9qnh8oWlpr0ixwcs/pHpA9pjLMeKkyVKAJKspFi1nYsweo2uINhcAhIUMqCR7yEl77gx7A4VHuiKqwUs3SIKxtAlltHleH4dCSoiWkEvZAHlQRucMw+RPiKgWIFWSGDJDk0h5GBliyAIKmUkAACgoIrD43ZzcReJDOQbRMg2h+RuItEhnINomQbRuRuItEhnINomQbRuRuItA5N1fu/wCoh3INo4JQ2vWNyNxMri3DEYhGRZIY5gRoWI+RMYWE/Dq0YhDsuUC5VSrAlIZ3DKY0vePZ5BtEyDaBpuwcCki0SCANEgMd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education.ign.fr/sites/all/files/carte_france_physique_5400k_1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716573" cy="25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à entaille 8"/>
          <p:cNvSpPr/>
          <p:nvPr/>
        </p:nvSpPr>
        <p:spPr bwMode="auto">
          <a:xfrm rot="20743408">
            <a:off x="5139377" y="1629316"/>
            <a:ext cx="2376264" cy="288032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Picture 8" descr="logo_arv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9231" r="8688" b="3845"/>
          <a:stretch>
            <a:fillRect/>
          </a:stretch>
        </p:blipFill>
        <p:spPr bwMode="auto">
          <a:xfrm>
            <a:off x="1691680" y="2420888"/>
            <a:ext cx="1783574" cy="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17" y="1600265"/>
            <a:ext cx="5076391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480125" cy="936625"/>
          </a:xfrm>
        </p:spPr>
        <p:txBody>
          <a:bodyPr/>
          <a:lstStyle/>
          <a:p>
            <a:r>
              <a:rPr lang="fr-FR" sz="2800" b="1" dirty="0" smtClean="0"/>
              <a:t>First </a:t>
            </a:r>
            <a:r>
              <a:rPr lang="fr-FR" sz="2800" b="1" dirty="0" err="1" smtClean="0"/>
              <a:t>tool</a:t>
            </a:r>
            <a:r>
              <a:rPr lang="fr-FR" sz="2800" b="1" dirty="0" smtClean="0"/>
              <a:t> : </a:t>
            </a:r>
            <a:r>
              <a:rPr lang="fr-FR" sz="2800" dirty="0" smtClean="0"/>
              <a:t>The </a:t>
            </a:r>
            <a:r>
              <a:rPr lang="fr-FR" sz="2800" dirty="0" err="1" smtClean="0"/>
              <a:t>crop</a:t>
            </a:r>
            <a:r>
              <a:rPr lang="fr-FR" sz="2800" dirty="0" smtClean="0"/>
              <a:t> </a:t>
            </a:r>
            <a:r>
              <a:rPr lang="fr-FR" sz="2800" b="1" dirty="0" smtClean="0"/>
              <a:t>rotation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2 </a:t>
            </a:r>
            <a:r>
              <a:rPr lang="fr-FR" sz="2800" dirty="0" err="1" smtClean="0"/>
              <a:t>winter</a:t>
            </a:r>
            <a:r>
              <a:rPr lang="fr-FR" sz="2800" dirty="0" smtClean="0"/>
              <a:t> </a:t>
            </a:r>
            <a:r>
              <a:rPr lang="fr-FR" sz="2800" dirty="0" err="1" smtClean="0"/>
              <a:t>wheats</a:t>
            </a:r>
            <a:r>
              <a:rPr lang="fr-FR" sz="2800" dirty="0" smtClean="0"/>
              <a:t> in a 6 </a:t>
            </a:r>
            <a:r>
              <a:rPr lang="fr-FR" sz="2800" dirty="0" err="1" smtClean="0"/>
              <a:t>year</a:t>
            </a:r>
            <a:r>
              <a:rPr lang="fr-FR" sz="2800" dirty="0" smtClean="0"/>
              <a:t>-rotation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702844" y="2438490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alfalfa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92952" y="2780928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alfalfa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94596" y="3175231"/>
            <a:ext cx="19082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Winter </a:t>
            </a:r>
            <a:r>
              <a:rPr lang="fr-FR" dirty="0" err="1" smtClean="0"/>
              <a:t>Wheat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94596" y="3448023"/>
            <a:ext cx="1512168" cy="43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Spring</a:t>
            </a:r>
            <a:r>
              <a:rPr lang="fr-FR" dirty="0" smtClean="0"/>
              <a:t> </a:t>
            </a:r>
            <a:r>
              <a:rPr lang="fr-FR" dirty="0" err="1" smtClean="0"/>
              <a:t>flax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4536" y="3930701"/>
            <a:ext cx="1872208" cy="576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Winter </a:t>
            </a:r>
            <a:br>
              <a:rPr lang="fr-FR" dirty="0" smtClean="0"/>
            </a:br>
            <a:r>
              <a:rPr lang="fr-FR" dirty="0" err="1" smtClean="0"/>
              <a:t>faba</a:t>
            </a:r>
            <a:r>
              <a:rPr lang="fr-FR" dirty="0" smtClean="0"/>
              <a:t> </a:t>
            </a:r>
            <a:r>
              <a:rPr lang="fr-FR" dirty="0" err="1" smtClean="0"/>
              <a:t>bean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37376" y="5231130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Winter </a:t>
            </a:r>
            <a:r>
              <a:rPr lang="fr-FR" dirty="0" err="1" smtClean="0"/>
              <a:t>Wheat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131840" y="587727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1556792"/>
            <a:ext cx="2520280" cy="447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alfalfa</a:t>
            </a:r>
            <a:r>
              <a:rPr lang="en-US" dirty="0" smtClean="0">
                <a:solidFill>
                  <a:srgbClr val="008000"/>
                </a:solidFill>
              </a:rPr>
              <a:t> is efficient to control annual weeds and </a:t>
            </a:r>
            <a:r>
              <a:rPr lang="en-US" dirty="0" smtClean="0">
                <a:solidFill>
                  <a:srgbClr val="FF0000"/>
                </a:solidFill>
              </a:rPr>
              <a:t>also tend to reduce </a:t>
            </a:r>
            <a:r>
              <a:rPr lang="en-US" i="1" dirty="0" err="1" smtClean="0">
                <a:solidFill>
                  <a:srgbClr val="008000"/>
                </a:solidFill>
              </a:rPr>
              <a:t>Cirsium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i="1" dirty="0" err="1" smtClean="0">
                <a:solidFill>
                  <a:srgbClr val="008000"/>
                </a:solidFill>
              </a:rPr>
              <a:t>arvense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but not totally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i="1" dirty="0" err="1" smtClean="0">
                <a:solidFill>
                  <a:srgbClr val="008000"/>
                </a:solidFill>
              </a:rPr>
              <a:t>Rumex</a:t>
            </a:r>
            <a:r>
              <a:rPr lang="en-US" dirty="0" smtClean="0">
                <a:solidFill>
                  <a:srgbClr val="008000"/>
                </a:solidFill>
              </a:rPr>
              <a:t> have to be controlled in the crops (manually, or with specific materials)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Grasses are controlled with the crop sequence and with mechanical control in the crops and in the intercrops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4080-42DE-4B7F-AE32-1C46D034825C}" type="datetime1">
              <a:rPr lang="fr-FR" smtClean="0"/>
              <a:t>17/03/2015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336109" cy="936625"/>
          </a:xfrm>
        </p:spPr>
        <p:txBody>
          <a:bodyPr/>
          <a:lstStyle/>
          <a:p>
            <a:r>
              <a:rPr lang="fr-FR" sz="2800" b="1" dirty="0" smtClean="0"/>
              <a:t>Second </a:t>
            </a:r>
            <a:r>
              <a:rPr lang="fr-FR" sz="2800" b="1" dirty="0" err="1" smtClean="0"/>
              <a:t>tool</a:t>
            </a:r>
            <a:r>
              <a:rPr lang="fr-FR" sz="2800" b="1" dirty="0" smtClean="0"/>
              <a:t> </a:t>
            </a:r>
            <a:r>
              <a:rPr lang="fr-FR" sz="2800" b="1" dirty="0"/>
              <a:t>: </a:t>
            </a:r>
            <a:r>
              <a:rPr lang="fr-FR" sz="2800" b="1" dirty="0" err="1" smtClean="0"/>
              <a:t>delay</a:t>
            </a:r>
            <a:r>
              <a:rPr lang="fr-FR" sz="2800" dirty="0" smtClean="0"/>
              <a:t> in </a:t>
            </a:r>
            <a:r>
              <a:rPr lang="fr-FR" sz="2800" dirty="0" err="1" smtClean="0"/>
              <a:t>sowing</a:t>
            </a:r>
            <a:r>
              <a:rPr lang="fr-FR" sz="2800" dirty="0" smtClean="0"/>
              <a:t> </a:t>
            </a:r>
            <a:r>
              <a:rPr lang="fr-FR" sz="2800" dirty="0" err="1" smtClean="0"/>
              <a:t>period</a:t>
            </a:r>
            <a:r>
              <a:rPr lang="fr-FR" sz="2800" dirty="0" smtClean="0"/>
              <a:t> for </a:t>
            </a:r>
            <a:r>
              <a:rPr lang="fr-FR" sz="2800" dirty="0" err="1" smtClean="0"/>
              <a:t>winter</a:t>
            </a:r>
            <a:r>
              <a:rPr lang="fr-FR" sz="2800" dirty="0" smtClean="0"/>
              <a:t> </a:t>
            </a:r>
            <a:r>
              <a:rPr lang="fr-FR" sz="2800" dirty="0" err="1" smtClean="0"/>
              <a:t>wheat</a:t>
            </a:r>
            <a:r>
              <a:rPr lang="fr-FR" sz="2800" dirty="0" smtClean="0"/>
              <a:t> and </a:t>
            </a:r>
            <a:r>
              <a:rPr lang="fr-FR" sz="2800" dirty="0" err="1" smtClean="0"/>
              <a:t>faba</a:t>
            </a:r>
            <a:r>
              <a:rPr lang="fr-FR" sz="2800" dirty="0" smtClean="0"/>
              <a:t> </a:t>
            </a:r>
            <a:r>
              <a:rPr lang="fr-FR" sz="2800" dirty="0" err="1" smtClean="0"/>
              <a:t>beans</a:t>
            </a:r>
            <a:endParaRPr lang="fr-FR" sz="28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" y="1844824"/>
            <a:ext cx="5530561" cy="41479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73769" y="567219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411024" y="1393937"/>
            <a:ext cx="2520280" cy="524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Sowing dates </a:t>
            </a:r>
            <a:r>
              <a:rPr lang="en-US" dirty="0" smtClean="0">
                <a:solidFill>
                  <a:srgbClr val="008000"/>
                </a:solidFill>
              </a:rPr>
              <a:t>are delayed by 2 weeks maximum for winter wheat.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 compromise between climatic  and soil conditions,  yield potential for the crop and avoidance of weed development.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Before sowing we make a </a:t>
            </a:r>
            <a:r>
              <a:rPr lang="en-US" b="1" dirty="0" smtClean="0">
                <a:solidFill>
                  <a:srgbClr val="008000"/>
                </a:solidFill>
              </a:rPr>
              <a:t>false seed-bed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We </a:t>
            </a:r>
            <a:r>
              <a:rPr lang="en-US" b="1" dirty="0" smtClean="0">
                <a:solidFill>
                  <a:srgbClr val="008000"/>
                </a:solidFill>
              </a:rPr>
              <a:t>always plough </a:t>
            </a:r>
            <a:r>
              <a:rPr lang="en-US" dirty="0" smtClean="0">
                <a:solidFill>
                  <a:srgbClr val="008000"/>
                </a:solidFill>
              </a:rPr>
              <a:t>before sowing ; in our experiment, this tool is still needed.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3668"/>
            <a:ext cx="5318377" cy="398878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2275" y="404813"/>
            <a:ext cx="5760045" cy="936625"/>
          </a:xfrm>
        </p:spPr>
        <p:txBody>
          <a:bodyPr/>
          <a:lstStyle/>
          <a:p>
            <a:r>
              <a:rPr lang="fr-FR" sz="2400" b="1" dirty="0"/>
              <a:t>Second </a:t>
            </a:r>
            <a:r>
              <a:rPr lang="fr-FR" sz="2400" b="1" dirty="0" err="1"/>
              <a:t>tool</a:t>
            </a:r>
            <a:r>
              <a:rPr lang="fr-FR" sz="2400" b="1" dirty="0"/>
              <a:t> : </a:t>
            </a:r>
            <a:r>
              <a:rPr lang="fr-FR" sz="2400" b="1" dirty="0" err="1"/>
              <a:t>delay</a:t>
            </a:r>
            <a:r>
              <a:rPr lang="fr-FR" sz="2400" dirty="0"/>
              <a:t> in </a:t>
            </a:r>
            <a:r>
              <a:rPr lang="fr-FR" sz="2400" dirty="0" err="1"/>
              <a:t>sowing</a:t>
            </a:r>
            <a:r>
              <a:rPr lang="fr-FR" sz="2400" dirty="0"/>
              <a:t> </a:t>
            </a:r>
            <a:r>
              <a:rPr lang="fr-FR" sz="2400" dirty="0" err="1"/>
              <a:t>period</a:t>
            </a:r>
            <a:r>
              <a:rPr lang="fr-FR" sz="2400" dirty="0"/>
              <a:t> for </a:t>
            </a:r>
            <a:r>
              <a:rPr lang="fr-FR" sz="2400" dirty="0" err="1"/>
              <a:t>winter</a:t>
            </a:r>
            <a:r>
              <a:rPr lang="fr-FR" sz="2400" dirty="0"/>
              <a:t> </a:t>
            </a:r>
            <a:r>
              <a:rPr lang="fr-FR" sz="2400" dirty="0" err="1"/>
              <a:t>wheat</a:t>
            </a:r>
            <a:r>
              <a:rPr lang="fr-FR" sz="2400" dirty="0"/>
              <a:t> and </a:t>
            </a:r>
            <a:r>
              <a:rPr lang="fr-FR" sz="2400" dirty="0" err="1"/>
              <a:t>faba</a:t>
            </a:r>
            <a:r>
              <a:rPr lang="fr-FR" sz="2400" dirty="0"/>
              <a:t> </a:t>
            </a:r>
            <a:r>
              <a:rPr lang="fr-FR" sz="2400" dirty="0" err="1"/>
              <a:t>beans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73769" y="537321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44208" y="1196752"/>
            <a:ext cx="2520280" cy="576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 winter, winter wheat develops slowly but so do the weeds… 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We increase the seed density to compensate plant loss in spring due to mechanical weeding. And also compensate reduced </a:t>
            </a:r>
            <a:r>
              <a:rPr lang="en-US" dirty="0" err="1" smtClean="0">
                <a:solidFill>
                  <a:srgbClr val="008000"/>
                </a:solidFill>
              </a:rPr>
              <a:t>tillering</a:t>
            </a:r>
            <a:r>
              <a:rPr lang="en-US" dirty="0" smtClean="0">
                <a:solidFill>
                  <a:srgbClr val="008000"/>
                </a:solidFill>
              </a:rPr>
              <a:t> du to delayed date of sowing 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In 2013/2014 : the warm weather make weeds develop very early.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We adapted the decision : we hoed as soon as we could have done</a:t>
            </a:r>
          </a:p>
        </p:txBody>
      </p:sp>
    </p:spTree>
    <p:extLst>
      <p:ext uri="{BB962C8B-B14F-4D97-AF65-F5344CB8AC3E}">
        <p14:creationId xmlns:p14="http://schemas.microsoft.com/office/powerpoint/2010/main" val="6004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9" y="1592249"/>
            <a:ext cx="5561826" cy="417137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15617" y="404813"/>
            <a:ext cx="7128792" cy="936625"/>
          </a:xfrm>
        </p:spPr>
        <p:txBody>
          <a:bodyPr/>
          <a:lstStyle/>
          <a:p>
            <a:r>
              <a:rPr lang="fr-FR" sz="3600" b="1" dirty="0" err="1" smtClean="0"/>
              <a:t>Third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Tool</a:t>
            </a:r>
            <a:r>
              <a:rPr lang="fr-FR" sz="3600" b="1" dirty="0" smtClean="0"/>
              <a:t> </a:t>
            </a:r>
            <a:r>
              <a:rPr lang="fr-FR" sz="3600" dirty="0" smtClean="0"/>
              <a:t>: </a:t>
            </a:r>
            <a:br>
              <a:rPr lang="fr-FR" sz="3600" dirty="0" smtClean="0"/>
            </a:br>
            <a:r>
              <a:rPr lang="fr-FR" sz="3600" b="1" dirty="0" err="1" smtClean="0"/>
              <a:t>Mechanical</a:t>
            </a:r>
            <a:r>
              <a:rPr lang="fr-FR" sz="3600" b="1" dirty="0" smtClean="0"/>
              <a:t> </a:t>
            </a:r>
            <a:r>
              <a:rPr lang="fr-FR" sz="3600" dirty="0" err="1" smtClean="0"/>
              <a:t>weeding</a:t>
            </a:r>
            <a:r>
              <a:rPr lang="fr-FR" sz="3600" dirty="0" smtClean="0"/>
              <a:t> on Winter </a:t>
            </a:r>
            <a:r>
              <a:rPr lang="fr-FR" sz="3600" dirty="0" err="1" smtClean="0"/>
              <a:t>Wheats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1196752"/>
            <a:ext cx="2520280" cy="472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On Winter Wheat </a:t>
            </a:r>
            <a:r>
              <a:rPr lang="en-US" dirty="0" err="1" smtClean="0">
                <a:solidFill>
                  <a:srgbClr val="008000"/>
                </a:solidFill>
              </a:rPr>
              <a:t>wWe</a:t>
            </a:r>
            <a:r>
              <a:rPr lang="en-US" dirty="0" smtClean="0">
                <a:solidFill>
                  <a:srgbClr val="008000"/>
                </a:solidFill>
              </a:rPr>
              <a:t> use both hoe and harrow 1 to 4 times in a year.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We combine the two tolls : </a:t>
            </a:r>
          </a:p>
          <a:p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smtClean="0">
                <a:solidFill>
                  <a:srgbClr val="008000"/>
                </a:solidFill>
              </a:rPr>
              <a:t>First the hoe</a:t>
            </a:r>
            <a:r>
              <a:rPr lang="en-US" dirty="0" smtClean="0">
                <a:solidFill>
                  <a:srgbClr val="FF0000"/>
                </a:solidFill>
              </a:rPr>
              <a:t> make get </a:t>
            </a:r>
            <a:r>
              <a:rPr lang="en-US" dirty="0" smtClean="0">
                <a:solidFill>
                  <a:srgbClr val="008000"/>
                </a:solidFill>
              </a:rPr>
              <a:t>a fine-textured soil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Then we pass with harrow to break small clods.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The hoe and the harrow are also used on the flax and the </a:t>
            </a:r>
            <a:r>
              <a:rPr lang="en-US" dirty="0" err="1" smtClean="0">
                <a:solidFill>
                  <a:srgbClr val="008000"/>
                </a:solidFill>
              </a:rPr>
              <a:t>faba</a:t>
            </a:r>
            <a:r>
              <a:rPr lang="en-US" dirty="0" smtClean="0">
                <a:solidFill>
                  <a:srgbClr val="008000"/>
                </a:solidFill>
              </a:rPr>
              <a:t> bean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15816" y="537321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5805264"/>
            <a:ext cx="756084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Winter </a:t>
            </a:r>
            <a:r>
              <a:rPr lang="fr-FR" dirty="0" err="1" smtClean="0">
                <a:solidFill>
                  <a:srgbClr val="FF0000"/>
                </a:solidFill>
              </a:rPr>
              <a:t>Wheat</a:t>
            </a:r>
            <a:r>
              <a:rPr lang="fr-FR" dirty="0" smtClean="0">
                <a:solidFill>
                  <a:srgbClr val="FF0000"/>
                </a:solidFill>
              </a:rPr>
              <a:t> at </a:t>
            </a:r>
            <a:r>
              <a:rPr lang="fr-FR" dirty="0" err="1" smtClean="0">
                <a:solidFill>
                  <a:srgbClr val="FF0000"/>
                </a:solidFill>
              </a:rPr>
              <a:t>Tillering</a:t>
            </a:r>
            <a:r>
              <a:rPr lang="fr-FR" dirty="0" smtClean="0">
                <a:solidFill>
                  <a:srgbClr val="FF0000"/>
                </a:solidFill>
              </a:rPr>
              <a:t> stage – date :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We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pass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fo</a:t>
            </a:r>
            <a:r>
              <a:rPr lang="fr-FR" dirty="0" smtClean="0">
                <a:solidFill>
                  <a:srgbClr val="FF0000"/>
                </a:solidFill>
              </a:rPr>
              <a:t> the first </a:t>
            </a:r>
            <a:r>
              <a:rPr lang="fr-FR" dirty="0" err="1" smtClean="0">
                <a:solidFill>
                  <a:srgbClr val="FF0000"/>
                </a:solidFill>
              </a:rPr>
              <a:t>timle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Hoe</a:t>
            </a:r>
            <a:r>
              <a:rPr lang="fr-FR" dirty="0" smtClean="0">
                <a:solidFill>
                  <a:srgbClr val="FF0000"/>
                </a:solidFill>
              </a:rPr>
              <a:t> – </a:t>
            </a:r>
            <a:r>
              <a:rPr lang="fr-FR" dirty="0" err="1" smtClean="0">
                <a:solidFill>
                  <a:srgbClr val="FF0000"/>
                </a:solidFill>
              </a:rPr>
              <a:t>soil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should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Hoe</a:t>
            </a:r>
            <a:r>
              <a:rPr lang="fr-FR" dirty="0" smtClean="0">
                <a:solidFill>
                  <a:srgbClr val="FF0000"/>
                </a:solidFill>
              </a:rPr>
              <a:t> of 3 m </a:t>
            </a:r>
            <a:r>
              <a:rPr lang="fr-FR" dirty="0" err="1" smtClean="0">
                <a:solidFill>
                  <a:srgbClr val="FF0000"/>
                </a:solidFill>
              </a:rPr>
              <a:t>guided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camera – x km/h, x  /ha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wheat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should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sown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gps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make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guided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hoeing</a:t>
            </a:r>
            <a:r>
              <a:rPr lang="fr-FR" dirty="0" smtClean="0">
                <a:solidFill>
                  <a:srgbClr val="FF0000"/>
                </a:solidFill>
              </a:rPr>
              <a:t> possible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82496"/>
            <a:ext cx="4860032" cy="364502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8</a:t>
            </a:fld>
            <a:endParaRPr lang="fr-FR" dirty="0"/>
          </a:p>
        </p:txBody>
      </p:sp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6" y="476672"/>
            <a:ext cx="5386361" cy="40397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0"/>
            <a:ext cx="3901440" cy="29260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43808" y="417788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01216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2160" y="258752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4681217"/>
            <a:ext cx="3528392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Winter </a:t>
            </a:r>
            <a:r>
              <a:rPr lang="fr-FR" dirty="0" err="1" smtClean="0">
                <a:solidFill>
                  <a:srgbClr val="FF0000"/>
                </a:solidFill>
              </a:rPr>
              <a:t>Wheat</a:t>
            </a:r>
            <a:r>
              <a:rPr lang="fr-FR" dirty="0" smtClean="0">
                <a:solidFill>
                  <a:srgbClr val="FF0000"/>
                </a:solidFill>
              </a:rPr>
              <a:t> at </a:t>
            </a:r>
            <a:r>
              <a:rPr lang="fr-FR" dirty="0" err="1" smtClean="0">
                <a:solidFill>
                  <a:srgbClr val="FF0000"/>
                </a:solidFill>
              </a:rPr>
              <a:t>Tillering</a:t>
            </a:r>
            <a:r>
              <a:rPr lang="fr-FR" dirty="0" smtClean="0">
                <a:solidFill>
                  <a:srgbClr val="FF0000"/>
                </a:solidFill>
              </a:rPr>
              <a:t> stage – date : 4 to 8 </a:t>
            </a:r>
            <a:r>
              <a:rPr lang="fr-FR" dirty="0" err="1" smtClean="0">
                <a:solidFill>
                  <a:srgbClr val="FF0000"/>
                </a:solidFill>
              </a:rPr>
              <a:t>years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after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hoe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we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pass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harrow</a:t>
            </a:r>
            <a:r>
              <a:rPr lang="fr-FR" dirty="0" smtClean="0">
                <a:solidFill>
                  <a:srgbClr val="FF0000"/>
                </a:solidFill>
              </a:rPr>
              <a:t> : to break les mottes et détruire les </a:t>
            </a:r>
            <a:r>
              <a:rPr lang="fr-FR" dirty="0" err="1" smtClean="0">
                <a:solidFill>
                  <a:srgbClr val="FF0000"/>
                </a:solidFill>
              </a:rPr>
              <a:t>adventivces</a:t>
            </a:r>
            <a:r>
              <a:rPr lang="fr-FR" dirty="0" smtClean="0">
                <a:solidFill>
                  <a:srgbClr val="FF0000"/>
                </a:solidFill>
              </a:rPr>
              <a:t> au stade fil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Cette technique </a:t>
            </a:r>
            <a:r>
              <a:rPr lang="fr-FR" dirty="0" err="1" smtClean="0">
                <a:solidFill>
                  <a:srgbClr val="FF0000"/>
                </a:solidFill>
              </a:rPr>
              <a:t>favorse</a:t>
            </a:r>
            <a:r>
              <a:rPr lang="fr-FR" dirty="0" smtClean="0">
                <a:solidFill>
                  <a:srgbClr val="FF0000"/>
                </a:solidFill>
              </a:rPr>
              <a:t> de nouvelles germinations : il est important de </a:t>
            </a:r>
            <a:r>
              <a:rPr lang="fr-FR" dirty="0" err="1" smtClean="0">
                <a:solidFill>
                  <a:srgbClr val="FF0000"/>
                </a:solidFill>
              </a:rPr>
              <a:t>rintervenir</a:t>
            </a:r>
            <a:r>
              <a:rPr lang="fr-FR" dirty="0" smtClean="0">
                <a:solidFill>
                  <a:srgbClr val="FF0000"/>
                </a:solidFill>
              </a:rPr>
              <a:t> tant que le blé n’est </a:t>
            </a:r>
            <a:r>
              <a:rPr lang="fr-FR" smtClean="0">
                <a:solidFill>
                  <a:srgbClr val="FF0000"/>
                </a:solidFill>
              </a:rPr>
              <a:t>pas trop avancé </a:t>
            </a:r>
            <a:r>
              <a:rPr lang="fr-FR" dirty="0" smtClean="0">
                <a:solidFill>
                  <a:srgbClr val="FF0000"/>
                </a:solidFill>
              </a:rPr>
              <a:t>(2 nœuds environ)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08104" y="332656"/>
            <a:ext cx="2736304" cy="8652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sowing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of 15% to </a:t>
            </a:r>
            <a:r>
              <a:rPr lang="fr-FR" dirty="0" err="1" smtClean="0"/>
              <a:t>compensate</a:t>
            </a:r>
            <a:r>
              <a:rPr lang="fr-FR" dirty="0" smtClean="0"/>
              <a:t> plant </a:t>
            </a:r>
            <a:r>
              <a:rPr lang="fr-FR" dirty="0" err="1" smtClean="0"/>
              <a:t>loss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8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4080-42DE-4B7F-AE32-1C46D034825C}" type="datetime1">
              <a:rPr lang="fr-FR" smtClean="0"/>
              <a:t>17/03/2015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9</a:t>
            </a:fld>
            <a:endParaRPr lang="fr-FR" dirty="0"/>
          </a:p>
        </p:txBody>
      </p:sp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44" y="3837011"/>
            <a:ext cx="3901440" cy="2926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3027"/>
            <a:ext cx="3901440" cy="29260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95904" y="4193882"/>
            <a:ext cx="2948096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The IPM tool needs to respect right weather conditions and to adjust the material as soon as needed 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480125" cy="936625"/>
          </a:xfrm>
        </p:spPr>
        <p:txBody>
          <a:bodyPr/>
          <a:lstStyle/>
          <a:p>
            <a:r>
              <a:rPr lang="fr-FR" sz="3200" b="1" dirty="0" err="1"/>
              <a:t>Third</a:t>
            </a:r>
            <a:r>
              <a:rPr lang="fr-FR" sz="3200" b="1" dirty="0"/>
              <a:t> </a:t>
            </a:r>
            <a:r>
              <a:rPr lang="fr-FR" sz="3200" b="1" dirty="0" err="1"/>
              <a:t>Tool</a:t>
            </a:r>
            <a:r>
              <a:rPr lang="fr-FR" sz="3200" b="1" dirty="0"/>
              <a:t> </a:t>
            </a:r>
            <a:r>
              <a:rPr lang="fr-FR" sz="3200" dirty="0"/>
              <a:t>: </a:t>
            </a:r>
            <a:r>
              <a:rPr lang="fr-FR" sz="3200" b="1" dirty="0" err="1"/>
              <a:t>Mechanical</a:t>
            </a:r>
            <a:r>
              <a:rPr lang="fr-FR" sz="3200" dirty="0"/>
              <a:t> </a:t>
            </a:r>
            <a:r>
              <a:rPr lang="fr-FR" sz="3200" dirty="0" err="1"/>
              <a:t>weeding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48" y="910931"/>
            <a:ext cx="3901440" cy="29260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43808" y="6424537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61390" y="3498457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784264" y="352055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Arvalis Institut du </a:t>
            </a:r>
            <a:r>
              <a:rPr lang="fr-FR" sz="1600" i="1" dirty="0" err="1" smtClean="0"/>
              <a:t>Vegetal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1560" y="4005064"/>
            <a:ext cx="2736304" cy="13805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Adjustement</a:t>
            </a:r>
            <a:r>
              <a:rPr lang="fr-FR" dirty="0" smtClean="0"/>
              <a:t> of the </a:t>
            </a:r>
            <a:r>
              <a:rPr lang="fr-FR" dirty="0" err="1" smtClean="0"/>
              <a:t>finger</a:t>
            </a:r>
            <a:r>
              <a:rPr lang="fr-FR" dirty="0" smtClean="0"/>
              <a:t> of the </a:t>
            </a:r>
            <a:r>
              <a:rPr lang="fr-FR" dirty="0" err="1" smtClean="0"/>
              <a:t>harrow</a:t>
            </a:r>
            <a:r>
              <a:rPr lang="fr-FR" dirty="0" smtClean="0"/>
              <a:t> - </a:t>
            </a:r>
            <a:r>
              <a:rPr lang="fr-FR" dirty="0" err="1" smtClean="0"/>
              <a:t>agressivity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the orientation of the </a:t>
            </a:r>
            <a:r>
              <a:rPr lang="fr-FR" dirty="0" err="1" smtClean="0"/>
              <a:t>finger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1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633</Words>
  <Application>Microsoft Office PowerPoint</Application>
  <PresentationFormat>Affichage à l'écran (4:3)</PresentationFormat>
  <Paragraphs>98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Présentation PowerPoint</vt:lpstr>
      <vt:lpstr>Background</vt:lpstr>
      <vt:lpstr>Background(2)</vt:lpstr>
      <vt:lpstr>First tool : The crop rotation 2 winter wheats in a 6 year-rotation</vt:lpstr>
      <vt:lpstr>Second tool : delay in sowing period for winter wheat and faba beans</vt:lpstr>
      <vt:lpstr>Second tool : delay in sowing period for winter wheat and faba beans</vt:lpstr>
      <vt:lpstr>Third Tool :  Mechanical weeding on Winter Wheats</vt:lpstr>
      <vt:lpstr>Présentation PowerPoint</vt:lpstr>
      <vt:lpstr>Third Tool : Mechanical weeding</vt:lpstr>
      <vt:lpstr>Présentation PowerPoint</vt:lpstr>
      <vt:lpstr>At harvest time…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Philippe DELVAL</dc:creator>
  <cp:lastModifiedBy>Philippe DELVAL</cp:lastModifiedBy>
  <cp:revision>354</cp:revision>
  <cp:lastPrinted>2014-02-28T14:25:47Z</cp:lastPrinted>
  <dcterms:modified xsi:type="dcterms:W3CDTF">2015-03-17T08:29:49Z</dcterms:modified>
</cp:coreProperties>
</file>