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>
        <p:scale>
          <a:sx n="200" d="100"/>
          <a:sy n="200" d="100"/>
        </p:scale>
        <p:origin x="336" y="42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B39B15-D403-45E4-8BA5-C2A153BCA90B}" type="datetimeFigureOut">
              <a:rPr lang="de-DE" smtClean="0"/>
              <a:pPr/>
              <a:t>01.12.2014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9C123-648A-41E7-8A16-42155EF98A9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634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9C123-648A-41E7-8A16-42155EF98A9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8D0841B-9FF4-4143-9F4E-581C347ED5B8}" type="datetimeFigureOut">
              <a:rPr lang="de-DE" smtClean="0"/>
              <a:pPr/>
              <a:t>01.12.2014</a:t>
            </a:fld>
            <a:endParaRPr lang="en-GB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499AD5-FD7F-4ECE-932F-D397A6DB78CF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841B-9FF4-4143-9F4E-581C347ED5B8}" type="datetimeFigureOut">
              <a:rPr lang="de-DE" smtClean="0"/>
              <a:pPr/>
              <a:t>01.12.2014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9AD5-FD7F-4ECE-932F-D397A6DB78CF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8D0841B-9FF4-4143-9F4E-581C347ED5B8}" type="datetimeFigureOut">
              <a:rPr lang="de-DE" smtClean="0"/>
              <a:pPr/>
              <a:t>01.12.2014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htec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6499AD5-FD7F-4ECE-932F-D397A6DB78CF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841B-9FF4-4143-9F4E-581C347ED5B8}" type="datetimeFigureOut">
              <a:rPr lang="de-DE" smtClean="0"/>
              <a:pPr/>
              <a:t>01.12.2014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499AD5-FD7F-4ECE-932F-D397A6DB78CF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841B-9FF4-4143-9F4E-581C347ED5B8}" type="datetimeFigureOut">
              <a:rPr lang="de-DE" smtClean="0"/>
              <a:pPr/>
              <a:t>01.12.2014</a:t>
            </a:fld>
            <a:endParaRPr lang="en-GB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6499AD5-FD7F-4ECE-932F-D397A6DB78CF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8D0841B-9FF4-4143-9F4E-581C347ED5B8}" type="datetimeFigureOut">
              <a:rPr lang="de-DE" smtClean="0"/>
              <a:pPr/>
              <a:t>01.12.2014</a:t>
            </a:fld>
            <a:endParaRPr lang="en-GB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6499AD5-FD7F-4ECE-932F-D397A6DB78CF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8D0841B-9FF4-4143-9F4E-581C347ED5B8}" type="datetimeFigureOut">
              <a:rPr lang="de-DE" smtClean="0"/>
              <a:pPr/>
              <a:t>01.12.2014</a:t>
            </a:fld>
            <a:endParaRPr lang="en-GB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6499AD5-FD7F-4ECE-932F-D397A6DB78CF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841B-9FF4-4143-9F4E-581C347ED5B8}" type="datetimeFigureOut">
              <a:rPr lang="de-DE" smtClean="0"/>
              <a:pPr/>
              <a:t>01.12.2014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499AD5-FD7F-4ECE-932F-D397A6DB78CF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841B-9FF4-4143-9F4E-581C347ED5B8}" type="datetimeFigureOut">
              <a:rPr lang="de-DE" smtClean="0"/>
              <a:pPr/>
              <a:t>01.12.2014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499AD5-FD7F-4ECE-932F-D397A6DB78CF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841B-9FF4-4143-9F4E-581C347ED5B8}" type="datetimeFigureOut">
              <a:rPr lang="de-DE" smtClean="0"/>
              <a:pPr/>
              <a:t>01.12.2014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499AD5-FD7F-4ECE-932F-D397A6DB78CF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8D0841B-9FF4-4143-9F4E-581C347ED5B8}" type="datetimeFigureOut">
              <a:rPr lang="de-DE" smtClean="0"/>
              <a:pPr/>
              <a:t>01.12.2014</a:t>
            </a:fld>
            <a:endParaRPr lang="en-GB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6499AD5-FD7F-4ECE-932F-D397A6DB78CF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D0841B-9FF4-4143-9F4E-581C347ED5B8}" type="datetimeFigureOut">
              <a:rPr lang="de-DE" smtClean="0"/>
              <a:pPr/>
              <a:t>01.12.2014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6499AD5-FD7F-4ECE-932F-D397A6DB78CF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Bioregion </a:t>
            </a:r>
            <a:r>
              <a:rPr lang="en-GB" dirty="0" err="1" smtClean="0"/>
              <a:t>Mühlviertel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Stärken und Schwächen der internen und externen Entwicklung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Stärken der internen Entwicklung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Verdichtung der internen Netzwerke </a:t>
            </a:r>
          </a:p>
          <a:p>
            <a:pPr lvl="1"/>
            <a:r>
              <a:rPr lang="de-DE" dirty="0" smtClean="0"/>
              <a:t>Intensivierung der Zusammenarbeit</a:t>
            </a:r>
          </a:p>
          <a:p>
            <a:pPr lvl="1"/>
            <a:r>
              <a:rPr lang="de-DE" dirty="0" smtClean="0"/>
              <a:t>Vermarktungskooperationen</a:t>
            </a:r>
          </a:p>
          <a:p>
            <a:r>
              <a:rPr lang="de-DE" dirty="0" smtClean="0"/>
              <a:t>Bioregion als Ergänzung oder als Dach zu bestehenden Netzwerken</a:t>
            </a:r>
          </a:p>
          <a:p>
            <a:r>
              <a:rPr lang="de-DE" dirty="0" smtClean="0"/>
              <a:t>Projekte und Veranstaltungen</a:t>
            </a:r>
          </a:p>
          <a:p>
            <a:pPr lvl="1">
              <a:buNone/>
            </a:pPr>
            <a:r>
              <a:rPr lang="de-DE" dirty="0" smtClean="0"/>
              <a:t> (Betriebsbesichtigungen, Wanderausstellung)</a:t>
            </a:r>
          </a:p>
          <a:p>
            <a:r>
              <a:rPr lang="de-DE" dirty="0" smtClean="0"/>
              <a:t>Gemeinsame Wertvorstellungen der Mitglieder</a:t>
            </a:r>
          </a:p>
          <a:p>
            <a:r>
              <a:rPr lang="de-DE" dirty="0"/>
              <a:t>Hohe Identifikation der Mitglieder mit dem Mühlviertel </a:t>
            </a:r>
          </a:p>
          <a:p>
            <a:pPr lvl="1"/>
            <a:r>
              <a:rPr lang="de-DE" dirty="0"/>
              <a:t> regionaler Bezug wird als wichtig erachtet</a:t>
            </a:r>
          </a:p>
          <a:p>
            <a:r>
              <a:rPr lang="de-DE" dirty="0" smtClean="0"/>
              <a:t>Stärkung des Selbstwert- und Zusammengehörigkeitsgefühls von Biobetriebe/Bauern (</a:t>
            </a:r>
            <a:r>
              <a:rPr lang="de-DE" dirty="0" smtClean="0">
                <a:sym typeface="Wingdings" panose="05000000000000000000" pitchFamily="2" charset="2"/>
              </a:rPr>
              <a:t> Problem für konventionelle Bauern)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Schwächen der internen Entwicklung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Ungleiche Erwartungshaltungen an die Bioregion</a:t>
            </a:r>
          </a:p>
          <a:p>
            <a:pPr lvl="1"/>
            <a:r>
              <a:rPr lang="de-DE" dirty="0" smtClean="0"/>
              <a:t>Initiieren konkreter Projekte durch das Kernteam vs. Impulse zur Eigeninitiative der BR-Mitglieder</a:t>
            </a:r>
          </a:p>
          <a:p>
            <a:pPr lvl="1"/>
            <a:r>
              <a:rPr lang="de-DE" dirty="0" smtClean="0"/>
              <a:t>Holschuld vs. Bringschuld</a:t>
            </a:r>
          </a:p>
          <a:p>
            <a:r>
              <a:rPr lang="de-DE" dirty="0" smtClean="0">
                <a:sym typeface="Wingdings" pitchFamily="2" charset="2"/>
              </a:rPr>
              <a:t>Kritik an interner Kommunikation </a:t>
            </a:r>
          </a:p>
          <a:p>
            <a:pPr lvl="1"/>
            <a:r>
              <a:rPr lang="de-DE" dirty="0" smtClean="0">
                <a:sym typeface="Wingdings" pitchFamily="2" charset="2"/>
              </a:rPr>
              <a:t>Kein gemeinsames Entwickeln von Ideen - Kein gegenseitiger Austausch - Wunsch nach mehr persönlichen Austauschbeziehungen </a:t>
            </a:r>
          </a:p>
          <a:p>
            <a:pPr lvl="1"/>
            <a:r>
              <a:rPr lang="de-DE" dirty="0" smtClean="0">
                <a:sym typeface="Wingdings" pitchFamily="2" charset="2"/>
              </a:rPr>
              <a:t>Einseitige Kommunikation auf Veranstaltungen der Bioregion </a:t>
            </a:r>
          </a:p>
          <a:p>
            <a:r>
              <a:rPr lang="de-DE" dirty="0" smtClean="0"/>
              <a:t>Mangelnde Zeitressourcen der BR-Mitglieder</a:t>
            </a:r>
          </a:p>
          <a:p>
            <a:r>
              <a:rPr lang="de-DE" dirty="0" smtClean="0"/>
              <a:t>Fehlende Identifikation mit der Bioregion Mühlviertel</a:t>
            </a:r>
          </a:p>
          <a:p>
            <a:r>
              <a:rPr lang="de-DE" dirty="0" smtClean="0"/>
              <a:t>Ökonomischer Erfolg ist schwer messbar/konkreter Nutzen schwer vermittelbar</a:t>
            </a:r>
          </a:p>
          <a:p>
            <a:r>
              <a:rPr lang="de-DE" dirty="0" smtClean="0"/>
              <a:t>Logoverwendung</a:t>
            </a:r>
          </a:p>
          <a:p>
            <a:r>
              <a:rPr lang="de-DE" dirty="0" smtClean="0"/>
              <a:t>Profilschärfung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Stärken der externen Entwicklung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07824" cy="4925144"/>
          </a:xfrm>
        </p:spPr>
        <p:txBody>
          <a:bodyPr>
            <a:normAutofit/>
          </a:bodyPr>
          <a:lstStyle/>
          <a:p>
            <a:r>
              <a:rPr lang="de-DE" dirty="0" smtClean="0"/>
              <a:t>Öffentlichkeitsarbeit und Marketing</a:t>
            </a:r>
          </a:p>
          <a:p>
            <a:pPr lvl="1"/>
            <a:r>
              <a:rPr lang="de-DE" dirty="0" smtClean="0"/>
              <a:t>Kommunikation nach außen wird positiv wahrgenommen</a:t>
            </a:r>
          </a:p>
          <a:p>
            <a:r>
              <a:rPr lang="de-DE" dirty="0"/>
              <a:t>Projekte und Veranstaltungen</a:t>
            </a:r>
          </a:p>
          <a:p>
            <a:pPr lvl="1"/>
            <a:r>
              <a:rPr lang="de-DE" dirty="0"/>
              <a:t>Marktfest der Bioregion, Ausflugsführer, Geschenkkatalog</a:t>
            </a:r>
          </a:p>
          <a:p>
            <a:r>
              <a:rPr lang="de-DE" dirty="0" smtClean="0"/>
              <a:t>Einsatz des Logos als erfolgreich eingeschätzt (aber wie messbar?)</a:t>
            </a:r>
          </a:p>
          <a:p>
            <a:r>
              <a:rPr lang="de-DE" dirty="0"/>
              <a:t>Bildungsbereich: Lehrer und Eltern als Multiplikatoren für die Wissensweitergabe – allerdings schwer quantifizier-/messbar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mtClean="0"/>
              <a:t>Schwächen der externen Entwicklung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Geringe Wahrnehmung der Marke Bioregion nach außen </a:t>
            </a:r>
          </a:p>
          <a:p>
            <a:pPr lvl="1"/>
            <a:r>
              <a:rPr lang="de-DE" dirty="0" smtClean="0"/>
              <a:t>Vielfalt an Marken und Logos</a:t>
            </a:r>
          </a:p>
          <a:p>
            <a:pPr lvl="1"/>
            <a:r>
              <a:rPr lang="de-DE" dirty="0" smtClean="0"/>
              <a:t>Beschränktes Werbebudget</a:t>
            </a:r>
          </a:p>
          <a:p>
            <a:r>
              <a:rPr lang="de-DE" dirty="0" smtClean="0"/>
              <a:t>Unschärfe im Profil in der öffentlichen Wahrnehmung</a:t>
            </a:r>
          </a:p>
          <a:p>
            <a:pPr lvl="1"/>
            <a:r>
              <a:rPr lang="de-DE" dirty="0" smtClean="0"/>
              <a:t>100% Biobetriebe vs. Betriebe mit Bio-Teilsortiment </a:t>
            </a:r>
            <a:r>
              <a:rPr lang="de-DE" dirty="0" smtClean="0">
                <a:sym typeface="Wingdings" pitchFamily="2" charset="2"/>
              </a:rPr>
              <a:t>Angst vor Verwässerung des Kerngedankens</a:t>
            </a:r>
          </a:p>
          <a:p>
            <a:r>
              <a:rPr lang="de-DE" dirty="0" smtClean="0">
                <a:sym typeface="Wingdings" pitchFamily="2" charset="2"/>
              </a:rPr>
              <a:t>Mangel an konkreten Projekten</a:t>
            </a:r>
          </a:p>
          <a:p>
            <a:pPr lvl="1"/>
            <a:r>
              <a:rPr lang="de-DE" dirty="0" smtClean="0">
                <a:sym typeface="Wingdings" pitchFamily="2" charset="2"/>
              </a:rPr>
              <a:t>Gemeinsame Vermarktungsschiene</a:t>
            </a:r>
          </a:p>
          <a:p>
            <a:pPr lvl="1"/>
            <a:r>
              <a:rPr lang="de-DE" dirty="0" smtClean="0">
                <a:sym typeface="Wingdings" pitchFamily="2" charset="2"/>
              </a:rPr>
              <a:t>Auftritt auf Märkten</a:t>
            </a:r>
          </a:p>
          <a:p>
            <a:pPr lvl="1"/>
            <a:r>
              <a:rPr lang="de-DE" dirty="0" smtClean="0">
                <a:sym typeface="Wingdings" pitchFamily="2" charset="2"/>
              </a:rPr>
              <a:t>Kooperationen mit Gastronomie &amp; Tourismus</a:t>
            </a:r>
          </a:p>
          <a:p>
            <a:pPr>
              <a:buNone/>
            </a:pPr>
            <a:endParaRPr lang="de-DE" dirty="0" smtClean="0">
              <a:sym typeface="Wingdings" pitchFamily="2" charset="2"/>
            </a:endParaRPr>
          </a:p>
          <a:p>
            <a:pPr lvl="1"/>
            <a:endParaRPr lang="de-DE" dirty="0" smtClean="0">
              <a:sym typeface="Wingdings" pitchFamily="2" charset="2"/>
            </a:endParaRPr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endParaRPr lang="de-DE" dirty="0" smtClean="0">
              <a:sym typeface="Wingdings" pitchFamily="2" charset="2"/>
            </a:endParaRPr>
          </a:p>
          <a:p>
            <a:pPr>
              <a:buNone/>
            </a:pP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pPr>
              <a:buNone/>
            </a:pP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Diskussionspunkte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1560" y="1844824"/>
            <a:ext cx="8153400" cy="4495800"/>
          </a:xfrm>
        </p:spPr>
        <p:txBody>
          <a:bodyPr>
            <a:normAutofit/>
          </a:bodyPr>
          <a:lstStyle/>
          <a:p>
            <a:r>
              <a:rPr lang="de-DE" dirty="0" smtClean="0"/>
              <a:t>Finanzielle Unabhängigkeit durch Mitgliedsbeiträge</a:t>
            </a:r>
          </a:p>
          <a:p>
            <a:pPr lvl="1"/>
            <a:r>
              <a:rPr lang="de-DE" dirty="0" smtClean="0"/>
              <a:t>Trittbrettfahrer aussortieren; allerdings muss sich für die Mitglieder ein konkreter </a:t>
            </a:r>
            <a:r>
              <a:rPr lang="de-DE" dirty="0"/>
              <a:t>Nutzen </a:t>
            </a:r>
            <a:r>
              <a:rPr lang="de-DE" dirty="0" smtClean="0"/>
              <a:t>daraus ergeben</a:t>
            </a:r>
          </a:p>
          <a:p>
            <a:r>
              <a:rPr lang="de-DE" dirty="0" smtClean="0">
                <a:sym typeface="Wingdings" pitchFamily="2" charset="2"/>
              </a:rPr>
              <a:t>Institutionalisierung von Sozialkapital</a:t>
            </a:r>
          </a:p>
          <a:p>
            <a:r>
              <a:rPr lang="de-DE" dirty="0" smtClean="0">
                <a:sym typeface="Wingdings" pitchFamily="2" charset="2"/>
              </a:rPr>
              <a:t>Identifikation erhöhen </a:t>
            </a:r>
          </a:p>
          <a:p>
            <a:r>
              <a:rPr lang="de-DE" dirty="0" smtClean="0">
                <a:sym typeface="Wingdings" pitchFamily="2" charset="2"/>
              </a:rPr>
              <a:t>Dachmarke </a:t>
            </a:r>
            <a:r>
              <a:rPr lang="de-DE" dirty="0">
                <a:sym typeface="Wingdings" pitchFamily="2" charset="2"/>
              </a:rPr>
              <a:t>für </a:t>
            </a:r>
            <a:r>
              <a:rPr lang="de-DE" dirty="0" smtClean="0">
                <a:sym typeface="Wingdings" pitchFamily="2" charset="2"/>
              </a:rPr>
              <a:t>verschieden Initiativen in der Region </a:t>
            </a:r>
            <a:r>
              <a:rPr lang="de-DE" dirty="0">
                <a:sym typeface="Wingdings" pitchFamily="2" charset="2"/>
              </a:rPr>
              <a:t>vs. </a:t>
            </a:r>
            <a:r>
              <a:rPr lang="de-DE" dirty="0" smtClean="0">
                <a:sym typeface="Wingdings" pitchFamily="2" charset="2"/>
              </a:rPr>
              <a:t>Dach für </a:t>
            </a:r>
            <a:r>
              <a:rPr lang="de-DE" dirty="0">
                <a:sym typeface="Wingdings" pitchFamily="2" charset="2"/>
              </a:rPr>
              <a:t>die </a:t>
            </a:r>
            <a:r>
              <a:rPr lang="de-DE" dirty="0" smtClean="0">
                <a:sym typeface="Wingdings" pitchFamily="2" charset="2"/>
              </a:rPr>
              <a:t>Mitglieder (</a:t>
            </a:r>
            <a:r>
              <a:rPr lang="de-DE" dirty="0">
                <a:sym typeface="Wingdings" pitchFamily="2" charset="2"/>
              </a:rPr>
              <a:t>Balance Breite - Tiefe)</a:t>
            </a:r>
          </a:p>
          <a:p>
            <a:r>
              <a:rPr lang="de-DE" dirty="0" smtClean="0">
                <a:sym typeface="Wingdings" pitchFamily="2" charset="2"/>
              </a:rPr>
              <a:t>Gemeinsame Vermarktungsschienen (</a:t>
            </a:r>
            <a:r>
              <a:rPr lang="de-DE" dirty="0" err="1" smtClean="0">
                <a:sym typeface="Wingdings" pitchFamily="2" charset="2"/>
              </a:rPr>
              <a:t>zBsp</a:t>
            </a:r>
            <a:r>
              <a:rPr lang="de-DE" dirty="0" smtClean="0">
                <a:sym typeface="Wingdings" pitchFamily="2" charset="2"/>
              </a:rPr>
              <a:t>.: im LEH?)</a:t>
            </a:r>
          </a:p>
          <a:p>
            <a:pPr marL="365760" lvl="1" indent="0">
              <a:buNone/>
            </a:pPr>
            <a:endParaRPr lang="de-DE" dirty="0" smtClean="0">
              <a:sym typeface="Wingdings" pitchFamily="2" charset="2"/>
            </a:endParaRPr>
          </a:p>
          <a:p>
            <a:pPr lvl="1"/>
            <a:endParaRPr lang="de-DE" dirty="0" smtClean="0">
              <a:sym typeface="Wingdings" pitchFamily="2" charset="2"/>
            </a:endParaRPr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endParaRPr lang="de-DE" dirty="0" smtClean="0">
              <a:sym typeface="Wingdings" pitchFamily="2" charset="2"/>
            </a:endParaRPr>
          </a:p>
          <a:p>
            <a:pPr>
              <a:buNone/>
            </a:pP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pPr>
              <a:buNone/>
            </a:pP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458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Die Bioregion Mühlviertel im Vergleich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e-DE" dirty="0" smtClean="0">
              <a:sym typeface="Wingdings" pitchFamily="2" charset="2"/>
            </a:endParaRPr>
          </a:p>
          <a:p>
            <a:pPr lvl="1"/>
            <a:endParaRPr lang="de-DE" dirty="0" smtClean="0">
              <a:sym typeface="Wingdings" pitchFamily="2" charset="2"/>
            </a:endParaRPr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endParaRPr lang="de-DE" dirty="0" smtClean="0">
              <a:sym typeface="Wingdings" pitchFamily="2" charset="2"/>
            </a:endParaRPr>
          </a:p>
          <a:p>
            <a:pPr>
              <a:buNone/>
            </a:pP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pPr>
              <a:buNone/>
            </a:pPr>
            <a:endParaRPr lang="de-DE" dirty="0" smtClean="0"/>
          </a:p>
          <a:p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959710"/>
              </p:ext>
            </p:extLst>
          </p:nvPr>
        </p:nvGraphicFramePr>
        <p:xfrm>
          <a:off x="395537" y="1772813"/>
          <a:ext cx="8424935" cy="48245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8020"/>
                <a:gridCol w="2808020"/>
                <a:gridCol w="2808895"/>
              </a:tblGrid>
              <a:tr h="2464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Biovallee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Bioregion Mühlviertel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Area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2200 km²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3090 km</a:t>
                      </a:r>
                      <a:r>
                        <a:rPr lang="en-GB" sz="1100" baseline="300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Population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54.000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270.000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Population density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ca. 25/</a:t>
                      </a:r>
                      <a:r>
                        <a:rPr lang="en-GB" sz="1100">
                          <a:effectLst/>
                        </a:rPr>
                        <a:t>km</a:t>
                      </a:r>
                      <a:r>
                        <a:rPr lang="en-GB" sz="1100" baseline="300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ca. 90/km</a:t>
                      </a:r>
                      <a:r>
                        <a:rPr lang="en-GB" sz="1100" baseline="300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Average farm size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58 ha (but usually either very</a:t>
                      </a:r>
                      <a:r>
                        <a:rPr lang="en-US" sz="1100" baseline="0" dirty="0" smtClean="0">
                          <a:effectLst/>
                        </a:rPr>
                        <a:t> small or very big)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20-30 ha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Municipalities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r>
                        <a:rPr lang="de-DE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(The </a:t>
                      </a:r>
                      <a:r>
                        <a:rPr lang="de-DE" sz="11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two</a:t>
                      </a:r>
                      <a:r>
                        <a:rPr lang="de-DE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bigger</a:t>
                      </a:r>
                      <a:r>
                        <a:rPr lang="de-DE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districts </a:t>
                      </a:r>
                      <a:r>
                        <a:rPr lang="de-DE" sz="11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have</a:t>
                      </a:r>
                      <a:r>
                        <a:rPr lang="de-DE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88)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Districts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Percentage of Organic (farms)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30% (in 2008/09 it was 20%)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27% (national average 18,5%)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0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Percentage of Organic (area)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28%</a:t>
                      </a:r>
                      <a:r>
                        <a:rPr lang="en-GB" sz="1100" dirty="0">
                          <a:effectLst/>
                        </a:rPr>
                        <a:t> strong growth as 2008/09 it was only 17% (national average=3.5%)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25 %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19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Main product types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 Cereals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 Medicinal and herbal plants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 Wine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 Poultry/eggs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 Fruits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 Seed production 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 Extensive livestock (mountains)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- </a:t>
                      </a:r>
                      <a:r>
                        <a:rPr lang="en-US" sz="1100" dirty="0">
                          <a:effectLst/>
                        </a:rPr>
                        <a:t>Milk &amp; Dairy production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 Beef &amp; Pork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 Arable land: grain/cereals, corn    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potatoes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 Some herbs and hops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65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Die Bioregion Mühlviertel im Vergleich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35816" cy="4997152"/>
          </a:xfrm>
        </p:spPr>
        <p:txBody>
          <a:bodyPr>
            <a:normAutofit/>
          </a:bodyPr>
          <a:lstStyle/>
          <a:p>
            <a:pPr>
              <a:buNone/>
            </a:pPr>
            <a:endParaRPr lang="de-DE" dirty="0" smtClean="0">
              <a:sym typeface="Wingdings" pitchFamily="2" charset="2"/>
            </a:endParaRPr>
          </a:p>
          <a:p>
            <a:pPr lvl="1"/>
            <a:endParaRPr lang="de-DE" dirty="0" smtClean="0">
              <a:sym typeface="Wingdings" pitchFamily="2" charset="2"/>
            </a:endParaRPr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endParaRPr lang="de-DE" dirty="0" smtClean="0">
              <a:sym typeface="Wingdings" pitchFamily="2" charset="2"/>
            </a:endParaRPr>
          </a:p>
          <a:p>
            <a:pPr>
              <a:buNone/>
            </a:pP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pPr>
              <a:buNone/>
            </a:pPr>
            <a:endParaRPr lang="de-DE" dirty="0" smtClean="0"/>
          </a:p>
          <a:p>
            <a:endParaRPr lang="de-DE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765048" y="1752600"/>
            <a:ext cx="8153400" cy="4844752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b="1" u="sng" dirty="0"/>
              <a:t>Gemeinsamkeiten:</a:t>
            </a:r>
            <a:endParaRPr lang="de-DE" dirty="0" smtClean="0"/>
          </a:p>
          <a:p>
            <a:r>
              <a:rPr lang="de-DE" dirty="0" smtClean="0"/>
              <a:t>Lange Tradition des Biolandbaus </a:t>
            </a:r>
            <a:r>
              <a:rPr lang="de-DE" dirty="0" smtClean="0">
                <a:sym typeface="Wingdings" panose="05000000000000000000" pitchFamily="2" charset="2"/>
              </a:rPr>
              <a:t> Pionierregionen seit 1970ern</a:t>
            </a:r>
            <a:r>
              <a:rPr lang="de-DE" dirty="0" smtClean="0"/>
              <a:t> </a:t>
            </a:r>
          </a:p>
          <a:p>
            <a:pPr lvl="1"/>
            <a:r>
              <a:rPr lang="de-DE" dirty="0" smtClean="0"/>
              <a:t>Produktvielfalt</a:t>
            </a:r>
          </a:p>
          <a:p>
            <a:pPr lvl="1"/>
            <a:r>
              <a:rPr lang="de-DE" dirty="0" smtClean="0"/>
              <a:t>Bereits vorhandene Strukturen</a:t>
            </a:r>
          </a:p>
          <a:p>
            <a:r>
              <a:rPr lang="de-DE" dirty="0" smtClean="0"/>
              <a:t>Nachteilige Produktionsbedingungen (</a:t>
            </a:r>
            <a:r>
              <a:rPr lang="de-DE" dirty="0" err="1" smtClean="0"/>
              <a:t>Ungunstlage</a:t>
            </a:r>
            <a:r>
              <a:rPr lang="de-DE" dirty="0" smtClean="0"/>
              <a:t>)</a:t>
            </a:r>
          </a:p>
          <a:p>
            <a:r>
              <a:rPr lang="de-DE" dirty="0" smtClean="0"/>
              <a:t>Strukturschwache Regionen</a:t>
            </a:r>
          </a:p>
          <a:p>
            <a:r>
              <a:rPr lang="de-DE" dirty="0" smtClean="0">
                <a:sym typeface="Wingdings" pitchFamily="2" charset="2"/>
              </a:rPr>
              <a:t>Biologische LW nur als einer von mehreren Pfeilern (Energie, Bewusstseins-Bildung etc.)</a:t>
            </a:r>
          </a:p>
          <a:p>
            <a:r>
              <a:rPr lang="de-DE" dirty="0" smtClean="0">
                <a:sym typeface="Wingdings" pitchFamily="2" charset="2"/>
              </a:rPr>
              <a:t>Wachstum multiplikativ statt additiv</a:t>
            </a:r>
          </a:p>
          <a:p>
            <a:r>
              <a:rPr lang="de-DE" dirty="0" smtClean="0">
                <a:sym typeface="Wingdings" pitchFamily="2" charset="2"/>
              </a:rPr>
              <a:t>Verhältnis zur konventionellen Landwirtschaft</a:t>
            </a:r>
          </a:p>
          <a:p>
            <a:r>
              <a:rPr lang="de-DE" dirty="0" smtClean="0">
                <a:sym typeface="Wingdings" pitchFamily="2" charset="2"/>
              </a:rPr>
              <a:t>Identifikation (Bewusstsein für regionale Identität schaffen)</a:t>
            </a:r>
          </a:p>
          <a:p>
            <a:r>
              <a:rPr lang="de-DE" dirty="0" smtClean="0">
                <a:sym typeface="Wingdings" pitchFamily="2" charset="2"/>
              </a:rPr>
              <a:t>Bekanntheitsgrad (oftmals fehlendes Wissen über konkrete Ziele)</a:t>
            </a:r>
          </a:p>
          <a:p>
            <a:r>
              <a:rPr lang="de-DE" dirty="0" smtClean="0">
                <a:sym typeface="Wingdings" pitchFamily="2" charset="2"/>
              </a:rPr>
              <a:t>Konkreten Nutzen für Mitglieder greifbar machen</a:t>
            </a:r>
          </a:p>
          <a:p>
            <a:r>
              <a:rPr lang="de-DE" dirty="0" smtClean="0"/>
              <a:t>Finanzielle Zukunft</a:t>
            </a:r>
          </a:p>
          <a:p>
            <a:pPr lvl="1"/>
            <a:r>
              <a:rPr lang="de-DE" dirty="0" smtClean="0"/>
              <a:t>Unabhängigkeit (Mitgliedsbeiträge oder Funding)</a:t>
            </a:r>
          </a:p>
          <a:p>
            <a:pPr lvl="1"/>
            <a:r>
              <a:rPr lang="de-DE" dirty="0">
                <a:sym typeface="Wingdings" pitchFamily="2" charset="2"/>
              </a:rPr>
              <a:t>Das Projekt als Selbstzweck/zum Selbsterhalt? </a:t>
            </a:r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>
              <a:buFont typeface="Wingdings"/>
              <a:buNone/>
            </a:pPr>
            <a:endParaRPr lang="de-DE" dirty="0" smtClean="0">
              <a:sym typeface="Wingdings" pitchFamily="2" charset="2"/>
            </a:endParaRPr>
          </a:p>
          <a:p>
            <a:pPr lvl="1"/>
            <a:endParaRPr lang="de-DE" dirty="0" smtClean="0">
              <a:sym typeface="Wingdings" pitchFamily="2" charset="2"/>
            </a:endParaRPr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endParaRPr lang="de-DE" dirty="0" smtClean="0">
              <a:sym typeface="Wingdings" pitchFamily="2" charset="2"/>
            </a:endParaRPr>
          </a:p>
          <a:p>
            <a:pPr>
              <a:buFont typeface="Wingdings"/>
              <a:buNone/>
            </a:pP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pPr>
              <a:buFont typeface="Wingdings"/>
              <a:buNone/>
            </a:pP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911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Die Bioregion Mühlviertel im Vergleich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e-DE" dirty="0" smtClean="0">
              <a:sym typeface="Wingdings" pitchFamily="2" charset="2"/>
            </a:endParaRPr>
          </a:p>
          <a:p>
            <a:pPr lvl="1"/>
            <a:endParaRPr lang="de-DE" dirty="0" smtClean="0">
              <a:sym typeface="Wingdings" pitchFamily="2" charset="2"/>
            </a:endParaRPr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endParaRPr lang="de-DE" dirty="0" smtClean="0">
              <a:sym typeface="Wingdings" pitchFamily="2" charset="2"/>
            </a:endParaRPr>
          </a:p>
          <a:p>
            <a:pPr>
              <a:buNone/>
            </a:pP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pPr>
              <a:buNone/>
            </a:pPr>
            <a:endParaRPr lang="de-DE" dirty="0" smtClean="0"/>
          </a:p>
          <a:p>
            <a:endParaRPr lang="de-DE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765048" y="1752600"/>
            <a:ext cx="8271448" cy="4495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b="1" u="sng" dirty="0" smtClean="0"/>
              <a:t>Unterschiede:</a:t>
            </a:r>
            <a:endParaRPr lang="de-DE" dirty="0" smtClean="0"/>
          </a:p>
          <a:p>
            <a:r>
              <a:rPr lang="de-DE" dirty="0"/>
              <a:t>Topologie (Mühlviertel viel homogener) </a:t>
            </a:r>
          </a:p>
          <a:p>
            <a:r>
              <a:rPr lang="de-DE" dirty="0"/>
              <a:t>Produktpalette (Wein, Getreide, Heilkräuter)</a:t>
            </a:r>
          </a:p>
          <a:p>
            <a:r>
              <a:rPr lang="de-DE" dirty="0" smtClean="0"/>
              <a:t>Organisationsstruktur</a:t>
            </a:r>
          </a:p>
          <a:p>
            <a:pPr lvl="1"/>
            <a:r>
              <a:rPr lang="de-DE" dirty="0" smtClean="0"/>
              <a:t>Leitung (stark politisch/administrativ – top down)</a:t>
            </a:r>
          </a:p>
          <a:p>
            <a:pPr lvl="1"/>
            <a:r>
              <a:rPr lang="de-DE" dirty="0" smtClean="0"/>
              <a:t>Aufgabenverteilung &amp; personelle/finanzielle Ressourcen (3 Personen Vollzeit/10 Mio. € 2009-2014)</a:t>
            </a:r>
          </a:p>
          <a:p>
            <a:r>
              <a:rPr lang="de-DE" dirty="0" smtClean="0"/>
              <a:t>Finanzierung – LEADER vs. Politik </a:t>
            </a:r>
          </a:p>
          <a:p>
            <a:r>
              <a:rPr lang="de-DE" dirty="0" smtClean="0">
                <a:sym typeface="Wingdings" pitchFamily="2" charset="2"/>
              </a:rPr>
              <a:t>Einflussnahme </a:t>
            </a:r>
            <a:r>
              <a:rPr lang="de-DE" dirty="0">
                <a:sym typeface="Wingdings" pitchFamily="2" charset="2"/>
              </a:rPr>
              <a:t>durch externe Interessen (Dispute mit Kammer und politischen Gremien betreffend Strategie und Vorgehen)</a:t>
            </a:r>
          </a:p>
          <a:p>
            <a:r>
              <a:rPr lang="de-DE" dirty="0">
                <a:sym typeface="Wingdings" pitchFamily="2" charset="2"/>
              </a:rPr>
              <a:t>Verwendung des Logos (keine Produktbezogenheit)</a:t>
            </a:r>
          </a:p>
          <a:p>
            <a:endParaRPr lang="de-DE" dirty="0" smtClean="0"/>
          </a:p>
          <a:p>
            <a:pPr marL="0" indent="0">
              <a:buNone/>
            </a:pPr>
            <a:r>
              <a:rPr lang="de-AT" b="1" u="sng" dirty="0" smtClean="0"/>
              <a:t>Ansatzpunkte / Best practise Beispiele:</a:t>
            </a:r>
            <a:endParaRPr lang="de-DE" dirty="0"/>
          </a:p>
          <a:p>
            <a:r>
              <a:rPr lang="de-DE" dirty="0" smtClean="0">
                <a:sym typeface="Wingdings" pitchFamily="2" charset="2"/>
              </a:rPr>
              <a:t>Public </a:t>
            </a:r>
            <a:r>
              <a:rPr lang="de-DE" dirty="0">
                <a:sym typeface="Wingdings" pitchFamily="2" charset="2"/>
              </a:rPr>
              <a:t>Food Procurement</a:t>
            </a:r>
          </a:p>
          <a:p>
            <a:r>
              <a:rPr lang="de-DE" dirty="0" smtClean="0">
                <a:sym typeface="Wingdings" pitchFamily="2" charset="2"/>
              </a:rPr>
              <a:t>Farm Incubator </a:t>
            </a:r>
          </a:p>
          <a:p>
            <a:r>
              <a:rPr lang="de-DE" dirty="0" smtClean="0">
                <a:sym typeface="Wingdings" pitchFamily="2" charset="2"/>
              </a:rPr>
              <a:t>Observatory of </a:t>
            </a:r>
            <a:r>
              <a:rPr lang="en-US" dirty="0" smtClean="0">
                <a:sym typeface="Wingdings" pitchFamily="2" charset="2"/>
              </a:rPr>
              <a:t>best practices and know-how </a:t>
            </a:r>
          </a:p>
          <a:p>
            <a:r>
              <a:rPr lang="de-DE" dirty="0" smtClean="0">
                <a:sym typeface="Wingdings" pitchFamily="2" charset="2"/>
              </a:rPr>
              <a:t>Kooperation mit Radio</a:t>
            </a:r>
          </a:p>
          <a:p>
            <a:pPr lvl="1"/>
            <a:endParaRPr lang="de-DE" dirty="0" smtClean="0">
              <a:sym typeface="Wingdings" pitchFamily="2" charset="2"/>
            </a:endParaRPr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endParaRPr lang="de-DE" dirty="0" smtClean="0">
              <a:sym typeface="Wingdings" pitchFamily="2" charset="2"/>
            </a:endParaRPr>
          </a:p>
          <a:p>
            <a:pPr>
              <a:buFont typeface="Wingdings"/>
              <a:buNone/>
            </a:pP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pPr>
              <a:buFont typeface="Wingdings"/>
              <a:buNone/>
            </a:pP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22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thea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624</Words>
  <Application>Microsoft Office PowerPoint</Application>
  <PresentationFormat>Bildschirmpräsentation (4:3)</PresentationFormat>
  <Paragraphs>182</Paragraphs>
  <Slides>9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Galathea</vt:lpstr>
      <vt:lpstr>Bioregion Mühlviertel</vt:lpstr>
      <vt:lpstr>Stärken der internen Entwicklung</vt:lpstr>
      <vt:lpstr>Schwächen der internen Entwicklung</vt:lpstr>
      <vt:lpstr>Stärken der externen Entwicklung</vt:lpstr>
      <vt:lpstr>Schwächen der externen Entwicklung</vt:lpstr>
      <vt:lpstr>Diskussionspunkte</vt:lpstr>
      <vt:lpstr>Die Bioregion Mühlviertel im Vergleich</vt:lpstr>
      <vt:lpstr>Die Bioregion Mühlviertel im Vergleich</vt:lpstr>
      <vt:lpstr>Die Bioregion Mühlviertel im Vergleich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Bioregion Mühlviertel</dc:title>
  <dc:creator>Susanne Wopienka</dc:creator>
  <cp:lastModifiedBy>Christoph Furtschegger</cp:lastModifiedBy>
  <cp:revision>33</cp:revision>
  <dcterms:created xsi:type="dcterms:W3CDTF">2014-10-08T12:16:04Z</dcterms:created>
  <dcterms:modified xsi:type="dcterms:W3CDTF">2014-12-01T10:17:28Z</dcterms:modified>
</cp:coreProperties>
</file>