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9" r:id="rId2"/>
    <p:sldId id="280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8" r:id="rId17"/>
    <p:sldId id="271" r:id="rId18"/>
    <p:sldId id="272" r:id="rId19"/>
    <p:sldId id="273" r:id="rId20"/>
    <p:sldId id="276" r:id="rId21"/>
    <p:sldId id="279" r:id="rId22"/>
    <p:sldId id="275" r:id="rId23"/>
    <p:sldId id="258" r:id="rId24"/>
    <p:sldId id="281" r:id="rId25"/>
    <p:sldId id="283" r:id="rId26"/>
    <p:sldId id="282" r:id="rId27"/>
  </p:sldIdLst>
  <p:sldSz cx="9144000" cy="6858000" type="screen4x3"/>
  <p:notesSz cx="68580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15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inna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FF99"/>
    <a:srgbClr val="BF5D95"/>
    <a:srgbClr val="B74988"/>
    <a:srgbClr val="AD4580"/>
    <a:srgbClr val="A4427A"/>
    <a:srgbClr val="CCFF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3974"/>
        <p:guide pos="1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Mehl!$J$29</c:f>
              <c:strCache>
                <c:ptCount val="1"/>
                <c:pt idx="0">
                  <c:v>Stadt</c:v>
                </c:pt>
              </c:strCache>
            </c:strRef>
          </c:tx>
          <c:invertIfNegative val="0"/>
          <c:cat>
            <c:strRef>
              <c:f>Mehl!$I$30:$I$33</c:f>
              <c:strCache>
                <c:ptCount val="4"/>
                <c:pt idx="0">
                  <c:v>Regional</c:v>
                </c:pt>
                <c:pt idx="1">
                  <c:v>Deutschland</c:v>
                </c:pt>
                <c:pt idx="2">
                  <c:v>Nachbarland</c:v>
                </c:pt>
                <c:pt idx="3">
                  <c:v>Ökologisch</c:v>
                </c:pt>
              </c:strCache>
            </c:strRef>
          </c:cat>
          <c:val>
            <c:numRef>
              <c:f>Mehl!$J$30:$J$33</c:f>
              <c:numCache>
                <c:formatCode>General</c:formatCode>
                <c:ptCount val="4"/>
                <c:pt idx="0">
                  <c:v>2.1873355292212473</c:v>
                </c:pt>
                <c:pt idx="1">
                  <c:v>1.8757230322585945</c:v>
                </c:pt>
                <c:pt idx="2">
                  <c:v>0.61732455161112032</c:v>
                </c:pt>
                <c:pt idx="3">
                  <c:v>0.15449137045410341</c:v>
                </c:pt>
              </c:numCache>
            </c:numRef>
          </c:val>
        </c:ser>
        <c:ser>
          <c:idx val="1"/>
          <c:order val="1"/>
          <c:tx>
            <c:strRef>
              <c:f>Mehl!$K$29</c:f>
              <c:strCache>
                <c:ptCount val="1"/>
                <c:pt idx="0">
                  <c:v>Land</c:v>
                </c:pt>
              </c:strCache>
            </c:strRef>
          </c:tx>
          <c:invertIfNegative val="0"/>
          <c:cat>
            <c:strRef>
              <c:f>Mehl!$I$30:$I$33</c:f>
              <c:strCache>
                <c:ptCount val="4"/>
                <c:pt idx="0">
                  <c:v>Regional</c:v>
                </c:pt>
                <c:pt idx="1">
                  <c:v>Deutschland</c:v>
                </c:pt>
                <c:pt idx="2">
                  <c:v>Nachbarland</c:v>
                </c:pt>
                <c:pt idx="3">
                  <c:v>Ökologisch</c:v>
                </c:pt>
              </c:strCache>
            </c:strRef>
          </c:cat>
          <c:val>
            <c:numRef>
              <c:f>Mehl!$K$30:$K$33</c:f>
              <c:numCache>
                <c:formatCode>General</c:formatCode>
                <c:ptCount val="4"/>
                <c:pt idx="0">
                  <c:v>1.7903721337850682</c:v>
                </c:pt>
                <c:pt idx="1">
                  <c:v>1.5955489082974164</c:v>
                </c:pt>
                <c:pt idx="2">
                  <c:v>0.28192810833029025</c:v>
                </c:pt>
                <c:pt idx="3">
                  <c:v>6.0390424083935447E-2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032816"/>
        <c:axId val="175033208"/>
      </c:barChart>
      <c:catAx>
        <c:axId val="175032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5033208"/>
        <c:crosses val="autoZero"/>
        <c:auto val="1"/>
        <c:lblAlgn val="ctr"/>
        <c:lblOffset val="100"/>
        <c:noMultiLvlLbl val="0"/>
      </c:catAx>
      <c:valAx>
        <c:axId val="175033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50328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Steaks!$M$25</c:f>
              <c:strCache>
                <c:ptCount val="1"/>
                <c:pt idx="0">
                  <c:v>Stadt</c:v>
                </c:pt>
              </c:strCache>
            </c:strRef>
          </c:tx>
          <c:invertIfNegative val="0"/>
          <c:cat>
            <c:strRef>
              <c:f>Steaks!$L$26:$L$29</c:f>
              <c:strCache>
                <c:ptCount val="4"/>
                <c:pt idx="0">
                  <c:v>Regional</c:v>
                </c:pt>
                <c:pt idx="1">
                  <c:v>Deutschland</c:v>
                </c:pt>
                <c:pt idx="2">
                  <c:v>Nachbarland</c:v>
                </c:pt>
                <c:pt idx="3">
                  <c:v>Ökologisch</c:v>
                </c:pt>
              </c:strCache>
            </c:strRef>
          </c:cat>
          <c:val>
            <c:numRef>
              <c:f>Steaks!$M$26:$M$29</c:f>
              <c:numCache>
                <c:formatCode>General</c:formatCode>
                <c:ptCount val="4"/>
                <c:pt idx="0">
                  <c:v>5.0839465514145301</c:v>
                </c:pt>
                <c:pt idx="1">
                  <c:v>3.4592404248495026</c:v>
                </c:pt>
                <c:pt idx="2">
                  <c:v>1.0784147087832172</c:v>
                </c:pt>
                <c:pt idx="3">
                  <c:v>1.11892483598517</c:v>
                </c:pt>
              </c:numCache>
            </c:numRef>
          </c:val>
        </c:ser>
        <c:ser>
          <c:idx val="1"/>
          <c:order val="1"/>
          <c:tx>
            <c:strRef>
              <c:f>Steaks!$N$25</c:f>
              <c:strCache>
                <c:ptCount val="1"/>
                <c:pt idx="0">
                  <c:v>Land</c:v>
                </c:pt>
              </c:strCache>
            </c:strRef>
          </c:tx>
          <c:invertIfNegative val="0"/>
          <c:cat>
            <c:strRef>
              <c:f>Steaks!$L$26:$L$29</c:f>
              <c:strCache>
                <c:ptCount val="4"/>
                <c:pt idx="0">
                  <c:v>Regional</c:v>
                </c:pt>
                <c:pt idx="1">
                  <c:v>Deutschland</c:v>
                </c:pt>
                <c:pt idx="2">
                  <c:v>Nachbarland</c:v>
                </c:pt>
                <c:pt idx="3">
                  <c:v>Ökologisch</c:v>
                </c:pt>
              </c:strCache>
            </c:strRef>
          </c:cat>
          <c:val>
            <c:numRef>
              <c:f>Steaks!$N$26:$N$29</c:f>
              <c:numCache>
                <c:formatCode>General</c:formatCode>
                <c:ptCount val="4"/>
                <c:pt idx="0">
                  <c:v>6.8264056248290528</c:v>
                </c:pt>
                <c:pt idx="1">
                  <c:v>4.7494505271468697</c:v>
                </c:pt>
                <c:pt idx="2">
                  <c:v>0.14943608631997884</c:v>
                </c:pt>
                <c:pt idx="3">
                  <c:v>0.89482947994899908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034776"/>
        <c:axId val="175035952"/>
      </c:barChart>
      <c:catAx>
        <c:axId val="175034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75035952"/>
        <c:crosses val="autoZero"/>
        <c:auto val="1"/>
        <c:lblAlgn val="ctr"/>
        <c:lblOffset val="100"/>
        <c:noMultiLvlLbl val="0"/>
      </c:catAx>
      <c:valAx>
        <c:axId val="175035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5034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Butter2!$H$23</c:f>
              <c:strCache>
                <c:ptCount val="1"/>
                <c:pt idx="0">
                  <c:v>West</c:v>
                </c:pt>
              </c:strCache>
            </c:strRef>
          </c:tx>
          <c:invertIfNegative val="0"/>
          <c:cat>
            <c:strRef>
              <c:f>Butter2!$G$24:$G$27</c:f>
              <c:strCache>
                <c:ptCount val="4"/>
                <c:pt idx="0">
                  <c:v>Regional</c:v>
                </c:pt>
                <c:pt idx="1">
                  <c:v>Deutschland</c:v>
                </c:pt>
                <c:pt idx="2">
                  <c:v>Nachbarland</c:v>
                </c:pt>
                <c:pt idx="3">
                  <c:v>Ökologisch</c:v>
                </c:pt>
              </c:strCache>
            </c:strRef>
          </c:cat>
          <c:val>
            <c:numRef>
              <c:f>Butter2!$H$24:$H$27</c:f>
              <c:numCache>
                <c:formatCode>General</c:formatCode>
                <c:ptCount val="4"/>
                <c:pt idx="0">
                  <c:v>1.1903706206080042</c:v>
                </c:pt>
                <c:pt idx="1">
                  <c:v>0.99820712002951317</c:v>
                </c:pt>
                <c:pt idx="2">
                  <c:v>0.33818957222404555</c:v>
                </c:pt>
                <c:pt idx="3">
                  <c:v>0.1208085286079911</c:v>
                </c:pt>
              </c:numCache>
            </c:numRef>
          </c:val>
        </c:ser>
        <c:ser>
          <c:idx val="1"/>
          <c:order val="1"/>
          <c:tx>
            <c:strRef>
              <c:f>Butter2!$I$23</c:f>
              <c:strCache>
                <c:ptCount val="1"/>
                <c:pt idx="0">
                  <c:v>Süd</c:v>
                </c:pt>
              </c:strCache>
            </c:strRef>
          </c:tx>
          <c:invertIfNegative val="0"/>
          <c:cat>
            <c:strRef>
              <c:f>Butter2!$G$24:$G$27</c:f>
              <c:strCache>
                <c:ptCount val="4"/>
                <c:pt idx="0">
                  <c:v>Regional</c:v>
                </c:pt>
                <c:pt idx="1">
                  <c:v>Deutschland</c:v>
                </c:pt>
                <c:pt idx="2">
                  <c:v>Nachbarland</c:v>
                </c:pt>
                <c:pt idx="3">
                  <c:v>Ökologisch</c:v>
                </c:pt>
              </c:strCache>
            </c:strRef>
          </c:cat>
          <c:val>
            <c:numRef>
              <c:f>Butter2!$I$24:$I$27</c:f>
              <c:numCache>
                <c:formatCode>General</c:formatCode>
                <c:ptCount val="4"/>
                <c:pt idx="0">
                  <c:v>1.0061936751646554</c:v>
                </c:pt>
                <c:pt idx="1">
                  <c:v>0.86816756535678863</c:v>
                </c:pt>
                <c:pt idx="2">
                  <c:v>0.18066492099832171</c:v>
                </c:pt>
                <c:pt idx="3">
                  <c:v>0.13041505850496202</c:v>
                </c:pt>
              </c:numCache>
            </c:numRef>
          </c:val>
        </c:ser>
        <c:ser>
          <c:idx val="2"/>
          <c:order val="2"/>
          <c:tx>
            <c:strRef>
              <c:f>Butter2!$J$23</c:f>
              <c:strCache>
                <c:ptCount val="1"/>
                <c:pt idx="0">
                  <c:v>Ost</c:v>
                </c:pt>
              </c:strCache>
            </c:strRef>
          </c:tx>
          <c:invertIfNegative val="0"/>
          <c:cat>
            <c:strRef>
              <c:f>Butter2!$G$24:$G$27</c:f>
              <c:strCache>
                <c:ptCount val="4"/>
                <c:pt idx="0">
                  <c:v>Regional</c:v>
                </c:pt>
                <c:pt idx="1">
                  <c:v>Deutschland</c:v>
                </c:pt>
                <c:pt idx="2">
                  <c:v>Nachbarland</c:v>
                </c:pt>
                <c:pt idx="3">
                  <c:v>Ökologisch</c:v>
                </c:pt>
              </c:strCache>
            </c:strRef>
          </c:cat>
          <c:val>
            <c:numRef>
              <c:f>Butter2!$J$24:$J$27</c:f>
              <c:numCache>
                <c:formatCode>General</c:formatCode>
                <c:ptCount val="4"/>
                <c:pt idx="0">
                  <c:v>0.79558069577473511</c:v>
                </c:pt>
                <c:pt idx="1">
                  <c:v>0.63868267842409765</c:v>
                </c:pt>
                <c:pt idx="2">
                  <c:v>0.20723143959803494</c:v>
                </c:pt>
                <c:pt idx="3">
                  <c:v>-0.14188930625626975</c:v>
                </c:pt>
              </c:numCache>
            </c:numRef>
          </c:val>
        </c:ser>
        <c:ser>
          <c:idx val="3"/>
          <c:order val="3"/>
          <c:tx>
            <c:strRef>
              <c:f>Butter2!$K$23</c:f>
              <c:strCache>
                <c:ptCount val="1"/>
                <c:pt idx="0">
                  <c:v>Nord</c:v>
                </c:pt>
              </c:strCache>
            </c:strRef>
          </c:tx>
          <c:invertIfNegative val="0"/>
          <c:cat>
            <c:strRef>
              <c:f>Butter2!$G$24:$G$27</c:f>
              <c:strCache>
                <c:ptCount val="4"/>
                <c:pt idx="0">
                  <c:v>Regional</c:v>
                </c:pt>
                <c:pt idx="1">
                  <c:v>Deutschland</c:v>
                </c:pt>
                <c:pt idx="2">
                  <c:v>Nachbarland</c:v>
                </c:pt>
                <c:pt idx="3">
                  <c:v>Ökologisch</c:v>
                </c:pt>
              </c:strCache>
            </c:strRef>
          </c:cat>
          <c:val>
            <c:numRef>
              <c:f>Butter2!$K$24:$K$27</c:f>
              <c:numCache>
                <c:formatCode>General</c:formatCode>
                <c:ptCount val="4"/>
                <c:pt idx="0">
                  <c:v>1.0176624848659923</c:v>
                </c:pt>
                <c:pt idx="1">
                  <c:v>0.78755534885142753</c:v>
                </c:pt>
                <c:pt idx="2">
                  <c:v>0.44115016010874897</c:v>
                </c:pt>
                <c:pt idx="3">
                  <c:v>0.14304716695346664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037912"/>
        <c:axId val="218032712"/>
      </c:barChart>
      <c:catAx>
        <c:axId val="175037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8032712"/>
        <c:crosses val="autoZero"/>
        <c:auto val="1"/>
        <c:lblAlgn val="ctr"/>
        <c:lblOffset val="100"/>
        <c:noMultiLvlLbl val="0"/>
      </c:catAx>
      <c:valAx>
        <c:axId val="218032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5037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AD45CB-E02E-46FC-8766-C583A435756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676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79E0B6-1BCE-4C72-96E3-3B03C74246A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024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9E0B6-1BCE-4C72-96E3-3B03C74246A4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21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165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34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09601"/>
            <a:ext cx="2057400" cy="5516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031523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91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5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04812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2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53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80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22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3081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006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46344"/>
            <a:ext cx="1115665" cy="81693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46344"/>
            <a:ext cx="1584176" cy="86720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72" tIns="47886" rIns="95772" bIns="478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</a:t>
            </a:r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 flipH="1">
            <a:off x="716574" y="6059488"/>
            <a:ext cx="7511562" cy="0"/>
          </a:xfrm>
          <a:prstGeom prst="line">
            <a:avLst/>
          </a:prstGeom>
          <a:noFill/>
          <a:ln w="9525">
            <a:solidFill>
              <a:srgbClr val="A442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Text Box 15"/>
          <p:cNvSpPr txBox="1">
            <a:spLocks noChangeArrowheads="1"/>
          </p:cNvSpPr>
          <p:nvPr/>
        </p:nvSpPr>
        <p:spPr bwMode="auto">
          <a:xfrm>
            <a:off x="4771292" y="6059488"/>
            <a:ext cx="352278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de-DE" altLang="de-DE" sz="900" dirty="0" smtClean="0"/>
              <a:t>Corinna Feldmann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de-DE" altLang="de-DE" sz="900" dirty="0" smtClean="0"/>
              <a:t>Agrar- und Lebensmittelmarketing 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de-DE" altLang="de-DE" sz="900" dirty="0" smtClean="0"/>
              <a:t>c.feldmann@uni-kassel.de</a:t>
            </a:r>
          </a:p>
        </p:txBody>
      </p:sp>
      <p:pic>
        <p:nvPicPr>
          <p:cNvPr id="1029" name="Picture 17" descr="netz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554" y="6059489"/>
            <a:ext cx="59934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633046" y="1989139"/>
            <a:ext cx="78603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endParaRPr lang="de-DE" altLang="de-DE" sz="2400" smtClean="0"/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None/>
              <a:defRPr/>
            </a:pPr>
            <a:endParaRPr lang="de-DE" altLang="de-DE" sz="2400" smtClean="0"/>
          </a:p>
        </p:txBody>
      </p:sp>
      <p:pic>
        <p:nvPicPr>
          <p:cNvPr id="1031" name="Picture 19" descr="Schrift_de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35" y="6535738"/>
            <a:ext cx="2743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Times New Roman" pitchFamily="18" charset="0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Times New Roman" pitchFamily="18" charset="0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  <a:noFill/>
          <a:ln/>
        </p:spPr>
        <p:txBody>
          <a:bodyPr/>
          <a:lstStyle/>
          <a:p>
            <a:r>
              <a:rPr lang="en-US" dirty="0" err="1" smtClean="0"/>
              <a:t>Öko</a:t>
            </a:r>
            <a:r>
              <a:rPr lang="en-US" dirty="0" smtClean="0"/>
              <a:t> und/</a:t>
            </a:r>
            <a:r>
              <a:rPr lang="en-US" dirty="0" err="1" smtClean="0"/>
              <a:t>oder</a:t>
            </a:r>
            <a:r>
              <a:rPr lang="en-US" dirty="0" smtClean="0"/>
              <a:t> Regional: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Studie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Zahlungsbereitschaften</a:t>
            </a:r>
            <a:endParaRPr lang="de-DE" dirty="0"/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3933056"/>
            <a:ext cx="6152728" cy="576064"/>
          </a:xfrm>
          <a:noFill/>
          <a:ln/>
        </p:spPr>
        <p:txBody>
          <a:bodyPr/>
          <a:lstStyle/>
          <a:p>
            <a:r>
              <a:rPr lang="de-DE" dirty="0" smtClean="0"/>
              <a:t>Corinna Feldmann &amp; Ulrich Hamm</a:t>
            </a:r>
            <a:endParaRPr lang="de-DE" dirty="0"/>
          </a:p>
          <a:p>
            <a:endParaRPr lang="de-DE" dirty="0"/>
          </a:p>
        </p:txBody>
      </p:sp>
      <p:sp>
        <p:nvSpPr>
          <p:cNvPr id="1145861" name="Text Box 5"/>
          <p:cNvSpPr txBox="1">
            <a:spLocks noChangeArrowheads="1"/>
          </p:cNvSpPr>
          <p:nvPr/>
        </p:nvSpPr>
        <p:spPr bwMode="auto">
          <a:xfrm>
            <a:off x="2024283" y="1825627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dirty="0" smtClean="0">
                <a:latin typeface="Arial" charset="0"/>
              </a:rPr>
              <a:t>24. ÖGA-Jahrestagung</a:t>
            </a:r>
            <a:endParaRPr lang="de-DE" sz="1800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2139"/>
            <a:ext cx="1616968" cy="114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2139"/>
            <a:ext cx="1732842" cy="114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eines Choice Sets</a:t>
            </a:r>
            <a:endParaRPr lang="de-DE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92276"/>
            <a:ext cx="6539690" cy="408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76250"/>
          </a:xfrm>
          <a:prstGeom prst="rect">
            <a:avLst/>
          </a:prstGeom>
        </p:spPr>
        <p:txBody>
          <a:bodyPr/>
          <a:lstStyle/>
          <a:p>
            <a:fld id="{E26764B4-2B95-43CA-A7ED-D7FD80054DB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1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de-DE" dirty="0" smtClean="0"/>
              <a:t>Methodische Vorgehensweise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de-DE" dirty="0" smtClean="0"/>
              <a:t>Kaufexperiment</a:t>
            </a:r>
            <a:endParaRPr lang="de-DE" dirty="0"/>
          </a:p>
          <a:p>
            <a:pPr lvl="1"/>
            <a:r>
              <a:rPr lang="de-DE" dirty="0"/>
              <a:t>A</a:t>
            </a:r>
            <a:r>
              <a:rPr lang="de-DE" dirty="0" smtClean="0"/>
              <a:t>ttributbasierte Erhebungsmethode</a:t>
            </a:r>
            <a:endParaRPr lang="de-DE" dirty="0"/>
          </a:p>
          <a:p>
            <a:pPr lvl="1"/>
            <a:r>
              <a:rPr lang="de-DE" dirty="0" smtClean="0"/>
              <a:t>Erhebung von Konsumentenpräferenzen und Nutzen (Konsumenten wählen die am stärksten bevorzugte Alternative aus einem Set hypothetischer Produkte)</a:t>
            </a:r>
            <a:endParaRPr lang="de-DE" dirty="0"/>
          </a:p>
          <a:p>
            <a:pPr lvl="1"/>
            <a:r>
              <a:rPr lang="de-DE" dirty="0" smtClean="0"/>
              <a:t>Choice Set: drei Produktalternativen, die sich in drei Attributen unterscheiden</a:t>
            </a:r>
            <a:endParaRPr lang="de-DE" dirty="0"/>
          </a:p>
          <a:p>
            <a:pPr lvl="1"/>
            <a:r>
              <a:rPr lang="de-DE" dirty="0" smtClean="0"/>
              <a:t>Nichtkauf-Option und bindende Kaufentscheidung</a:t>
            </a:r>
            <a:endParaRPr lang="de-DE" dirty="0"/>
          </a:p>
          <a:p>
            <a:r>
              <a:rPr lang="de-DE" dirty="0" smtClean="0"/>
              <a:t>Theoretischer Rahmen</a:t>
            </a:r>
            <a:endParaRPr lang="de-DE" dirty="0"/>
          </a:p>
          <a:p>
            <a:pPr lvl="1"/>
            <a:r>
              <a:rPr lang="de-DE" dirty="0" err="1"/>
              <a:t>Characteristics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(Lancaster 1966)</a:t>
            </a:r>
          </a:p>
          <a:p>
            <a:pPr lvl="1"/>
            <a:r>
              <a:rPr lang="de-DE" dirty="0"/>
              <a:t>Random </a:t>
            </a:r>
            <a:r>
              <a:rPr lang="de-DE" dirty="0" err="1"/>
              <a:t>utility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(</a:t>
            </a:r>
            <a:r>
              <a:rPr lang="de-DE" dirty="0" err="1"/>
              <a:t>Thurstone</a:t>
            </a:r>
            <a:r>
              <a:rPr lang="de-DE" dirty="0"/>
              <a:t> 1922); </a:t>
            </a:r>
            <a:r>
              <a:rPr lang="de-DE" dirty="0" smtClean="0"/>
              <a:t>(</a:t>
            </a:r>
            <a:r>
              <a:rPr lang="en-GB" dirty="0" err="1" smtClean="0"/>
              <a:t>U</a:t>
            </a:r>
            <a:r>
              <a:rPr lang="en-GB" baseline="-25000" dirty="0" err="1" smtClean="0"/>
              <a:t>i</a:t>
            </a:r>
            <a:r>
              <a:rPr lang="en-GB" dirty="0"/>
              <a:t>= V</a:t>
            </a:r>
            <a:r>
              <a:rPr lang="en-GB" baseline="-25000" dirty="0"/>
              <a:t>i</a:t>
            </a:r>
            <a:r>
              <a:rPr lang="en-GB" dirty="0"/>
              <a:t> + </a:t>
            </a:r>
            <a:r>
              <a:rPr lang="en-GB" dirty="0" err="1" smtClean="0"/>
              <a:t>Ɛ</a:t>
            </a:r>
            <a:r>
              <a:rPr lang="en-GB" baseline="-25000" dirty="0" err="1" smtClean="0"/>
              <a:t>i</a:t>
            </a:r>
            <a:r>
              <a:rPr lang="en-GB" dirty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0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r>
              <a:rPr lang="de-DE" dirty="0" smtClean="0"/>
              <a:t>RPL-Model (Beispiel für Mehl)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134130"/>
              </p:ext>
            </p:extLst>
          </p:nvPr>
        </p:nvGraphicFramePr>
        <p:xfrm>
          <a:off x="467545" y="1268765"/>
          <a:ext cx="8496943" cy="4392485"/>
        </p:xfrm>
        <a:graphic>
          <a:graphicData uri="http://schemas.openxmlformats.org/drawingml/2006/table">
            <a:tbl>
              <a:tblPr/>
              <a:tblGrid>
                <a:gridCol w="2376263"/>
                <a:gridCol w="1530170"/>
                <a:gridCol w="1530170"/>
                <a:gridCol w="1530170"/>
                <a:gridCol w="1530170"/>
              </a:tblGrid>
              <a:tr h="322814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115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Koeffizient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Standardfehler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Koeffizient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Standardfehler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5,63104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0,44945**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4,1612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0,23658**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4,82883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0,41624**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3,70839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0,23564**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Nachbarland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1,58923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0,33756**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0,65526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0,23417**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Ökologisch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0,39772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0,19951*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0,14036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0,08783*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Neg. </a:t>
                      </a: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Preis (lognormal)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0,94561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0,17303**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0,84338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0,12623**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1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-2,57438327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-2,32420954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ASCNoBuy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-1,3894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0,44086**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-2,08153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0,33433**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Log likelihood Funktion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-781,2263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-947,45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Pseudo R²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Pts, Halton Draws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81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Beobachtungen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60432" y="0"/>
            <a:ext cx="683568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5661248"/>
            <a:ext cx="521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Statistical significance at level **&lt;0.01, *&lt;0.05</a:t>
            </a:r>
          </a:p>
          <a:p>
            <a:r>
              <a:rPr lang="en-US" sz="1200" dirty="0">
                <a:latin typeface="+mn-lt"/>
              </a:rPr>
              <a:t>Fixed parameters are marked grey, random parameters are not marked.</a:t>
            </a:r>
          </a:p>
        </p:txBody>
      </p:sp>
    </p:spTree>
    <p:extLst>
      <p:ext uri="{BB962C8B-B14F-4D97-AF65-F5344CB8AC3E}">
        <p14:creationId xmlns:p14="http://schemas.microsoft.com/office/powerpoint/2010/main" val="26418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de-DE" dirty="0" smtClean="0"/>
              <a:t>Ergebnisse ǀ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750888"/>
            <a:ext cx="8229600" cy="5126384"/>
          </a:xfrm>
        </p:spPr>
        <p:txBody>
          <a:bodyPr/>
          <a:lstStyle/>
          <a:p>
            <a:r>
              <a:rPr lang="de-DE" dirty="0" smtClean="0"/>
              <a:t>Negatives Vorzeichen für alle Preiskoeffizienten, relativer Einfluss des Preiskoeffizienten variiert von Produkt zu Produkt</a:t>
            </a:r>
          </a:p>
          <a:p>
            <a:r>
              <a:rPr lang="de-DE" dirty="0" smtClean="0"/>
              <a:t>Geringer Einfluss der Produkteigenschaft ‚</a:t>
            </a:r>
            <a:r>
              <a:rPr lang="de-DE" dirty="0" err="1" smtClean="0"/>
              <a:t>Öko</a:t>
            </a:r>
            <a:r>
              <a:rPr lang="de-DE" dirty="0" smtClean="0"/>
              <a:t>‘ (unabhängig von der Herkunft), Ausnahme: Steaks</a:t>
            </a:r>
          </a:p>
          <a:p>
            <a:r>
              <a:rPr lang="de-DE" dirty="0" smtClean="0"/>
              <a:t>Reihenfolge der Herkunftsattribute in allen Modellen: regional &gt; aus Deutschland &gt; aus einem Nachbarland &gt; aus einem außereuropäischen Land</a:t>
            </a:r>
          </a:p>
          <a:p>
            <a:r>
              <a:rPr lang="de-DE" dirty="0" smtClean="0"/>
              <a:t>Relative Präferenz des Attributs ‚regional‘ gegenüber den anderen Herkunftsattributen unterscheidet sich zwischen den Modellen (e.g. regional – Deutschland </a:t>
            </a:r>
            <a:r>
              <a:rPr lang="de-DE" dirty="0" smtClean="0">
                <a:latin typeface="Arial"/>
                <a:cs typeface="Arial"/>
              </a:rPr>
              <a:t>→ </a:t>
            </a:r>
            <a:r>
              <a:rPr lang="de-DE" dirty="0" smtClean="0"/>
              <a:t>sehr klein für Äpfel, größer für Steaks)</a:t>
            </a:r>
          </a:p>
          <a:p>
            <a:r>
              <a:rPr lang="de-DE" dirty="0" smtClean="0"/>
              <a:t>Produktspezifische Unterschiede in Präferenzstrukturen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604448" y="0"/>
            <a:ext cx="539552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98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de-DE" dirty="0" smtClean="0"/>
              <a:t>„Zahlungsbereitschaften“ (in €) für Mehl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548661"/>
              </p:ext>
            </p:extLst>
          </p:nvPr>
        </p:nvGraphicFramePr>
        <p:xfrm>
          <a:off x="457200" y="1340769"/>
          <a:ext cx="82296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55968" y="0"/>
            <a:ext cx="688032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10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de-DE" dirty="0"/>
              <a:t>„</a:t>
            </a:r>
            <a:r>
              <a:rPr lang="de-DE" dirty="0" smtClean="0"/>
              <a:t>Zahlungsbereitschaften</a:t>
            </a:r>
            <a:r>
              <a:rPr lang="de-DE" dirty="0"/>
              <a:t>“(in €</a:t>
            </a:r>
            <a:r>
              <a:rPr lang="de-DE" dirty="0" smtClean="0"/>
              <a:t>) für Steaks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376613"/>
              </p:ext>
            </p:extLst>
          </p:nvPr>
        </p:nvGraphicFramePr>
        <p:xfrm>
          <a:off x="457200" y="1340769"/>
          <a:ext cx="82296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532440" y="0"/>
            <a:ext cx="611560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70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de-DE" dirty="0"/>
              <a:t>„Zahlungsbereitschaften“(in €) für </a:t>
            </a:r>
            <a:r>
              <a:rPr lang="de-DE" dirty="0" smtClean="0"/>
              <a:t>Butter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245429"/>
              </p:ext>
            </p:extLst>
          </p:nvPr>
        </p:nvGraphicFramePr>
        <p:xfrm>
          <a:off x="457200" y="1124744"/>
          <a:ext cx="8229600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532440" y="0"/>
            <a:ext cx="611560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57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e-DE" dirty="0" smtClean="0"/>
              <a:t>Ergebnisse ǁ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319" y="1196752"/>
            <a:ext cx="8229600" cy="4752528"/>
          </a:xfrm>
        </p:spPr>
        <p:txBody>
          <a:bodyPr/>
          <a:lstStyle/>
          <a:p>
            <a:r>
              <a:rPr lang="de-DE" dirty="0" smtClean="0"/>
              <a:t>Unterschiede bezüglich Wohnort der Konsumenten</a:t>
            </a:r>
            <a:endParaRPr lang="de-DE" dirty="0"/>
          </a:p>
          <a:p>
            <a:pPr lvl="1"/>
            <a:r>
              <a:rPr lang="de-DE" dirty="0" smtClean="0"/>
              <a:t>Geringerer positiver Einfluss von ‚</a:t>
            </a:r>
            <a:r>
              <a:rPr lang="de-DE" dirty="0" err="1" smtClean="0"/>
              <a:t>öko</a:t>
            </a:r>
            <a:r>
              <a:rPr lang="de-DE" dirty="0" smtClean="0"/>
              <a:t>‘ im Vergleich zu den anderen Koeffizienten für Konsumenten aus ländlichen Gegenden</a:t>
            </a:r>
          </a:p>
          <a:p>
            <a:pPr lvl="1"/>
            <a:r>
              <a:rPr lang="de-DE" dirty="0" smtClean="0"/>
              <a:t>Negativer Einfluss von ‚</a:t>
            </a:r>
            <a:r>
              <a:rPr lang="de-DE" dirty="0" err="1" smtClean="0"/>
              <a:t>öko</a:t>
            </a:r>
            <a:r>
              <a:rPr lang="de-DE" dirty="0" smtClean="0"/>
              <a:t>‘ für Konsumenten aus Ostdeutschland (→ geringere Kaufkraft in ostdeutscher Region)</a:t>
            </a:r>
            <a:endParaRPr lang="de-DE" dirty="0"/>
          </a:p>
          <a:p>
            <a:pPr lvl="1"/>
            <a:r>
              <a:rPr lang="de-DE" dirty="0" smtClean="0"/>
              <a:t>Stärkerer positiver Einfluss von ‚regional‘ und ‚</a:t>
            </a:r>
            <a:r>
              <a:rPr lang="de-DE" dirty="0"/>
              <a:t>aus Deutschland</a:t>
            </a:r>
            <a:r>
              <a:rPr lang="de-DE" dirty="0" smtClean="0"/>
              <a:t>‘ für Äpfel und Steaks (im </a:t>
            </a:r>
            <a:r>
              <a:rPr lang="de-DE" dirty="0"/>
              <a:t>Vergleich zu den anderen </a:t>
            </a:r>
            <a:r>
              <a:rPr lang="de-DE" dirty="0" smtClean="0"/>
              <a:t>Koeffizienten) </a:t>
            </a:r>
            <a:r>
              <a:rPr lang="de-DE" dirty="0"/>
              <a:t>für Konsumenten aus ländlichen </a:t>
            </a:r>
            <a:r>
              <a:rPr lang="de-DE" dirty="0" smtClean="0"/>
              <a:t>Gegenden </a:t>
            </a:r>
          </a:p>
          <a:p>
            <a:pPr lvl="1"/>
            <a:r>
              <a:rPr lang="de-DE" dirty="0" smtClean="0"/>
              <a:t>Relativ geringer Einfluss von ‚aus dem Nachbarland‘ im Vergleich zu ‚aus dem außereuropäischen Ausland‘ → ausgeprägter für ländliche Konsumenten (Ausnahme: Äpfel)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532440" y="0"/>
            <a:ext cx="611560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9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dirty="0" smtClean="0"/>
              <a:t>Ergebnisse </a:t>
            </a:r>
            <a:r>
              <a:rPr lang="de-DE" dirty="0" err="1" smtClean="0"/>
              <a:t>ǁǀ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032448"/>
          </a:xfrm>
        </p:spPr>
        <p:txBody>
          <a:bodyPr/>
          <a:lstStyle/>
          <a:p>
            <a:r>
              <a:rPr lang="de-DE" dirty="0"/>
              <a:t>Unterschiede spiegeln sich auch in den Antworten der Konsumentenbefragung </a:t>
            </a:r>
            <a:r>
              <a:rPr lang="de-DE" dirty="0" smtClean="0"/>
              <a:t>wider</a:t>
            </a:r>
            <a:endParaRPr lang="de-DE" dirty="0"/>
          </a:p>
          <a:p>
            <a:pPr lvl="1"/>
            <a:r>
              <a:rPr lang="de-DE" dirty="0"/>
              <a:t>Ländliche Konsumenten empfinden ‚</a:t>
            </a:r>
            <a:r>
              <a:rPr lang="de-DE" dirty="0" err="1"/>
              <a:t>Öko</a:t>
            </a:r>
            <a:r>
              <a:rPr lang="de-DE" dirty="0"/>
              <a:t>‘ weniger wichtig als städtische Konsumenten</a:t>
            </a:r>
          </a:p>
          <a:p>
            <a:pPr lvl="1"/>
            <a:r>
              <a:rPr lang="de-DE" dirty="0"/>
              <a:t>Ländliche Konsumenten haben geringeres Vertrauen in Produkte aus Nachbarländern</a:t>
            </a:r>
          </a:p>
          <a:p>
            <a:r>
              <a:rPr lang="de-DE" dirty="0"/>
              <a:t>Ländliche Konsumenten wohnen länger an ihrem Heimatort </a:t>
            </a:r>
            <a:r>
              <a:rPr lang="de-DE" dirty="0">
                <a:cs typeface="Arial"/>
              </a:rPr>
              <a:t>→ Einfluss auf Einstellung zu regionalen </a:t>
            </a:r>
            <a:r>
              <a:rPr lang="de-DE" dirty="0" smtClean="0">
                <a:cs typeface="Arial"/>
              </a:rPr>
              <a:t>Lebensmitteln (</a:t>
            </a:r>
            <a:r>
              <a:rPr lang="de-DE" dirty="0">
                <a:cs typeface="Arial"/>
              </a:rPr>
              <a:t>cf. </a:t>
            </a:r>
            <a:r>
              <a:rPr lang="de-DE" dirty="0" err="1">
                <a:cs typeface="Arial"/>
              </a:rPr>
              <a:t>Wägeli</a:t>
            </a:r>
            <a:r>
              <a:rPr lang="de-DE" dirty="0">
                <a:cs typeface="Arial"/>
              </a:rPr>
              <a:t> &amp; Hamm, 2013)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60432" y="0"/>
            <a:ext cx="683568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0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17134"/>
            <a:ext cx="7772400" cy="1143000"/>
          </a:xfrm>
        </p:spPr>
        <p:txBody>
          <a:bodyPr/>
          <a:lstStyle/>
          <a:p>
            <a:r>
              <a:rPr lang="de-DE" dirty="0" smtClean="0"/>
              <a:t>Diskussion der RPL-Modelle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de-DE" dirty="0" smtClean="0"/>
              <a:t>Modelle haben eine gute Anpassungsgüte (besser als MNL-Modelle)</a:t>
            </a:r>
          </a:p>
          <a:p>
            <a:r>
              <a:rPr lang="de-DE" dirty="0" smtClean="0"/>
              <a:t>Koeffizient für </a:t>
            </a:r>
            <a:r>
              <a:rPr lang="de-DE" dirty="0" err="1" smtClean="0"/>
              <a:t>NoBuy</a:t>
            </a:r>
            <a:r>
              <a:rPr lang="de-DE" dirty="0" smtClean="0"/>
              <a:t> ist immer negativ</a:t>
            </a:r>
          </a:p>
          <a:p>
            <a:r>
              <a:rPr lang="de-DE" dirty="0" smtClean="0"/>
              <a:t>Vergleich der vier Produkte ist schwierig (unterschiedliche Modelle), ebenso der Vergleich zwischen verarbeiteten und unverarbeiteten sowie pflanzlichen und tierischen Lebensmitteln</a:t>
            </a:r>
            <a:endParaRPr lang="de-DE" dirty="0"/>
          </a:p>
          <a:p>
            <a:r>
              <a:rPr lang="de-DE" dirty="0" smtClean="0"/>
              <a:t>Zahlungsbereitschaften dienen zur Darstellung der Relationen → real?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0"/>
            <a:ext cx="685800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1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364" y="188640"/>
            <a:ext cx="8286092" cy="1872208"/>
          </a:xfrm>
        </p:spPr>
        <p:txBody>
          <a:bodyPr/>
          <a:lstStyle/>
          <a:p>
            <a:r>
              <a:rPr lang="de-DE" dirty="0"/>
              <a:t>Projekt-Nr. </a:t>
            </a:r>
            <a:r>
              <a:rPr lang="de-DE" dirty="0" smtClean="0"/>
              <a:t>2812OE028: </a:t>
            </a:r>
            <a:r>
              <a:rPr lang="de-DE" dirty="0"/>
              <a:t>„Zielkonflikt beim Lebensmitteleinkauf: Konventionell regional, ökologisch regional oder ökologisch aus entfernteren Regionen“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364" y="2348880"/>
            <a:ext cx="8363272" cy="3273228"/>
          </a:xfrm>
        </p:spPr>
        <p:txBody>
          <a:bodyPr/>
          <a:lstStyle/>
          <a:p>
            <a:r>
              <a:rPr lang="de-DE" dirty="0"/>
              <a:t>Gefördert durch das Bundesministerium für Ernährung und Landwirtschaft aufgrund eines Beschlusses des Deutschen Bundestages im Rahmen des Bundesprogramms Ökologischer Landbau und andere Formen nachhaltiger Landwirtschaft</a:t>
            </a:r>
          </a:p>
          <a:p>
            <a:r>
              <a:rPr lang="de-DE" dirty="0"/>
              <a:t>Laufzeit vom </a:t>
            </a:r>
            <a:r>
              <a:rPr lang="de-DE" dirty="0" smtClean="0"/>
              <a:t>15.9.2013 </a:t>
            </a:r>
            <a:r>
              <a:rPr lang="de-DE" dirty="0"/>
              <a:t>– </a:t>
            </a:r>
            <a:r>
              <a:rPr lang="de-DE" dirty="0" smtClean="0"/>
              <a:t>28.2.2015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47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92440"/>
            <a:ext cx="7772400" cy="1143000"/>
          </a:xfrm>
        </p:spPr>
        <p:txBody>
          <a:bodyPr/>
          <a:lstStyle/>
          <a:p>
            <a:r>
              <a:rPr lang="de-DE" dirty="0" smtClean="0"/>
              <a:t>Zusammenfassung der Ergebnisse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de-DE" dirty="0" smtClean="0"/>
              <a:t>Stärkerer Einfluss der Herkunft als der Produktionsweise auf die Präferenz der Konsumenten</a:t>
            </a:r>
          </a:p>
          <a:p>
            <a:r>
              <a:rPr lang="de-DE" smtClean="0"/>
              <a:t>Geringe </a:t>
            </a:r>
            <a:r>
              <a:rPr lang="de-DE" dirty="0" smtClean="0"/>
              <a:t>Bedeutung von ‚</a:t>
            </a:r>
            <a:r>
              <a:rPr lang="de-DE" dirty="0" err="1" smtClean="0"/>
              <a:t>Öko</a:t>
            </a:r>
            <a:r>
              <a:rPr lang="de-DE" dirty="0" smtClean="0"/>
              <a:t>‘ im Experiment und in der Befragung </a:t>
            </a:r>
          </a:p>
          <a:p>
            <a:r>
              <a:rPr lang="de-DE" dirty="0" smtClean="0"/>
              <a:t>‚Regional‘ wird immer stärker präferiert als ‚aus Deutschland‘</a:t>
            </a:r>
          </a:p>
          <a:p>
            <a:r>
              <a:rPr lang="de-DE" dirty="0" smtClean="0"/>
              <a:t>Unterschiede zwischen Konsumenten aus verschiedenen Regionen</a:t>
            </a:r>
          </a:p>
          <a:p>
            <a:r>
              <a:rPr lang="de-DE" dirty="0" smtClean="0"/>
              <a:t>Präferenzen hängen von der Art des Produkts ab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604448" y="0"/>
            <a:ext cx="539552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5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de-DE" dirty="0" smtClean="0"/>
              <a:t>Schlussfolgerungen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75656"/>
            <a:ext cx="8229600" cy="4525963"/>
          </a:xfrm>
        </p:spPr>
        <p:txBody>
          <a:bodyPr/>
          <a:lstStyle/>
          <a:p>
            <a:r>
              <a:rPr lang="de-DE" dirty="0"/>
              <a:t>Höhere Zahlungsbereitschaft für „Regional“ als für „</a:t>
            </a:r>
            <a:r>
              <a:rPr lang="de-DE" dirty="0" err="1"/>
              <a:t>Öko</a:t>
            </a:r>
            <a:r>
              <a:rPr lang="de-DE" dirty="0" smtClean="0"/>
              <a:t>“, obwohl „Regional“ im Gegensatz zu „</a:t>
            </a:r>
            <a:r>
              <a:rPr lang="de-DE" dirty="0" err="1" smtClean="0"/>
              <a:t>Öko</a:t>
            </a:r>
            <a:r>
              <a:rPr lang="de-DE" dirty="0" smtClean="0"/>
              <a:t>“ nicht als teurer angesehen wird</a:t>
            </a:r>
            <a:endParaRPr lang="de-DE" dirty="0"/>
          </a:p>
          <a:p>
            <a:r>
              <a:rPr lang="de-DE" dirty="0"/>
              <a:t>Stärkere Präferenz für Produkte mit Herkunftsangabe als mit Öko-Kennzeichnung („</a:t>
            </a:r>
            <a:r>
              <a:rPr lang="de-DE" dirty="0" err="1"/>
              <a:t>Öko</a:t>
            </a:r>
            <a:r>
              <a:rPr lang="de-DE" dirty="0"/>
              <a:t>“ spielt eine weniger wichtige Rolle in der Kaufentscheidung) </a:t>
            </a:r>
            <a:endParaRPr lang="de-DE" dirty="0" smtClean="0"/>
          </a:p>
          <a:p>
            <a:r>
              <a:rPr lang="de-DE" dirty="0" smtClean="0"/>
              <a:t>Fokus </a:t>
            </a:r>
            <a:r>
              <a:rPr lang="de-DE" dirty="0"/>
              <a:t>auf </a:t>
            </a:r>
            <a:r>
              <a:rPr lang="de-DE" dirty="0" err="1"/>
              <a:t>Regionalität</a:t>
            </a:r>
            <a:r>
              <a:rPr lang="de-DE" dirty="0"/>
              <a:t> auch bei Öko-Produkten, um Konsumentenwünsche zu bedienen (Mehrwert von „</a:t>
            </a:r>
            <a:r>
              <a:rPr lang="de-DE" dirty="0" err="1"/>
              <a:t>Öko+Regional</a:t>
            </a:r>
            <a:r>
              <a:rPr lang="de-DE" dirty="0" smtClean="0"/>
              <a:t>“)</a:t>
            </a:r>
          </a:p>
          <a:p>
            <a:r>
              <a:rPr lang="de-DE" dirty="0" smtClean="0"/>
              <a:t>Mehr Studien, die länder-/regionsspezifische Unterschiede einbeziehen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3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2492896"/>
            <a:ext cx="7772400" cy="1362075"/>
          </a:xfrm>
        </p:spPr>
        <p:txBody>
          <a:bodyPr/>
          <a:lstStyle/>
          <a:p>
            <a:r>
              <a:rPr lang="de-DE" dirty="0" smtClean="0"/>
              <a:t>Vielen Dank für die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0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82000" cy="4806950"/>
          </a:xfrm>
        </p:spPr>
        <p:txBody>
          <a:bodyPr/>
          <a:lstStyle/>
          <a:p>
            <a:pPr algn="ctr">
              <a:spcBef>
                <a:spcPct val="40000"/>
              </a:spcBef>
              <a:buFontTx/>
              <a:buNone/>
            </a:pPr>
            <a:endParaRPr lang="de-DE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de-DE" sz="1400" dirty="0"/>
              <a:t>Das diesem Beitrag zugrunde liegende Vorhaben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1400" dirty="0"/>
              <a:t>wird mit Mitteln des Bundesministeriums für Ernährung und Landwirtschaft im Rahmen des Bundesprogramms Ökologischer Landbau und andere Formen nachhaltiger Landwirtschaft gefördert (Förderkennzeichen </a:t>
            </a:r>
            <a:r>
              <a:rPr lang="da-DK" sz="1400" dirty="0"/>
              <a:t>2812OE028</a:t>
            </a:r>
            <a:r>
              <a:rPr lang="de-DE" sz="1400" dirty="0"/>
              <a:t>). Die Verantwortung für den Inhalt dieser Veröffentlichung liegt bei den Autoren. </a:t>
            </a:r>
          </a:p>
          <a:p>
            <a:pPr algn="ctr">
              <a:spcBef>
                <a:spcPct val="40000"/>
              </a:spcBef>
              <a:buFontTx/>
              <a:buNone/>
            </a:pPr>
            <a:endParaRPr lang="de-DE" sz="2800" dirty="0"/>
          </a:p>
          <a:p>
            <a:pPr algn="ctr">
              <a:spcBef>
                <a:spcPct val="40000"/>
              </a:spcBef>
              <a:buFontTx/>
              <a:buNone/>
            </a:pPr>
            <a:r>
              <a:rPr lang="de-DE" dirty="0"/>
              <a:t>Weitere Informationen finden Sie unter </a:t>
            </a:r>
          </a:p>
          <a:p>
            <a:pPr algn="ctr">
              <a:spcBef>
                <a:spcPct val="40000"/>
              </a:spcBef>
              <a:buFontTx/>
              <a:buNone/>
            </a:pPr>
            <a:r>
              <a:rPr lang="de-DE" b="1" dirty="0"/>
              <a:t>www.uni-kassel.de/agrar/alm/</a:t>
            </a:r>
          </a:p>
          <a:p>
            <a:pPr algn="ctr">
              <a:spcBef>
                <a:spcPct val="40000"/>
              </a:spcBef>
              <a:buFontTx/>
              <a:buNone/>
            </a:pPr>
            <a:endParaRPr lang="de-DE" b="1" dirty="0"/>
          </a:p>
          <a:p>
            <a:pPr algn="ctr">
              <a:spcBef>
                <a:spcPct val="40000"/>
              </a:spcBef>
              <a:buFontTx/>
              <a:buNone/>
            </a:pPr>
            <a:r>
              <a:rPr lang="de-DE" b="1" dirty="0" smtClean="0"/>
              <a:t>c.feldmann@uni-kassel.de</a:t>
            </a:r>
            <a:endParaRPr lang="de-DE" dirty="0"/>
          </a:p>
        </p:txBody>
      </p:sp>
      <p:pic>
        <p:nvPicPr>
          <p:cNvPr id="3" name="Picture 2" descr="http://www.bundesprogramm.de/fileadmin/sites/default/img/Logos/Logo_BTMLN_CMYK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81599"/>
            <a:ext cx="1602213" cy="8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468325"/>
              </p:ext>
            </p:extLst>
          </p:nvPr>
        </p:nvGraphicFramePr>
        <p:xfrm>
          <a:off x="539552" y="980728"/>
          <a:ext cx="8219255" cy="415206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96103"/>
                <a:gridCol w="1671787"/>
                <a:gridCol w="1671787"/>
                <a:gridCol w="1689789"/>
                <a:gridCol w="1689789"/>
              </a:tblGrid>
              <a:tr h="69018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Konsumentenentscheidungen für verschiedene </a:t>
                      </a:r>
                      <a:r>
                        <a:rPr lang="de-DE" sz="1600" dirty="0" smtClean="0">
                          <a:effectLst/>
                        </a:rPr>
                        <a:t>Attributausprägungen </a:t>
                      </a:r>
                      <a:r>
                        <a:rPr lang="de-DE" sz="1600" dirty="0">
                          <a:effectLst/>
                        </a:rPr>
                        <a:t>in Abhängigkeit vom Produkt (in Prozent)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901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Äpfel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Butter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Mehl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Steaks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</a:tr>
              <a:tr h="31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Ökologisch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36,6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42,4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48,7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44,8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</a:tr>
              <a:tr h="31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Konventionell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50,5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45,4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37,7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35,1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</a:tr>
              <a:tr h="31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Regional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39,9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44,7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40,6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37,5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</a:tr>
              <a:tr h="319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Aus Deutschland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37,4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32,6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39,6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30,7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</a:tr>
              <a:tr h="632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Aus einem Nachbarland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8,4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7,6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4,1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6,1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</a:tr>
              <a:tr h="959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Aus dem außereurop. Ausland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5,6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0" marR="671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2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467950"/>
              </p:ext>
            </p:extLst>
          </p:nvPr>
        </p:nvGraphicFramePr>
        <p:xfrm>
          <a:off x="539552" y="980728"/>
          <a:ext cx="8424938" cy="475211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16786"/>
                <a:gridCol w="1702038"/>
                <a:gridCol w="1702038"/>
                <a:gridCol w="1702038"/>
                <a:gridCol w="1702038"/>
              </a:tblGrid>
              <a:tr h="5434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Konsumentenentscheidungen für </a:t>
                      </a:r>
                      <a:r>
                        <a:rPr lang="de-DE" sz="1600">
                          <a:effectLst/>
                        </a:rPr>
                        <a:t>verschiedene </a:t>
                      </a:r>
                      <a:r>
                        <a:rPr lang="de-DE" sz="1600" smtClean="0">
                          <a:effectLst/>
                        </a:rPr>
                        <a:t>Attributausprägungen </a:t>
                      </a:r>
                      <a:r>
                        <a:rPr lang="de-DE" sz="1600" dirty="0">
                          <a:effectLst/>
                        </a:rPr>
                        <a:t>in Abhängigkeit vom Produkt (in Prozent)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8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Äpfel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Butter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Mehl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Steaks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</a:tr>
              <a:tr h="259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Öko x regional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16,0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14,4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28,2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16,8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</a:tr>
              <a:tr h="259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Öko x Deutschland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15,8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17,3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19,6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</a:tr>
              <a:tr h="259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Öko x Nachbarland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5,7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4,1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</a:tr>
              <a:tr h="259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Öko x Nicht-EU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</a:tr>
              <a:tr h="493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Konventionell x regional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23,9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30,3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12,4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</a:tr>
              <a:tr h="518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Konventionell x Deutschland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21,6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12,0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22,3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11,1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</a:tr>
              <a:tr h="518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Konventionell x Nachbarland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2,2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</a:tr>
              <a:tr h="493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Konventionell x Nicht-EU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1,2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1,3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36" marR="6333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173921"/>
              </p:ext>
            </p:extLst>
          </p:nvPr>
        </p:nvGraphicFramePr>
        <p:xfrm>
          <a:off x="323528" y="620688"/>
          <a:ext cx="8363273" cy="286418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72409"/>
                <a:gridCol w="1672409"/>
                <a:gridCol w="1672409"/>
                <a:gridCol w="1673023"/>
                <a:gridCol w="1673023"/>
              </a:tblGrid>
              <a:tr h="7775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Konsumentenentscheidungen für verschiedene Preisausprägungen in Abhängigkeit vom Produkt (in Prozent)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7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Äpfel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Butter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Mehl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Steaks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Preis 1 (niedrig)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31,7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26,5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Preis 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33,6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39,9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29,1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Preis 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15,5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14,3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11,8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15,6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</a:tr>
              <a:tr h="417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Preis 4 (hoch)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17,4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12,0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12,7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14,1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9" marR="65319" marT="0" marB="0" anchor="ctr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79512" y="3717032"/>
            <a:ext cx="8568952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n-lt"/>
              </a:rPr>
              <a:t>Die Prozentangaben beziehen sich auf die Choice Sets (Wahlentscheidungen) pro Produkt (2524) und die gesamten Choice Sets (10096) über alle Konsumenten (Spalte Total).</a:t>
            </a:r>
          </a:p>
          <a:p>
            <a:r>
              <a:rPr lang="de-DE" sz="2000" dirty="0">
                <a:latin typeface="+mn-lt"/>
              </a:rPr>
              <a:t>Sie beziehen nicht das unterschiedliche Vorkommen verschiedener Produktattributlevel ein (die Kombination </a:t>
            </a:r>
            <a:r>
              <a:rPr lang="de-DE" sz="2000" dirty="0" err="1">
                <a:latin typeface="+mn-lt"/>
              </a:rPr>
              <a:t>öko</a:t>
            </a:r>
            <a:r>
              <a:rPr lang="de-DE" sz="2000" dirty="0">
                <a:latin typeface="+mn-lt"/>
              </a:rPr>
              <a:t> + regional kommt, zum Beispiel, in dem Block aller Wahlentscheidungen für Mehl häufiger vor als bei den anderen Produkten</a:t>
            </a:r>
            <a:r>
              <a:rPr lang="de-DE" sz="2000" dirty="0" smtClean="0">
                <a:latin typeface="+mn-lt"/>
              </a:rPr>
              <a:t>).</a:t>
            </a:r>
            <a:r>
              <a:rPr lang="de-DE" sz="200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76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143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de-DE" dirty="0" smtClean="0"/>
              <a:t>Steigende Verunsicherung von Konsumenten beim Kauf von Lebensmitteln</a:t>
            </a:r>
          </a:p>
          <a:p>
            <a:pPr lvl="1"/>
            <a:r>
              <a:rPr lang="de-DE" dirty="0" smtClean="0"/>
              <a:t>Produktions- und Verarbeitungsprozesse werden komplexer</a:t>
            </a:r>
          </a:p>
          <a:p>
            <a:pPr lvl="1"/>
            <a:r>
              <a:rPr lang="de-DE" dirty="0" smtClean="0"/>
              <a:t>Transportentfernungen nehmen zu </a:t>
            </a:r>
          </a:p>
          <a:p>
            <a:pPr lvl="1"/>
            <a:r>
              <a:rPr lang="de-DE" dirty="0" smtClean="0"/>
              <a:t>Größere Produktauswahl und eine Vielzahl an Kennzeichen</a:t>
            </a:r>
            <a:endParaRPr lang="de-DE" dirty="0"/>
          </a:p>
          <a:p>
            <a:r>
              <a:rPr lang="de-DE" dirty="0" smtClean="0"/>
              <a:t>Konsumenten wollen mehr Sicherheit</a:t>
            </a:r>
          </a:p>
          <a:p>
            <a:pPr lvl="1"/>
            <a:r>
              <a:rPr lang="de-DE" dirty="0" smtClean="0"/>
              <a:t>Steigende Nachfrage nach Öko-Lebensmitteln</a:t>
            </a:r>
          </a:p>
          <a:p>
            <a:pPr lvl="1"/>
            <a:r>
              <a:rPr lang="de-DE" dirty="0" smtClean="0"/>
              <a:t>Bevorzugung von Lebensmitteln aus der Region</a:t>
            </a:r>
          </a:p>
          <a:p>
            <a:pPr lvl="1"/>
            <a:r>
              <a:rPr lang="de-DE" dirty="0" smtClean="0"/>
              <a:t>Bedürfnis nach Transparenz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Regionalität</a:t>
            </a:r>
            <a:r>
              <a:rPr lang="de-DE" dirty="0" smtClean="0"/>
              <a:t> in aktuellen Studien </a:t>
            </a:r>
            <a:r>
              <a:rPr lang="de-DE" dirty="0" smtClean="0">
                <a:latin typeface="Arial"/>
                <a:cs typeface="Arial"/>
              </a:rPr>
              <a:t>ǀ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de-DE" dirty="0" err="1" smtClean="0"/>
              <a:t>Regionalität</a:t>
            </a:r>
            <a:r>
              <a:rPr lang="de-DE" dirty="0" smtClean="0"/>
              <a:t> als Indikator für Qualität und Geschmack </a:t>
            </a:r>
            <a:r>
              <a:rPr lang="de-DE" sz="1400" dirty="0" smtClean="0"/>
              <a:t>(Bond et al., 2008; </a:t>
            </a:r>
            <a:r>
              <a:rPr lang="de-DE" sz="1400" dirty="0" err="1" smtClean="0"/>
              <a:t>Naspetti</a:t>
            </a:r>
            <a:r>
              <a:rPr lang="de-DE" sz="1400" dirty="0" smtClean="0"/>
              <a:t> &amp; </a:t>
            </a:r>
            <a:r>
              <a:rPr lang="de-DE" sz="1400" dirty="0" err="1" smtClean="0"/>
              <a:t>Bodini</a:t>
            </a:r>
            <a:r>
              <a:rPr lang="de-DE" sz="1400" dirty="0" smtClean="0"/>
              <a:t>, 2008; Yue &amp; Tong, 2009; Zepeda &amp; Deal, 2009; Conner et al., 2010; </a:t>
            </a:r>
            <a:r>
              <a:rPr lang="de-DE" sz="1400" dirty="0" err="1" smtClean="0"/>
              <a:t>Onozaka</a:t>
            </a:r>
            <a:r>
              <a:rPr lang="de-DE" sz="1400" dirty="0" smtClean="0"/>
              <a:t> &amp; </a:t>
            </a:r>
            <a:r>
              <a:rPr lang="de-DE" sz="1400" dirty="0" err="1" smtClean="0"/>
              <a:t>Mc</a:t>
            </a:r>
            <a:r>
              <a:rPr lang="de-DE" sz="1400" dirty="0" smtClean="0"/>
              <a:t> </a:t>
            </a:r>
            <a:r>
              <a:rPr lang="de-DE" sz="1400" dirty="0" err="1" smtClean="0"/>
              <a:t>Fadden</a:t>
            </a:r>
            <a:r>
              <a:rPr lang="de-DE" sz="1400" dirty="0" smtClean="0"/>
              <a:t>, 2011; Adams &amp; Adams, 2011; Bingen et al., 2011; Dunne et al., 2011; </a:t>
            </a:r>
            <a:r>
              <a:rPr lang="de-DE" sz="1400" dirty="0" err="1" smtClean="0"/>
              <a:t>Cranfield</a:t>
            </a:r>
            <a:r>
              <a:rPr lang="de-DE" sz="1400" dirty="0" smtClean="0"/>
              <a:t> 2012; Campbell et al., 2013; </a:t>
            </a:r>
            <a:r>
              <a:rPr lang="de-DE" sz="1400" dirty="0" err="1" smtClean="0"/>
              <a:t>Grebitus</a:t>
            </a:r>
            <a:r>
              <a:rPr lang="de-DE" sz="1400" dirty="0" smtClean="0"/>
              <a:t> et al., 2013)</a:t>
            </a:r>
          </a:p>
          <a:p>
            <a:r>
              <a:rPr lang="de-DE" dirty="0" smtClean="0"/>
              <a:t>Assoziationen mit regionalen und anderen alternativen/nachhaltigen Lebensmitteln überschneiden sich (z.B. Frische, Umweltschutz, </a:t>
            </a:r>
            <a:r>
              <a:rPr lang="de-DE" dirty="0" err="1" smtClean="0"/>
              <a:t>Tierwohl</a:t>
            </a:r>
            <a:r>
              <a:rPr lang="de-DE" dirty="0" smtClean="0"/>
              <a:t>, Gesundheit)</a:t>
            </a:r>
          </a:p>
          <a:p>
            <a:r>
              <a:rPr lang="de-DE" dirty="0" smtClean="0"/>
              <a:t>Regionale Lebensmittel werden als preisgünstiger empfunden </a:t>
            </a:r>
            <a:r>
              <a:rPr lang="de-DE" sz="1600" dirty="0" smtClean="0"/>
              <a:t>(Brown, 2003; Conner et al., 2010; </a:t>
            </a:r>
            <a:r>
              <a:rPr lang="de-DE" sz="1600" dirty="0" err="1" smtClean="0"/>
              <a:t>Sirieix</a:t>
            </a:r>
            <a:r>
              <a:rPr lang="de-DE" sz="1600" dirty="0" smtClean="0"/>
              <a:t> et al., 2011)</a:t>
            </a:r>
          </a:p>
          <a:p>
            <a:r>
              <a:rPr lang="de-DE" dirty="0" smtClean="0"/>
              <a:t>Globalisierung</a:t>
            </a:r>
            <a:r>
              <a:rPr lang="de-DE" dirty="0"/>
              <a:t> </a:t>
            </a:r>
            <a:r>
              <a:rPr lang="de-DE" dirty="0" smtClean="0"/>
              <a:t>(auch im Öko-Sektor) → Präferenz für regional </a:t>
            </a:r>
            <a:r>
              <a:rPr lang="de-DE" sz="1600" dirty="0" smtClean="0"/>
              <a:t>(Adams &amp; </a:t>
            </a:r>
            <a:r>
              <a:rPr lang="de-DE" sz="1600" dirty="0" err="1" smtClean="0"/>
              <a:t>Salois</a:t>
            </a:r>
            <a:r>
              <a:rPr lang="de-DE" sz="1600" dirty="0" smtClean="0"/>
              <a:t>, 2010)</a:t>
            </a:r>
            <a:endParaRPr lang="de-DE" sz="16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76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3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Regionalität</a:t>
            </a:r>
            <a:r>
              <a:rPr lang="de-DE" dirty="0"/>
              <a:t> in aktuellen Studien </a:t>
            </a:r>
            <a:r>
              <a:rPr lang="de-DE" dirty="0" smtClean="0">
                <a:latin typeface="Arial"/>
                <a:cs typeface="Arial"/>
              </a:rPr>
              <a:t>ǁ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Höhere Zahlungsbereitschaft für regionale Lebensmittel im Vergleich zu anderen Produkteigenschaften </a:t>
            </a:r>
            <a:r>
              <a:rPr lang="de-DE" sz="1600" dirty="0" smtClean="0"/>
              <a:t>(Ausnahmen: Bond et al (2008), Onken et al. (2011), Wirth et al. (2011), Lim &amp; Hu (2012), </a:t>
            </a:r>
            <a:r>
              <a:rPr lang="de-DE" sz="1600" dirty="0" err="1" smtClean="0"/>
              <a:t>and</a:t>
            </a:r>
            <a:r>
              <a:rPr lang="de-DE" sz="1600" dirty="0" smtClean="0"/>
              <a:t> Stanton et al. (2012))</a:t>
            </a:r>
          </a:p>
          <a:p>
            <a:r>
              <a:rPr lang="de-DE" dirty="0" smtClean="0"/>
              <a:t>Höhere Zahlungsbereitschaft für regionale als für Öko-Lebensmittel </a:t>
            </a:r>
            <a:r>
              <a:rPr lang="de-DE" sz="1600" dirty="0" smtClean="0"/>
              <a:t>(James et al., 2009; </a:t>
            </a:r>
            <a:r>
              <a:rPr lang="de-DE" sz="1600" dirty="0" err="1" smtClean="0"/>
              <a:t>Costanigro</a:t>
            </a:r>
            <a:r>
              <a:rPr lang="de-DE" sz="1600" dirty="0" smtClean="0"/>
              <a:t> et al., 2011; Onken et al., 2011; Wirth et al., 2011)</a:t>
            </a:r>
          </a:p>
          <a:p>
            <a:r>
              <a:rPr lang="de-DE" dirty="0" smtClean="0"/>
              <a:t>Unklar bleibt, ob regional und </a:t>
            </a:r>
            <a:r>
              <a:rPr lang="de-DE" dirty="0" err="1" smtClean="0"/>
              <a:t>Öko</a:t>
            </a:r>
            <a:r>
              <a:rPr lang="de-DE" dirty="0" smtClean="0"/>
              <a:t> sich ergänzen oder miteinander konkurrieren</a:t>
            </a:r>
          </a:p>
          <a:p>
            <a:pPr lvl="1"/>
            <a:r>
              <a:rPr lang="de-DE" dirty="0" smtClean="0"/>
              <a:t>Gracia et al., 2014: Regional und </a:t>
            </a:r>
            <a:r>
              <a:rPr lang="de-DE" dirty="0" err="1" smtClean="0"/>
              <a:t>Öko</a:t>
            </a:r>
            <a:r>
              <a:rPr lang="de-DE" dirty="0" smtClean="0"/>
              <a:t> ergänzen sich</a:t>
            </a:r>
          </a:p>
          <a:p>
            <a:pPr lvl="1"/>
            <a:r>
              <a:rPr lang="de-DE" dirty="0" err="1" smtClean="0"/>
              <a:t>Costanigro</a:t>
            </a:r>
            <a:r>
              <a:rPr lang="de-DE" dirty="0" smtClean="0"/>
              <a:t> et al., 2014: Regional und </a:t>
            </a:r>
            <a:r>
              <a:rPr lang="de-DE" dirty="0" err="1" smtClean="0"/>
              <a:t>Öko</a:t>
            </a:r>
            <a:r>
              <a:rPr lang="de-DE" dirty="0" smtClean="0"/>
              <a:t> konkurrieren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83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de-DE" dirty="0" smtClean="0"/>
              <a:t>Ziel dieser Studie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de-DE" sz="2600" dirty="0" smtClean="0"/>
              <a:t>Konsumentenpräferenzen für Produkte verschiedener </a:t>
            </a:r>
            <a:r>
              <a:rPr lang="de-DE" sz="2600" dirty="0" err="1" smtClean="0"/>
              <a:t>Herkünfte</a:t>
            </a:r>
            <a:r>
              <a:rPr lang="de-DE" sz="2600" dirty="0" smtClean="0"/>
              <a:t> und Produktionsweisen </a:t>
            </a:r>
          </a:p>
          <a:p>
            <a:r>
              <a:rPr lang="de-DE" sz="2600" dirty="0" smtClean="0"/>
              <a:t>Unterschiede zwischen Konsumenten aus ländlichen und städtischen Regionen und zwischen Konsumenten aus Nord-, Ost-, Süd- und Westdeutschland</a:t>
            </a:r>
          </a:p>
          <a:p>
            <a:r>
              <a:rPr lang="de-DE" sz="2600" dirty="0" smtClean="0"/>
              <a:t>Unterschiede in den Präferenzen und Zahlungsbereitschaften für vier verschiedene Produkte </a:t>
            </a:r>
          </a:p>
          <a:p>
            <a:r>
              <a:rPr lang="de-DE" sz="2600" dirty="0" smtClean="0"/>
              <a:t>Einschätzung zu der Frage, ob sich regionale und ökologische Lebensmittel ergänzen oder miteinander konkurrieren </a:t>
            </a:r>
          </a:p>
          <a:p>
            <a:endParaRPr lang="en-GB" sz="2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6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de-DE" dirty="0" smtClean="0"/>
              <a:t>Informationen zur Studie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de-DE" sz="2600" dirty="0" smtClean="0"/>
              <a:t>Kombination einer Konsumentenbefragung mit einem Kaufexperiment</a:t>
            </a:r>
          </a:p>
          <a:p>
            <a:r>
              <a:rPr lang="de-DE" sz="2600" dirty="0" smtClean="0"/>
              <a:t>641 Befragte in acht Supermärkten in vier Regionen Deutschlands (Stadt – Land; Nord – Ost – Süd – West)</a:t>
            </a:r>
          </a:p>
          <a:p>
            <a:r>
              <a:rPr lang="de-DE" sz="2600" dirty="0" smtClean="0"/>
              <a:t>Computer-</a:t>
            </a:r>
            <a:r>
              <a:rPr lang="de-DE" sz="2600" dirty="0" err="1" smtClean="0"/>
              <a:t>assisted</a:t>
            </a:r>
            <a:r>
              <a:rPr lang="de-DE" sz="2600" dirty="0" smtClean="0"/>
              <a:t> </a:t>
            </a:r>
            <a:r>
              <a:rPr lang="de-DE" sz="2600" dirty="0" err="1" smtClean="0"/>
              <a:t>self-interviewing</a:t>
            </a:r>
            <a:r>
              <a:rPr lang="de-DE" sz="2600" dirty="0" smtClean="0"/>
              <a:t> (CASI) </a:t>
            </a:r>
          </a:p>
          <a:p>
            <a:r>
              <a:rPr lang="de-DE" sz="2600" dirty="0" smtClean="0"/>
              <a:t>631 geeignet für die Analyse des Kaufexperiments</a:t>
            </a:r>
          </a:p>
          <a:p>
            <a:r>
              <a:rPr lang="de-DE" sz="2600" dirty="0" smtClean="0"/>
              <a:t>Vier Produkte: Äpfel, Butter, Mehl und Steaks</a:t>
            </a:r>
          </a:p>
          <a:p>
            <a:r>
              <a:rPr lang="de-DE" sz="2600" dirty="0" smtClean="0"/>
              <a:t>Design basiert auf Koeffizienten aus dem Pretest</a:t>
            </a:r>
          </a:p>
          <a:p>
            <a:r>
              <a:rPr lang="de-DE" sz="2600" dirty="0" smtClean="0"/>
              <a:t>16 Choice </a:t>
            </a:r>
            <a:r>
              <a:rPr lang="de-DE" sz="2600" dirty="0" err="1" smtClean="0"/>
              <a:t>sets</a:t>
            </a:r>
            <a:r>
              <a:rPr lang="de-DE" sz="2600" dirty="0" smtClean="0"/>
              <a:t> pro Befragung (vier pro Produkt) </a:t>
            </a:r>
          </a:p>
          <a:p>
            <a:endParaRPr lang="en-GB" sz="2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7625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2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DE" dirty="0" smtClean="0"/>
              <a:t>Die Befragungsteilnehmer</a:t>
            </a:r>
            <a:endParaRPr lang="en-GB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8151286"/>
              </p:ext>
            </p:extLst>
          </p:nvPr>
        </p:nvGraphicFramePr>
        <p:xfrm>
          <a:off x="251519" y="980733"/>
          <a:ext cx="4968554" cy="5115560"/>
        </p:xfrm>
        <a:graphic>
          <a:graphicData uri="http://schemas.openxmlformats.org/drawingml/2006/table">
            <a:tbl>
              <a:tblPr firstRow="1" firstCol="1" bandRow="1"/>
              <a:tblGrid>
                <a:gridCol w="1288548"/>
                <a:gridCol w="560447"/>
                <a:gridCol w="220330"/>
                <a:gridCol w="346701"/>
                <a:gridCol w="1112367"/>
                <a:gridCol w="720080"/>
                <a:gridCol w="720081"/>
              </a:tblGrid>
              <a:tr h="175402"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Gesamt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4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en-GB" sz="12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Prozent</a:t>
                      </a:r>
                      <a:endParaRPr lang="en-GB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Geschlecht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i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i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631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Weiblich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414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65,6%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Männlich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217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34,4%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Alter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i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i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630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18-30 Jahre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119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18,9%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31-45 Jahre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197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31,2%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46-60 Jahre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228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36,1%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&gt;60 Jahre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13,6%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Durchschnittsalter (Jahre)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44,5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Bildung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i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631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KeinSchulabschluss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0,3%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Haupt-/Realschulabschluss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255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40,4%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Abitur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174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27,6%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Uni-/FH-Abschluss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31,7%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Haushaltsgröße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i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i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631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Durchschnitt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2,7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Haushaltsnettoeinkommen 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(monatlich)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i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i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631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600 € 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3,0%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600 € bis &lt; 1.800 €  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155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24,6%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1.800 € bis &lt; 3.000 € 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173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27,4%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3.000 € bis &lt; 4.200 € 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104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16,5%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4.200 € bis &lt; 5.400 € 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8,9%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5.400 € oder mehr </a:t>
                      </a: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7,3%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Kein Kommentar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Wohnortgröße</a:t>
                      </a:r>
                      <a:endParaRPr lang="en-GB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&gt; 30.000 Einwohner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294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46,6%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endParaRPr lang="en-GB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de-DE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30.000 Einwohner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337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52400" algn="l"/>
                        </a:tabLst>
                      </a:pPr>
                      <a:r>
                        <a:rPr lang="de-DE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53,4%</a:t>
                      </a:r>
                      <a:endParaRPr lang="en-GB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050" marR="60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5292080" y="1196752"/>
            <a:ext cx="367856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Verglichen zum Bundes-Durchschnitt:</a:t>
            </a:r>
            <a:endParaRPr lang="de-DE" sz="2000" dirty="0"/>
          </a:p>
          <a:p>
            <a:r>
              <a:rPr lang="de-DE" sz="2000" dirty="0" smtClean="0"/>
              <a:t>Mehr Frauen als Männer</a:t>
            </a:r>
            <a:endParaRPr lang="de-DE" sz="2000" dirty="0"/>
          </a:p>
          <a:p>
            <a:r>
              <a:rPr lang="de-DE" sz="2000" dirty="0" smtClean="0"/>
              <a:t>Etwas geringeres Durchschnittsalter</a:t>
            </a:r>
            <a:endParaRPr lang="de-DE" sz="2000" dirty="0"/>
          </a:p>
          <a:p>
            <a:r>
              <a:rPr lang="de-DE" sz="2000" dirty="0" smtClean="0"/>
              <a:t>Etwas bessere Ausbildung</a:t>
            </a:r>
            <a:endParaRPr lang="de-DE" sz="2000" dirty="0"/>
          </a:p>
          <a:p>
            <a:r>
              <a:rPr lang="de-DE" sz="2000" dirty="0" smtClean="0"/>
              <a:t>Im Schnitt etwas größere Haushalte</a:t>
            </a:r>
            <a:endParaRPr lang="de-DE" sz="2000" dirty="0"/>
          </a:p>
          <a:p>
            <a:r>
              <a:rPr lang="de-DE" sz="2000" dirty="0"/>
              <a:t>Ähnliches Einkommen</a:t>
            </a:r>
          </a:p>
          <a:p>
            <a:endParaRPr lang="en-GB" sz="20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76250"/>
          </a:xfrm>
          <a:prstGeom prst="rect">
            <a:avLst/>
          </a:prstGeom>
        </p:spPr>
        <p:txBody>
          <a:bodyPr/>
          <a:lstStyle/>
          <a:p>
            <a:fld id="{E26764B4-2B95-43CA-A7ED-D7FD80054DB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7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DE" dirty="0" smtClean="0"/>
              <a:t>Design des Kaufexperiments</a:t>
            </a:r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29600" cy="2414811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Attribute: Herkunft, Produktionsweise und Preis</a:t>
            </a:r>
          </a:p>
          <a:p>
            <a:pPr lvl="1"/>
            <a:r>
              <a:rPr lang="de-DE" sz="2000" dirty="0" smtClean="0"/>
              <a:t>Herkunft: regional, aus Deutschland, aus einem Nachbarland, aus einem außereuropäischen Land</a:t>
            </a:r>
          </a:p>
          <a:p>
            <a:pPr lvl="1"/>
            <a:r>
              <a:rPr lang="de-DE" sz="2000" dirty="0" smtClean="0"/>
              <a:t>Produktionsweise: ökologisch, konventionell</a:t>
            </a:r>
          </a:p>
          <a:p>
            <a:pPr lvl="1"/>
            <a:r>
              <a:rPr lang="de-DE" sz="2000" dirty="0" smtClean="0"/>
              <a:t>Preis: vier Abstufungen</a:t>
            </a:r>
            <a:endParaRPr lang="de-DE" sz="2000" dirty="0"/>
          </a:p>
          <a:p>
            <a:pPr marL="457200" lvl="1" indent="0">
              <a:buNone/>
            </a:pPr>
            <a:endParaRPr lang="de-DE" sz="1000" dirty="0"/>
          </a:p>
          <a:p>
            <a:pPr marL="57150" indent="0">
              <a:buNone/>
            </a:pPr>
            <a:r>
              <a:rPr lang="en-GB" sz="1400" dirty="0" smtClean="0"/>
              <a:t>Prices </a:t>
            </a:r>
            <a:r>
              <a:rPr lang="en-GB" sz="1400" dirty="0"/>
              <a:t>and importing countries for different products used in choice </a:t>
            </a:r>
            <a:r>
              <a:rPr lang="en-GB" sz="1400" dirty="0" smtClean="0"/>
              <a:t>experiment</a:t>
            </a:r>
            <a:endParaRPr lang="de-DE" sz="1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675688" y="0"/>
            <a:ext cx="468312" cy="476250"/>
          </a:xfrm>
          <a:prstGeom prst="rect">
            <a:avLst/>
          </a:prstGeom>
        </p:spPr>
        <p:txBody>
          <a:bodyPr/>
          <a:lstStyle/>
          <a:p>
            <a:fld id="{E26764B4-2B95-43CA-A7ED-D7FD80054DBF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7056784" cy="250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7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-Vorlage_dt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-Vorlage_dt</Template>
  <TotalTime>0</TotalTime>
  <Words>1633</Words>
  <Application>Microsoft Office PowerPoint</Application>
  <PresentationFormat>Bildschirmpräsentation (4:3)</PresentationFormat>
  <Paragraphs>391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ppt -Vorlage_dt</vt:lpstr>
      <vt:lpstr>Öko und/oder Regional: Eine Studie zu Zahlungsbereitschaften</vt:lpstr>
      <vt:lpstr>Projekt-Nr. 2812OE028: „Zielkonflikt beim Lebensmitteleinkauf: Konventionell regional, ökologisch regional oder ökologisch aus entfernteren Regionen“</vt:lpstr>
      <vt:lpstr>Hintergrund</vt:lpstr>
      <vt:lpstr>Regionalität in aktuellen Studien ǀ</vt:lpstr>
      <vt:lpstr>Regionalität in aktuellen Studien ǁ</vt:lpstr>
      <vt:lpstr>Ziel dieser Studie</vt:lpstr>
      <vt:lpstr>Informationen zur Studie</vt:lpstr>
      <vt:lpstr>Die Befragungsteilnehmer</vt:lpstr>
      <vt:lpstr>Design des Kaufexperiments</vt:lpstr>
      <vt:lpstr>Beispiel eines Choice Sets</vt:lpstr>
      <vt:lpstr>Methodische Vorgehensweise</vt:lpstr>
      <vt:lpstr>RPL-Model (Beispiel für Mehl)</vt:lpstr>
      <vt:lpstr>Ergebnisse ǀ</vt:lpstr>
      <vt:lpstr>„Zahlungsbereitschaften“ (in €) für Mehl</vt:lpstr>
      <vt:lpstr>„Zahlungsbereitschaften“(in €) für Steaks</vt:lpstr>
      <vt:lpstr>„Zahlungsbereitschaften“(in €) für Butter</vt:lpstr>
      <vt:lpstr>Ergebnisse ǁ</vt:lpstr>
      <vt:lpstr>Ergebnisse ǁǀ</vt:lpstr>
      <vt:lpstr>Diskussion der RPL-Modelle</vt:lpstr>
      <vt:lpstr>Zusammenfassung der Ergebnisse</vt:lpstr>
      <vt:lpstr>Schlussfolgerungen</vt:lpstr>
      <vt:lpstr>Vielen Dank für die Aufmerksamkeit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Corinna Feldmann</dc:creator>
  <cp:lastModifiedBy>Corinna</cp:lastModifiedBy>
  <cp:revision>58</cp:revision>
  <dcterms:created xsi:type="dcterms:W3CDTF">2012-09-05T10:35:32Z</dcterms:created>
  <dcterms:modified xsi:type="dcterms:W3CDTF">2014-09-24T10:46:34Z</dcterms:modified>
</cp:coreProperties>
</file>