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2" r:id="rId4"/>
    <p:sldId id="263" r:id="rId5"/>
    <p:sldId id="264" r:id="rId6"/>
    <p:sldId id="266" r:id="rId7"/>
    <p:sldId id="267" r:id="rId8"/>
    <p:sldId id="265" r:id="rId9"/>
    <p:sldId id="269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000000"/>
    <a:srgbClr val="77933C"/>
    <a:srgbClr val="C3D69B"/>
    <a:srgbClr val="82B000"/>
    <a:srgbClr val="9BD200"/>
    <a:srgbClr val="DEFF9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0" y="4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STORE01\BME$\Arbejdsfiler\2015\Powerpoint15\E-learning%20weed%20harrowing%20oat\BIOMASS_cerea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STORE01\BME$\Arbejdsfiler\2015\Powerpoint15\E-learning%20weed%20harrowing%20oat\BIOMASS_proportion_cere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baseline="0" dirty="0" smtClean="0"/>
              <a:t>Weed biomass (dry weight) in cereals  </a:t>
            </a:r>
            <a:r>
              <a:rPr lang="en-US" sz="1100" baseline="0" dirty="0"/>
              <a:t>in late June, average of 3 years</a:t>
            </a:r>
            <a:endParaRPr lang="en-US" sz="11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933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3366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3366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366C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336600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9933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'Ark1'!$E$2:$E$10</c:f>
                <c:numCache>
                  <c:formatCode>General</c:formatCode>
                  <c:ptCount val="9"/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'Ark1'!$B$2:$B$4</c:f>
              <c:strCache>
                <c:ptCount val="3"/>
                <c:pt idx="0">
                  <c:v>Herbicide in winter wheat</c:v>
                </c:pt>
                <c:pt idx="1">
                  <c:v>Herbicide in spring barley</c:v>
                </c:pt>
                <c:pt idx="2">
                  <c:v>Weed harrowing in oat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>
                  <c:v>2.6</c:v>
                </c:pt>
                <c:pt idx="1">
                  <c:v>1.1000000000000001</c:v>
                </c:pt>
                <c:pt idx="2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7120"/>
        <c:axId val="124761152"/>
      </c:barChart>
      <c:catAx>
        <c:axId val="43397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24761152"/>
        <c:crosses val="autoZero"/>
        <c:auto val="1"/>
        <c:lblAlgn val="ctr"/>
        <c:lblOffset val="100"/>
        <c:noMultiLvlLbl val="0"/>
      </c:catAx>
      <c:valAx>
        <c:axId val="124761152"/>
        <c:scaling>
          <c:orientation val="minMax"/>
          <c:max val="11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da-DK" sz="1100"/>
                  <a:t>Weed biomass (g m</a:t>
                </a:r>
                <a:r>
                  <a:rPr lang="da-DK" sz="1100" baseline="30000"/>
                  <a:t>-2</a:t>
                </a:r>
                <a:r>
                  <a:rPr lang="da-DK" sz="1100"/>
                  <a:t>)</a:t>
                </a:r>
              </a:p>
            </c:rich>
          </c:tx>
          <c:layout>
            <c:manualLayout>
              <c:xMode val="edge"/>
              <c:yMode val="edge"/>
              <c:x val="2.5000000000000008E-2"/>
              <c:y val="0.323991338582677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43397120"/>
        <c:crosses val="autoZero"/>
        <c:crossBetween val="between"/>
        <c:majorUnit val="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Proportion</a:t>
            </a:r>
            <a:r>
              <a:rPr lang="en-US" sz="1100" baseline="0" dirty="0"/>
              <a:t> of weed biomass relative to total biomass (crop + weeds) in late June, average of 3 years</a:t>
            </a:r>
            <a:endParaRPr lang="en-US" sz="11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258157898598268"/>
          <c:y val="0.20923432417837731"/>
          <c:w val="0.82745208603656184"/>
          <c:h val="0.65227542729407706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933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3366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3366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366C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336600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9933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'Ark1'!$E$2:$E$10</c:f>
                <c:numCache>
                  <c:formatCode>General</c:formatCode>
                  <c:ptCount val="9"/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'Ark1'!$B$2:$B$4</c:f>
              <c:strCache>
                <c:ptCount val="3"/>
                <c:pt idx="0">
                  <c:v>Herbicide in winter wheat</c:v>
                </c:pt>
                <c:pt idx="1">
                  <c:v>Herbicide in spring barley</c:v>
                </c:pt>
                <c:pt idx="2">
                  <c:v>Weed harrowing in oat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>
                  <c:v>0.35000000000000003</c:v>
                </c:pt>
                <c:pt idx="1">
                  <c:v>0.4</c:v>
                </c:pt>
                <c:pt idx="2">
                  <c:v>2.4499999999999997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7632"/>
        <c:axId val="234359040"/>
      </c:barChart>
      <c:catAx>
        <c:axId val="433976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34359040"/>
        <c:crosses val="autoZero"/>
        <c:auto val="1"/>
        <c:lblAlgn val="ctr"/>
        <c:lblOffset val="100"/>
        <c:noMultiLvlLbl val="0"/>
      </c:catAx>
      <c:valAx>
        <c:axId val="23435904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da-DK" sz="1100" dirty="0"/>
                  <a:t>% </a:t>
                </a:r>
                <a:r>
                  <a:rPr lang="da-DK" sz="1100" dirty="0" err="1"/>
                  <a:t>weed</a:t>
                </a:r>
                <a:r>
                  <a:rPr lang="da-DK" sz="1100" dirty="0"/>
                  <a:t> </a:t>
                </a:r>
                <a:r>
                  <a:rPr lang="da-DK" sz="1100" dirty="0" err="1"/>
                  <a:t>biomas</a:t>
                </a:r>
                <a:r>
                  <a:rPr lang="da-DK" sz="1100" baseline="0" dirty="0"/>
                  <a:t> of total </a:t>
                </a:r>
                <a:r>
                  <a:rPr lang="da-DK" sz="1100" baseline="0" dirty="0" err="1"/>
                  <a:t>biomass</a:t>
                </a:r>
                <a:endParaRPr lang="da-DK" sz="1100" dirty="0"/>
              </a:p>
            </c:rich>
          </c:tx>
          <c:layout>
            <c:manualLayout>
              <c:xMode val="edge"/>
              <c:yMode val="edge"/>
              <c:x val="2.1122391013157868E-2"/>
              <c:y val="0.232369840012262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43397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4228694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2734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1FBD7-D31B-41D0-B770-C499BD43B77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7567F-D588-4CD0-AF53-B5C0DB73E8A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7375" y="404813"/>
            <a:ext cx="1747838" cy="53133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92275" y="404813"/>
            <a:ext cx="5092700" cy="5313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59F7-BB71-43F7-8F48-C546977243E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C590E-485A-4279-A910-E11ABE93536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620B-0F30-4484-9575-B743F4AD4C1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419475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64150" y="1484313"/>
            <a:ext cx="3421063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9148-B264-4391-BE36-120BD3270EE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249-1473-4CCC-9C75-6C1D58388F6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204F-F54C-4323-B62B-6E9DDFF9A67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6BAEB-AF06-4764-9884-C462F11F4CF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5B4BF-7E25-435E-94E5-345B92BFB3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5AAF4-914B-4031-9CD4-DD24475D327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04813"/>
            <a:ext cx="518477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6992938" cy="423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pic>
        <p:nvPicPr>
          <p:cNvPr id="1028" name="Picture 9" descr="FP7-gen-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8350" y="0"/>
            <a:ext cx="7556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69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cDKGS2-_BX8#t=33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3"/>
          <p:cNvSpPr txBox="1">
            <a:spLocks noChangeArrowheads="1"/>
          </p:cNvSpPr>
          <p:nvPr/>
        </p:nvSpPr>
        <p:spPr bwMode="auto">
          <a:xfrm>
            <a:off x="1403648" y="1628800"/>
            <a:ext cx="7391400" cy="146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4800" dirty="0" err="1" smtClean="0">
                <a:solidFill>
                  <a:schemeClr val="tx1"/>
                </a:solidFill>
              </a:rPr>
              <a:t>Weed</a:t>
            </a:r>
            <a:r>
              <a:rPr lang="da-DK" sz="4800" dirty="0" smtClean="0">
                <a:solidFill>
                  <a:schemeClr val="tx1"/>
                </a:solidFill>
              </a:rPr>
              <a:t> </a:t>
            </a:r>
            <a:r>
              <a:rPr lang="da-DK" sz="4800" dirty="0" err="1" smtClean="0">
                <a:solidFill>
                  <a:schemeClr val="tx1"/>
                </a:solidFill>
              </a:rPr>
              <a:t>harrowing</a:t>
            </a:r>
            <a:r>
              <a:rPr lang="da-DK" sz="4800" dirty="0" smtClean="0">
                <a:solidFill>
                  <a:schemeClr val="tx1"/>
                </a:solidFill>
              </a:rPr>
              <a:t> in spring </a:t>
            </a:r>
            <a:r>
              <a:rPr lang="da-DK" sz="4800" dirty="0" err="1" smtClean="0">
                <a:solidFill>
                  <a:schemeClr val="tx1"/>
                </a:solidFill>
              </a:rPr>
              <a:t>cereals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4365104"/>
            <a:ext cx="7776864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WP2, </a:t>
            </a:r>
            <a:r>
              <a:rPr lang="da-DK" sz="1600" b="1" dirty="0" smtClean="0">
                <a:solidFill>
                  <a:schemeClr val="accent3">
                    <a:lumMod val="50000"/>
                  </a:schemeClr>
                </a:solidFill>
              </a:rPr>
              <a:t>Innovative IPM solutions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for winter wheat based rotations</a:t>
            </a: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3316" name="Group 23"/>
          <p:cNvGrpSpPr>
            <a:grpSpLocks noChangeAspect="1"/>
          </p:cNvGrpSpPr>
          <p:nvPr/>
        </p:nvGrpSpPr>
        <p:grpSpPr bwMode="auto">
          <a:xfrm>
            <a:off x="3563938" y="5300663"/>
            <a:ext cx="590550" cy="295275"/>
            <a:chOff x="454" y="227"/>
            <a:chExt cx="384" cy="192"/>
          </a:xfrm>
        </p:grpSpPr>
        <p:sp>
          <p:nvSpPr>
            <p:cNvPr id="13318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8139 w 8160"/>
                <a:gd name="T1" fmla="*/ 416 h 4080"/>
                <a:gd name="T2" fmla="*/ 8033 w 8160"/>
                <a:gd name="T3" fmla="*/ 1019 h 4080"/>
                <a:gd name="T4" fmla="*/ 7841 w 8160"/>
                <a:gd name="T5" fmla="*/ 1587 h 4080"/>
                <a:gd name="T6" fmla="*/ 7571 w 8160"/>
                <a:gd name="T7" fmla="*/ 2114 h 4080"/>
                <a:gd name="T8" fmla="*/ 7231 w 8160"/>
                <a:gd name="T9" fmla="*/ 2594 h 4080"/>
                <a:gd name="T10" fmla="*/ 6827 w 8160"/>
                <a:gd name="T11" fmla="*/ 3019 h 4080"/>
                <a:gd name="T12" fmla="*/ 6365 w 8160"/>
                <a:gd name="T13" fmla="*/ 3382 h 4080"/>
                <a:gd name="T14" fmla="*/ 5853 w 8160"/>
                <a:gd name="T15" fmla="*/ 3677 h 4080"/>
                <a:gd name="T16" fmla="*/ 5297 w 8160"/>
                <a:gd name="T17" fmla="*/ 3896 h 4080"/>
                <a:gd name="T18" fmla="*/ 4703 w 8160"/>
                <a:gd name="T19" fmla="*/ 4033 h 4080"/>
                <a:gd name="T20" fmla="*/ 4080 w 8160"/>
                <a:gd name="T21" fmla="*/ 4080 h 4080"/>
                <a:gd name="T22" fmla="*/ 3460 w 8160"/>
                <a:gd name="T23" fmla="*/ 4033 h 4080"/>
                <a:gd name="T24" fmla="*/ 2868 w 8160"/>
                <a:gd name="T25" fmla="*/ 3896 h 4080"/>
                <a:gd name="T26" fmla="*/ 2313 w 8160"/>
                <a:gd name="T27" fmla="*/ 3677 h 4080"/>
                <a:gd name="T28" fmla="*/ 1800 w 8160"/>
                <a:gd name="T29" fmla="*/ 3382 h 4080"/>
                <a:gd name="T30" fmla="*/ 1338 w 8160"/>
                <a:gd name="T31" fmla="*/ 3019 h 4080"/>
                <a:gd name="T32" fmla="*/ 933 w 8160"/>
                <a:gd name="T33" fmla="*/ 2594 h 4080"/>
                <a:gd name="T34" fmla="*/ 592 w 8160"/>
                <a:gd name="T35" fmla="*/ 2114 h 4080"/>
                <a:gd name="T36" fmla="*/ 321 w 8160"/>
                <a:gd name="T37" fmla="*/ 1587 h 4080"/>
                <a:gd name="T38" fmla="*/ 129 w 8160"/>
                <a:gd name="T39" fmla="*/ 1019 h 4080"/>
                <a:gd name="T40" fmla="*/ 21 w 8160"/>
                <a:gd name="T41" fmla="*/ 416 h 4080"/>
                <a:gd name="T42" fmla="*/ 2040 w 8160"/>
                <a:gd name="T43" fmla="*/ 0 h 4080"/>
                <a:gd name="T44" fmla="*/ 2064 w 8160"/>
                <a:gd name="T45" fmla="*/ 309 h 4080"/>
                <a:gd name="T46" fmla="*/ 2133 w 8160"/>
                <a:gd name="T47" fmla="*/ 604 h 4080"/>
                <a:gd name="T48" fmla="*/ 2243 w 8160"/>
                <a:gd name="T49" fmla="*/ 881 h 4080"/>
                <a:gd name="T50" fmla="*/ 2391 w 8160"/>
                <a:gd name="T51" fmla="*/ 1137 h 4080"/>
                <a:gd name="T52" fmla="*/ 2572 w 8160"/>
                <a:gd name="T53" fmla="*/ 1369 h 4080"/>
                <a:gd name="T54" fmla="*/ 2786 w 8160"/>
                <a:gd name="T55" fmla="*/ 1572 h 4080"/>
                <a:gd name="T56" fmla="*/ 3025 w 8160"/>
                <a:gd name="T57" fmla="*/ 1743 h 4080"/>
                <a:gd name="T58" fmla="*/ 3290 w 8160"/>
                <a:gd name="T59" fmla="*/ 1879 h 4080"/>
                <a:gd name="T60" fmla="*/ 3573 w 8160"/>
                <a:gd name="T61" fmla="*/ 1976 h 4080"/>
                <a:gd name="T62" fmla="*/ 3873 w 8160"/>
                <a:gd name="T63" fmla="*/ 2030 h 4080"/>
                <a:gd name="T64" fmla="*/ 4186 w 8160"/>
                <a:gd name="T65" fmla="*/ 2037 h 4080"/>
                <a:gd name="T66" fmla="*/ 4492 w 8160"/>
                <a:gd name="T67" fmla="*/ 1998 h 4080"/>
                <a:gd name="T68" fmla="*/ 4784 w 8160"/>
                <a:gd name="T69" fmla="*/ 1916 h 4080"/>
                <a:gd name="T70" fmla="*/ 5054 w 8160"/>
                <a:gd name="T71" fmla="*/ 1792 h 4080"/>
                <a:gd name="T72" fmla="*/ 5303 w 8160"/>
                <a:gd name="T73" fmla="*/ 1632 h 4080"/>
                <a:gd name="T74" fmla="*/ 5524 w 8160"/>
                <a:gd name="T75" fmla="*/ 1439 h 4080"/>
                <a:gd name="T76" fmla="*/ 5716 w 8160"/>
                <a:gd name="T77" fmla="*/ 1217 h 4080"/>
                <a:gd name="T78" fmla="*/ 5875 w 8160"/>
                <a:gd name="T79" fmla="*/ 969 h 4080"/>
                <a:gd name="T80" fmla="*/ 5997 w 8160"/>
                <a:gd name="T81" fmla="*/ 699 h 4080"/>
                <a:gd name="T82" fmla="*/ 6079 w 8160"/>
                <a:gd name="T83" fmla="*/ 409 h 4080"/>
                <a:gd name="T84" fmla="*/ 6118 w 8160"/>
                <a:gd name="T85" fmla="*/ 104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60"/>
                <a:gd name="T130" fmla="*/ 0 h 4080"/>
                <a:gd name="T131" fmla="*/ 8160 w 8160"/>
                <a:gd name="T132" fmla="*/ 4080 h 40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19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2878 w 8160"/>
                <a:gd name="T1" fmla="*/ 8160 h 8160"/>
                <a:gd name="T2" fmla="*/ 0 w 8160"/>
                <a:gd name="T3" fmla="*/ 8160 h 8160"/>
                <a:gd name="T4" fmla="*/ 8160 w 8160"/>
                <a:gd name="T5" fmla="*/ 0 h 8160"/>
                <a:gd name="T6" fmla="*/ 8160 w 8160"/>
                <a:gd name="T7" fmla="*/ 2892 h 8160"/>
                <a:gd name="T8" fmla="*/ 2878 w 8160"/>
                <a:gd name="T9" fmla="*/ 816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0"/>
                <a:gd name="T16" fmla="*/ 0 h 8160"/>
                <a:gd name="T17" fmla="*/ 8160 w 8160"/>
                <a:gd name="T18" fmla="*/ 8160 h 8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1763688" y="1556792"/>
            <a:ext cx="5688632" cy="344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tx1"/>
                </a:solidFill>
              </a:rPr>
              <a:t>Non-chemical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weed</a:t>
            </a:r>
            <a:r>
              <a:rPr lang="da-DK" dirty="0" smtClean="0">
                <a:solidFill>
                  <a:schemeClr val="tx1"/>
                </a:solidFill>
              </a:rPr>
              <a:t> management </a:t>
            </a:r>
            <a:r>
              <a:rPr lang="da-DK" dirty="0" err="1" smtClean="0">
                <a:solidFill>
                  <a:schemeClr val="tx1"/>
                </a:solidFill>
              </a:rPr>
              <a:t>tactics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are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important</a:t>
            </a:r>
            <a:r>
              <a:rPr lang="da-DK" dirty="0" smtClean="0">
                <a:solidFill>
                  <a:schemeClr val="tx1"/>
                </a:solidFill>
              </a:rPr>
              <a:t> for the </a:t>
            </a:r>
            <a:r>
              <a:rPr lang="da-DK" dirty="0" err="1" smtClean="0">
                <a:solidFill>
                  <a:schemeClr val="tx1"/>
                </a:solidFill>
              </a:rPr>
              <a:t>implementation</a:t>
            </a:r>
            <a:r>
              <a:rPr lang="da-DK" dirty="0" smtClean="0">
                <a:solidFill>
                  <a:schemeClr val="tx1"/>
                </a:solidFill>
              </a:rPr>
              <a:t> of the intentions of IPM </a:t>
            </a:r>
            <a:r>
              <a:rPr lang="da-DK" dirty="0" err="1" smtClean="0">
                <a:solidFill>
                  <a:schemeClr val="tx1"/>
                </a:solidFill>
              </a:rPr>
              <a:t>crop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protection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programmes</a:t>
            </a:r>
            <a:r>
              <a:rPr lang="da-DK" dirty="0" smtClean="0">
                <a:solidFill>
                  <a:schemeClr val="tx1"/>
                </a:solidFill>
              </a:rPr>
              <a:t> in </a:t>
            </a:r>
            <a:r>
              <a:rPr lang="da-DK" dirty="0" err="1" smtClean="0">
                <a:solidFill>
                  <a:schemeClr val="tx1"/>
                </a:solidFill>
              </a:rPr>
              <a:t>arable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crops</a:t>
            </a:r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 err="1" smtClean="0">
                <a:solidFill>
                  <a:schemeClr val="tx1"/>
                </a:solidFill>
              </a:rPr>
              <a:t>Mechanical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weed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control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methods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lead</a:t>
            </a:r>
            <a:r>
              <a:rPr lang="da-DK" dirty="0" smtClean="0">
                <a:solidFill>
                  <a:schemeClr val="tx1"/>
                </a:solidFill>
              </a:rPr>
              <a:t> to </a:t>
            </a:r>
            <a:r>
              <a:rPr lang="da-DK" dirty="0" err="1" smtClean="0">
                <a:solidFill>
                  <a:schemeClr val="tx1"/>
                </a:solidFill>
              </a:rPr>
              <a:t>less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reliance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on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herbicides</a:t>
            </a:r>
            <a:r>
              <a:rPr lang="da-DK" dirty="0" smtClean="0">
                <a:solidFill>
                  <a:schemeClr val="tx1"/>
                </a:solidFill>
              </a:rPr>
              <a:t> and </a:t>
            </a:r>
            <a:r>
              <a:rPr lang="da-DK" dirty="0" err="1" smtClean="0">
                <a:solidFill>
                  <a:schemeClr val="tx1"/>
                </a:solidFill>
              </a:rPr>
              <a:t>reduce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adverse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side-effects</a:t>
            </a:r>
            <a:r>
              <a:rPr lang="da-DK" dirty="0" smtClean="0">
                <a:solidFill>
                  <a:schemeClr val="tx1"/>
                </a:solidFill>
              </a:rPr>
              <a:t> from </a:t>
            </a:r>
            <a:r>
              <a:rPr lang="da-DK" dirty="0" err="1" smtClean="0">
                <a:solidFill>
                  <a:schemeClr val="tx1"/>
                </a:solidFill>
              </a:rPr>
              <a:t>herbicide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use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r>
              <a:rPr lang="da-DK" dirty="0" err="1" smtClean="0">
                <a:solidFill>
                  <a:schemeClr val="tx1"/>
                </a:solidFill>
              </a:rPr>
              <a:t>Weed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harrowing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with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flex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tine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harrows</a:t>
            </a:r>
            <a:r>
              <a:rPr lang="da-DK" dirty="0" smtClean="0">
                <a:solidFill>
                  <a:schemeClr val="tx1"/>
                </a:solidFill>
              </a:rPr>
              <a:t> has </a:t>
            </a:r>
            <a:r>
              <a:rPr lang="da-DK" dirty="0" err="1" smtClean="0">
                <a:solidFill>
                  <a:schemeClr val="tx1"/>
                </a:solidFill>
              </a:rPr>
              <a:t>shown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promise</a:t>
            </a:r>
            <a:r>
              <a:rPr lang="da-DK" dirty="0" smtClean="0">
                <a:solidFill>
                  <a:schemeClr val="tx1"/>
                </a:solidFill>
              </a:rPr>
              <a:t> for </a:t>
            </a:r>
            <a:r>
              <a:rPr lang="da-DK" dirty="0" err="1" smtClean="0">
                <a:solidFill>
                  <a:schemeClr val="tx1"/>
                </a:solidFill>
              </a:rPr>
              <a:t>mechanical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weed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control</a:t>
            </a:r>
            <a:r>
              <a:rPr lang="da-DK" dirty="0" smtClean="0">
                <a:solidFill>
                  <a:schemeClr val="tx1"/>
                </a:solidFill>
              </a:rPr>
              <a:t> in spring </a:t>
            </a:r>
            <a:r>
              <a:rPr lang="da-DK" dirty="0" err="1" smtClean="0">
                <a:solidFill>
                  <a:schemeClr val="tx1"/>
                </a:solidFill>
              </a:rPr>
              <a:t>sown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cereals</a:t>
            </a:r>
            <a:r>
              <a:rPr lang="da-DK" dirty="0" smtClean="0">
                <a:solidFill>
                  <a:schemeClr val="tx1"/>
                </a:solidFill>
              </a:rPr>
              <a:t>. In PURE the </a:t>
            </a:r>
            <a:r>
              <a:rPr lang="da-DK" dirty="0" err="1" smtClean="0">
                <a:solidFill>
                  <a:schemeClr val="tx1"/>
                </a:solidFill>
              </a:rPr>
              <a:t>harrow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was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used</a:t>
            </a:r>
            <a:r>
              <a:rPr lang="da-DK" dirty="0" smtClean="0">
                <a:solidFill>
                  <a:schemeClr val="tx1"/>
                </a:solidFill>
              </a:rPr>
              <a:t> in </a:t>
            </a:r>
            <a:r>
              <a:rPr lang="da-DK" dirty="0" err="1" smtClean="0">
                <a:solidFill>
                  <a:schemeClr val="tx1"/>
                </a:solidFill>
              </a:rPr>
              <a:t>oat</a:t>
            </a:r>
            <a:r>
              <a:rPr lang="da-DK" dirty="0" smtClean="0">
                <a:solidFill>
                  <a:schemeClr val="tx1"/>
                </a:solidFill>
              </a:rPr>
              <a:t>.   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331640" y="548680"/>
            <a:ext cx="62646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tx1"/>
                </a:solidFill>
              </a:rPr>
              <a:t>Motivations for </a:t>
            </a:r>
            <a:r>
              <a:rPr lang="da-DK" b="1" dirty="0" err="1" smtClean="0">
                <a:solidFill>
                  <a:schemeClr val="tx1"/>
                </a:solidFill>
              </a:rPr>
              <a:t>employing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mechanical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weed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control</a:t>
            </a:r>
            <a:endParaRPr lang="da-DK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11560" y="332656"/>
            <a:ext cx="777686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err="1" smtClean="0">
                <a:solidFill>
                  <a:schemeClr val="tx1"/>
                </a:solidFill>
              </a:rPr>
              <a:t>Examples</a:t>
            </a:r>
            <a:r>
              <a:rPr lang="da-DK" sz="2000" b="1" dirty="0" smtClean="0">
                <a:solidFill>
                  <a:schemeClr val="tx1"/>
                </a:solidFill>
              </a:rPr>
              <a:t> of principal </a:t>
            </a:r>
            <a:r>
              <a:rPr lang="da-DK" sz="2000" b="1" dirty="0" err="1" smtClean="0">
                <a:solidFill>
                  <a:schemeClr val="tx1"/>
                </a:solidFill>
              </a:rPr>
              <a:t>weed</a:t>
            </a:r>
            <a:r>
              <a:rPr lang="da-DK" sz="2000" b="1" dirty="0" smtClean="0">
                <a:solidFill>
                  <a:schemeClr val="tx1"/>
                </a:solidFill>
              </a:rPr>
              <a:t> species </a:t>
            </a:r>
            <a:r>
              <a:rPr lang="da-DK" sz="2000" b="1" dirty="0" err="1" smtClean="0">
                <a:solidFill>
                  <a:schemeClr val="tx1"/>
                </a:solidFill>
              </a:rPr>
              <a:t>causing</a:t>
            </a:r>
            <a:r>
              <a:rPr lang="da-DK" sz="2000" b="1" dirty="0" smtClean="0">
                <a:solidFill>
                  <a:schemeClr val="tx1"/>
                </a:solidFill>
              </a:rPr>
              <a:t> problems in spring </a:t>
            </a:r>
            <a:r>
              <a:rPr lang="da-DK" sz="2000" b="1" dirty="0" err="1" smtClean="0">
                <a:solidFill>
                  <a:schemeClr val="tx1"/>
                </a:solidFill>
              </a:rPr>
              <a:t>oat</a:t>
            </a:r>
            <a:r>
              <a:rPr lang="da-DK" sz="2000" b="1" dirty="0" smtClean="0">
                <a:solidFill>
                  <a:schemeClr val="tx1"/>
                </a:solidFill>
              </a:rPr>
              <a:t> in </a:t>
            </a:r>
            <a:r>
              <a:rPr lang="da-DK" sz="2000" b="1" dirty="0" err="1" smtClean="0">
                <a:solidFill>
                  <a:schemeClr val="tx1"/>
                </a:solidFill>
              </a:rPr>
              <a:t>Northern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Europe</a:t>
            </a:r>
            <a:r>
              <a:rPr lang="da-DK" sz="2000" b="1" dirty="0" smtClean="0">
                <a:solidFill>
                  <a:schemeClr val="tx1"/>
                </a:solidFill>
              </a:rPr>
              <a:t>  </a:t>
            </a:r>
            <a:endParaRPr lang="da-DK" sz="2000" b="1" dirty="0">
              <a:solidFill>
                <a:schemeClr val="tx1"/>
              </a:solidFill>
            </a:endParaRPr>
          </a:p>
        </p:txBody>
      </p:sp>
      <p:pic>
        <p:nvPicPr>
          <p:cNvPr id="5" name="Billede 4" descr="Agersennep_vok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124744"/>
            <a:ext cx="935808" cy="1440160"/>
          </a:xfrm>
          <a:prstGeom prst="rect">
            <a:avLst/>
          </a:prstGeom>
        </p:spPr>
      </p:pic>
      <p:pic>
        <p:nvPicPr>
          <p:cNvPr id="6" name="Billede 5" descr="Alm. fuglegræs_voks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124744"/>
            <a:ext cx="1798088" cy="1892824"/>
          </a:xfrm>
          <a:prstGeom prst="rect">
            <a:avLst/>
          </a:prstGeom>
        </p:spPr>
      </p:pic>
      <p:pic>
        <p:nvPicPr>
          <p:cNvPr id="7" name="Billede 6" descr="Hyrdetaske_voks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124744"/>
            <a:ext cx="1590955" cy="2801136"/>
          </a:xfrm>
          <a:prstGeom prst="rect">
            <a:avLst/>
          </a:prstGeom>
        </p:spPr>
      </p:pic>
      <p:pic>
        <p:nvPicPr>
          <p:cNvPr id="11" name="Billede 10" descr="Lugtløs kamille_voks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5013176"/>
            <a:ext cx="1858140" cy="1291551"/>
          </a:xfrm>
          <a:prstGeom prst="rect">
            <a:avLst/>
          </a:prstGeom>
        </p:spPr>
      </p:pic>
      <p:pic>
        <p:nvPicPr>
          <p:cNvPr id="12" name="Billede 11" descr="Tvetand_voks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2996952"/>
            <a:ext cx="1302062" cy="1590292"/>
          </a:xfrm>
          <a:prstGeom prst="rect">
            <a:avLst/>
          </a:prstGeom>
        </p:spPr>
      </p:pic>
      <p:pic>
        <p:nvPicPr>
          <p:cNvPr id="14" name="Billede 13" descr="Storkronet ærenpris_voks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3499871" y="3349001"/>
            <a:ext cx="905674" cy="1353704"/>
          </a:xfrm>
          <a:prstGeom prst="rect">
            <a:avLst/>
          </a:prstGeom>
        </p:spPr>
      </p:pic>
      <p:pic>
        <p:nvPicPr>
          <p:cNvPr id="4" name="Billede 3" descr="Enårig rapgræs_voks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764704"/>
            <a:ext cx="925247" cy="1386880"/>
          </a:xfrm>
          <a:prstGeom prst="rect">
            <a:avLst/>
          </a:prstGeom>
        </p:spPr>
      </p:pic>
      <p:sp>
        <p:nvSpPr>
          <p:cNvPr id="16" name="Tekstboks 15"/>
          <p:cNvSpPr txBox="1"/>
          <p:nvPr/>
        </p:nvSpPr>
        <p:spPr>
          <a:xfrm>
            <a:off x="1043608" y="2132856"/>
            <a:ext cx="1152128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Poa</a:t>
            </a:r>
            <a:r>
              <a:rPr lang="da-DK" sz="1200" i="1" dirty="0" smtClean="0">
                <a:solidFill>
                  <a:schemeClr val="tx1"/>
                </a:solidFill>
              </a:rPr>
              <a:t> annua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2987824" y="2996952"/>
            <a:ext cx="172819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Stellaria</a:t>
            </a:r>
            <a:r>
              <a:rPr lang="da-DK" sz="1200" i="1" dirty="0" smtClean="0">
                <a:solidFill>
                  <a:schemeClr val="tx1"/>
                </a:solidFill>
              </a:rPr>
              <a:t> media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3131840" y="4509120"/>
            <a:ext cx="172819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smtClean="0">
                <a:solidFill>
                  <a:schemeClr val="tx1"/>
                </a:solidFill>
              </a:rPr>
              <a:t>Veronica </a:t>
            </a:r>
            <a:r>
              <a:rPr lang="da-DK" sz="1200" i="1" dirty="0" err="1" smtClean="0">
                <a:solidFill>
                  <a:schemeClr val="tx1"/>
                </a:solidFill>
              </a:rPr>
              <a:t>persica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899592" y="4221088"/>
            <a:ext cx="172819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Chenopodium</a:t>
            </a:r>
            <a:r>
              <a:rPr lang="da-DK" sz="1200" i="1" dirty="0" smtClean="0">
                <a:solidFill>
                  <a:schemeClr val="tx1"/>
                </a:solidFill>
              </a:rPr>
              <a:t> album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3203848" y="6309320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Tripleurospermum</a:t>
            </a:r>
            <a:r>
              <a:rPr lang="da-DK" sz="1200" i="1" dirty="0" smtClean="0">
                <a:solidFill>
                  <a:schemeClr val="tx1"/>
                </a:solidFill>
              </a:rPr>
              <a:t> </a:t>
            </a:r>
            <a:r>
              <a:rPr lang="da-DK" sz="1200" i="1" dirty="0" err="1" smtClean="0">
                <a:solidFill>
                  <a:schemeClr val="tx1"/>
                </a:solidFill>
              </a:rPr>
              <a:t>perforatum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5868144" y="6165304"/>
            <a:ext cx="1872208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smtClean="0">
                <a:solidFill>
                  <a:schemeClr val="tx1"/>
                </a:solidFill>
              </a:rPr>
              <a:t>Viola </a:t>
            </a:r>
            <a:r>
              <a:rPr lang="da-DK" sz="1200" i="1" dirty="0" err="1" smtClean="0">
                <a:solidFill>
                  <a:schemeClr val="tx1"/>
                </a:solidFill>
              </a:rPr>
              <a:t>arvensis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5004048" y="3933056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Capsella</a:t>
            </a:r>
            <a:r>
              <a:rPr lang="da-DK" sz="1200" i="1" dirty="0" smtClean="0">
                <a:solidFill>
                  <a:schemeClr val="tx1"/>
                </a:solidFill>
              </a:rPr>
              <a:t> </a:t>
            </a:r>
            <a:r>
              <a:rPr lang="da-DK" sz="1200" i="1" dirty="0" err="1" smtClean="0">
                <a:solidFill>
                  <a:schemeClr val="tx1"/>
                </a:solidFill>
              </a:rPr>
              <a:t>bursa-pastoris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7308304" y="2636912"/>
            <a:ext cx="183569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Sinapis</a:t>
            </a:r>
            <a:r>
              <a:rPr lang="da-DK" sz="1200" i="1" dirty="0" smtClean="0">
                <a:solidFill>
                  <a:schemeClr val="tx1"/>
                </a:solidFill>
              </a:rPr>
              <a:t> </a:t>
            </a:r>
            <a:r>
              <a:rPr lang="da-DK" sz="1200" i="1" dirty="0" err="1" smtClean="0">
                <a:solidFill>
                  <a:schemeClr val="tx1"/>
                </a:solidFill>
              </a:rPr>
              <a:t>arvensis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7596336" y="4653136"/>
            <a:ext cx="154766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Lamium</a:t>
            </a:r>
            <a:r>
              <a:rPr lang="da-DK" sz="1200" i="1" dirty="0" smtClean="0">
                <a:solidFill>
                  <a:schemeClr val="tx1"/>
                </a:solidFill>
              </a:rPr>
              <a:t> </a:t>
            </a:r>
            <a:r>
              <a:rPr lang="da-DK" sz="1200" i="1" dirty="0" err="1" smtClean="0">
                <a:solidFill>
                  <a:schemeClr val="tx1"/>
                </a:solidFill>
              </a:rPr>
              <a:t>purpureum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1187624" y="6309320"/>
            <a:ext cx="165618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Persicaria</a:t>
            </a:r>
            <a:r>
              <a:rPr lang="da-DK" sz="1200" i="1" dirty="0" smtClean="0">
                <a:solidFill>
                  <a:schemeClr val="tx1"/>
                </a:solidFill>
              </a:rPr>
              <a:t> </a:t>
            </a:r>
            <a:r>
              <a:rPr lang="da-DK" sz="1200" i="1" dirty="0" err="1" smtClean="0">
                <a:solidFill>
                  <a:schemeClr val="tx1"/>
                </a:solidFill>
              </a:rPr>
              <a:t>maculosa</a:t>
            </a:r>
            <a:r>
              <a:rPr lang="da-DK" sz="1200" i="1" dirty="0" smtClean="0">
                <a:solidFill>
                  <a:schemeClr val="tx1"/>
                </a:solidFill>
              </a:rPr>
              <a:t>  </a:t>
            </a:r>
            <a:endParaRPr lang="da-DK" sz="1200" i="1" dirty="0">
              <a:solidFill>
                <a:schemeClr val="tx1"/>
              </a:solidFill>
            </a:endParaRPr>
          </a:p>
        </p:txBody>
      </p:sp>
      <p:pic>
        <p:nvPicPr>
          <p:cNvPr id="25" name="Billede 24" descr="Agerstedmoder_vokse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4797152"/>
            <a:ext cx="1491229" cy="1145672"/>
          </a:xfrm>
          <a:prstGeom prst="rect">
            <a:avLst/>
          </a:prstGeom>
        </p:spPr>
      </p:pic>
      <p:pic>
        <p:nvPicPr>
          <p:cNvPr id="26" name="Billede 25" descr="Ferskenpileurt_vokse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87624" y="5157192"/>
            <a:ext cx="1204269" cy="1067568"/>
          </a:xfrm>
          <a:prstGeom prst="rect">
            <a:avLst/>
          </a:prstGeom>
        </p:spPr>
      </p:pic>
      <p:pic>
        <p:nvPicPr>
          <p:cNvPr id="28" name="Billede 27" descr="Hvm. gåsefod_vokse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3608" y="2492896"/>
            <a:ext cx="1180971" cy="16649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11560" y="332656"/>
            <a:ext cx="777686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err="1" smtClean="0">
                <a:solidFill>
                  <a:schemeClr val="tx1"/>
                </a:solidFill>
              </a:rPr>
              <a:t>Weed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harrowing</a:t>
            </a:r>
            <a:r>
              <a:rPr lang="da-DK" sz="2000" b="1" dirty="0" smtClean="0">
                <a:solidFill>
                  <a:schemeClr val="tx1"/>
                </a:solidFill>
              </a:rPr>
              <a:t> in </a:t>
            </a:r>
            <a:r>
              <a:rPr lang="da-DK" sz="2000" b="1" dirty="0" err="1" smtClean="0">
                <a:solidFill>
                  <a:schemeClr val="tx1"/>
                </a:solidFill>
              </a:rPr>
              <a:t>oat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requires</a:t>
            </a:r>
            <a:r>
              <a:rPr lang="da-DK" sz="2000" b="1" dirty="0" smtClean="0">
                <a:solidFill>
                  <a:schemeClr val="tx1"/>
                </a:solidFill>
              </a:rPr>
              <a:t> a </a:t>
            </a:r>
            <a:r>
              <a:rPr lang="da-DK" sz="2000" b="1" dirty="0" err="1" smtClean="0">
                <a:solidFill>
                  <a:schemeClr val="tx1"/>
                </a:solidFill>
              </a:rPr>
              <a:t>well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established</a:t>
            </a:r>
            <a:r>
              <a:rPr lang="da-DK" sz="2000" b="1" dirty="0" smtClean="0">
                <a:solidFill>
                  <a:schemeClr val="tx1"/>
                </a:solidFill>
              </a:rPr>
              <a:t> and </a:t>
            </a:r>
            <a:r>
              <a:rPr lang="da-DK" sz="2000" b="1" dirty="0" err="1" smtClean="0">
                <a:solidFill>
                  <a:schemeClr val="tx1"/>
                </a:solidFill>
              </a:rPr>
              <a:t>anchored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crop</a:t>
            </a:r>
            <a:r>
              <a:rPr lang="da-DK" sz="2000" b="1" dirty="0" smtClean="0">
                <a:solidFill>
                  <a:schemeClr val="tx1"/>
                </a:solidFill>
              </a:rPr>
              <a:t>  </a:t>
            </a:r>
            <a:endParaRPr lang="da-DK" sz="2000" b="1" dirty="0">
              <a:solidFill>
                <a:schemeClr val="tx1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1187624" y="3645024"/>
            <a:ext cx="345638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 smtClean="0">
                <a:solidFill>
                  <a:schemeClr val="tx1"/>
                </a:solidFill>
              </a:rPr>
              <a:t>Well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established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oat</a:t>
            </a:r>
            <a:r>
              <a:rPr lang="da-DK" sz="1200" dirty="0" smtClean="0">
                <a:solidFill>
                  <a:schemeClr val="tx1"/>
                </a:solidFill>
              </a:rPr>
              <a:t> (PURE, Flakkebjerg DK)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716016" y="3645024"/>
            <a:ext cx="4032448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 smtClean="0">
                <a:solidFill>
                  <a:schemeClr val="tx1"/>
                </a:solidFill>
              </a:rPr>
              <a:t>Oat</a:t>
            </a:r>
            <a:r>
              <a:rPr lang="da-DK" sz="1200" dirty="0" smtClean="0">
                <a:solidFill>
                  <a:schemeClr val="tx1"/>
                </a:solidFill>
              </a:rPr>
              <a:t> just </a:t>
            </a:r>
            <a:r>
              <a:rPr lang="da-DK" sz="1200" dirty="0" err="1" smtClean="0">
                <a:solidFill>
                  <a:schemeClr val="tx1"/>
                </a:solidFill>
              </a:rPr>
              <a:t>after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post-emergence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weed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harrowing</a:t>
            </a:r>
            <a:r>
              <a:rPr lang="da-DK" sz="1200" dirty="0" smtClean="0">
                <a:solidFill>
                  <a:schemeClr val="tx1"/>
                </a:solidFill>
              </a:rPr>
              <a:t> (PURE, Flakkebjerg DK)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4932040" y="6422240"/>
            <a:ext cx="3816424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 smtClean="0">
                <a:solidFill>
                  <a:schemeClr val="tx1"/>
                </a:solidFill>
              </a:rPr>
              <a:t>Vigorous</a:t>
            </a:r>
            <a:r>
              <a:rPr lang="da-DK" sz="1200" dirty="0" smtClean="0">
                <a:solidFill>
                  <a:schemeClr val="tx1"/>
                </a:solidFill>
              </a:rPr>
              <a:t> and </a:t>
            </a:r>
            <a:r>
              <a:rPr lang="da-DK" sz="1200" dirty="0" err="1" smtClean="0">
                <a:solidFill>
                  <a:schemeClr val="tx1"/>
                </a:solidFill>
              </a:rPr>
              <a:t>almost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weed-free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oat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crop</a:t>
            </a:r>
            <a:r>
              <a:rPr lang="da-DK" sz="1200" dirty="0" smtClean="0">
                <a:solidFill>
                  <a:schemeClr val="tx1"/>
                </a:solidFill>
              </a:rPr>
              <a:t> (PURE, Flakkebjerg DK)</a:t>
            </a:r>
            <a:endParaRPr lang="da-DK" sz="1200" dirty="0">
              <a:solidFill>
                <a:schemeClr val="tx1"/>
              </a:solidFill>
            </a:endParaRPr>
          </a:p>
        </p:txBody>
      </p:sp>
      <p:pic>
        <p:nvPicPr>
          <p:cNvPr id="11" name="Billede 10" descr="IMG_5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2911872" cy="2183904"/>
          </a:xfrm>
          <a:prstGeom prst="rect">
            <a:avLst/>
          </a:prstGeom>
        </p:spPr>
      </p:pic>
      <p:pic>
        <p:nvPicPr>
          <p:cNvPr id="13" name="Billede 12" descr="IMG_5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21088"/>
            <a:ext cx="2767856" cy="2075892"/>
          </a:xfrm>
          <a:prstGeom prst="rect">
            <a:avLst/>
          </a:prstGeom>
        </p:spPr>
      </p:pic>
      <p:pic>
        <p:nvPicPr>
          <p:cNvPr id="14" name="Billede 13" descr="21-05-2013 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412776"/>
            <a:ext cx="2952328" cy="2214246"/>
          </a:xfrm>
          <a:prstGeom prst="rect">
            <a:avLst/>
          </a:prstGeom>
        </p:spPr>
      </p:pic>
      <p:sp>
        <p:nvSpPr>
          <p:cNvPr id="17" name="Tekstboks 16"/>
          <p:cNvSpPr txBox="1"/>
          <p:nvPr/>
        </p:nvSpPr>
        <p:spPr>
          <a:xfrm>
            <a:off x="899592" y="6309320"/>
            <a:ext cx="3456384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 smtClean="0">
                <a:solidFill>
                  <a:schemeClr val="tx1"/>
                </a:solidFill>
              </a:rPr>
              <a:t>Nicely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recovered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oat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crop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after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two</a:t>
            </a:r>
            <a:r>
              <a:rPr lang="da-DK" sz="1200" dirty="0" smtClean="0">
                <a:solidFill>
                  <a:schemeClr val="tx1"/>
                </a:solidFill>
              </a:rPr>
              <a:t> passes of </a:t>
            </a:r>
            <a:r>
              <a:rPr lang="da-DK" sz="1200" dirty="0" err="1" smtClean="0">
                <a:solidFill>
                  <a:schemeClr val="tx1"/>
                </a:solidFill>
              </a:rPr>
              <a:t>weed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harrowing</a:t>
            </a:r>
            <a:r>
              <a:rPr lang="da-DK" sz="1200" dirty="0" smtClean="0">
                <a:solidFill>
                  <a:schemeClr val="tx1"/>
                </a:solidFill>
              </a:rPr>
              <a:t> (PURE, Flakkebjerg DK)</a:t>
            </a:r>
            <a:endParaRPr lang="da-DK" sz="1200" dirty="0">
              <a:solidFill>
                <a:schemeClr val="tx1"/>
              </a:solidFill>
            </a:endParaRPr>
          </a:p>
        </p:txBody>
      </p:sp>
      <p:pic>
        <p:nvPicPr>
          <p:cNvPr id="18" name="Billede 17" descr="After_harro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4077072"/>
            <a:ext cx="2880320" cy="2160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11560" y="332656"/>
            <a:ext cx="7776864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solidFill>
                  <a:schemeClr val="tx1"/>
                </a:solidFill>
              </a:rPr>
              <a:t>The </a:t>
            </a:r>
            <a:r>
              <a:rPr lang="da-DK" sz="2000" b="1" dirty="0" err="1" smtClean="0">
                <a:solidFill>
                  <a:schemeClr val="tx1"/>
                </a:solidFill>
              </a:rPr>
              <a:t>implement</a:t>
            </a:r>
            <a:r>
              <a:rPr lang="da-DK" sz="2000" b="1" dirty="0" smtClean="0">
                <a:solidFill>
                  <a:schemeClr val="tx1"/>
                </a:solidFill>
              </a:rPr>
              <a:t> for </a:t>
            </a:r>
            <a:r>
              <a:rPr lang="da-DK" sz="2000" b="1" dirty="0" err="1" smtClean="0">
                <a:solidFill>
                  <a:schemeClr val="tx1"/>
                </a:solidFill>
              </a:rPr>
              <a:t>weed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harrowing</a:t>
            </a:r>
            <a:r>
              <a:rPr lang="da-DK" sz="2000" b="1" dirty="0" smtClean="0">
                <a:solidFill>
                  <a:schemeClr val="tx1"/>
                </a:solidFill>
              </a:rPr>
              <a:t>  </a:t>
            </a:r>
            <a:endParaRPr lang="da-DK" sz="2000" b="1" dirty="0">
              <a:solidFill>
                <a:schemeClr val="tx1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971600" y="3429000"/>
            <a:ext cx="3456384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err="1" smtClean="0">
                <a:solidFill>
                  <a:schemeClr val="tx1"/>
                </a:solidFill>
              </a:rPr>
              <a:t>Flex</a:t>
            </a:r>
            <a:r>
              <a:rPr lang="da-DK" sz="1100" dirty="0" smtClean="0">
                <a:solidFill>
                  <a:schemeClr val="tx1"/>
                </a:solidFill>
              </a:rPr>
              <a:t> </a:t>
            </a:r>
            <a:r>
              <a:rPr lang="da-DK" sz="1100" dirty="0" err="1" smtClean="0">
                <a:solidFill>
                  <a:schemeClr val="tx1"/>
                </a:solidFill>
              </a:rPr>
              <a:t>tine</a:t>
            </a:r>
            <a:r>
              <a:rPr lang="da-DK" sz="1100" dirty="0" smtClean="0">
                <a:solidFill>
                  <a:schemeClr val="tx1"/>
                </a:solidFill>
              </a:rPr>
              <a:t> </a:t>
            </a:r>
            <a:r>
              <a:rPr lang="da-DK" sz="1100" dirty="0" err="1" smtClean="0">
                <a:solidFill>
                  <a:schemeClr val="tx1"/>
                </a:solidFill>
              </a:rPr>
              <a:t>weed</a:t>
            </a:r>
            <a:r>
              <a:rPr lang="da-DK" sz="1100" dirty="0" smtClean="0">
                <a:solidFill>
                  <a:schemeClr val="tx1"/>
                </a:solidFill>
              </a:rPr>
              <a:t> </a:t>
            </a:r>
            <a:r>
              <a:rPr lang="da-DK" sz="1100" dirty="0" err="1" smtClean="0">
                <a:solidFill>
                  <a:schemeClr val="tx1"/>
                </a:solidFill>
              </a:rPr>
              <a:t>harrowing</a:t>
            </a:r>
            <a:r>
              <a:rPr lang="da-DK" sz="1100" dirty="0" smtClean="0">
                <a:solidFill>
                  <a:schemeClr val="tx1"/>
                </a:solidFill>
              </a:rPr>
              <a:t> in spring </a:t>
            </a:r>
            <a:r>
              <a:rPr lang="da-DK" sz="1100" dirty="0" err="1" smtClean="0">
                <a:solidFill>
                  <a:schemeClr val="tx1"/>
                </a:solidFill>
              </a:rPr>
              <a:t>cereals</a:t>
            </a:r>
            <a:r>
              <a:rPr lang="da-DK" sz="1100" dirty="0" smtClean="0">
                <a:solidFill>
                  <a:schemeClr val="tx1"/>
                </a:solidFill>
              </a:rPr>
              <a:t>. (Photo: </a:t>
            </a:r>
            <a:r>
              <a:rPr lang="da-DK" sz="1100" i="1" dirty="0" smtClean="0">
                <a:solidFill>
                  <a:schemeClr val="tx1"/>
                </a:solidFill>
              </a:rPr>
              <a:t>Jesper Rasmussen</a:t>
            </a:r>
            <a:r>
              <a:rPr lang="da-DK" sz="1100" dirty="0" smtClean="0">
                <a:solidFill>
                  <a:schemeClr val="tx1"/>
                </a:solidFill>
              </a:rPr>
              <a:t>)  </a:t>
            </a:r>
            <a:endParaRPr lang="da-DK" sz="1100" dirty="0">
              <a:solidFill>
                <a:schemeClr val="tx1"/>
              </a:solidFill>
            </a:endParaRPr>
          </a:p>
        </p:txBody>
      </p:sp>
      <p:pic>
        <p:nvPicPr>
          <p:cNvPr id="15" name="Billede 14" descr="Figur 4.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052736"/>
            <a:ext cx="3024336" cy="2268252"/>
          </a:xfrm>
          <a:prstGeom prst="rect">
            <a:avLst/>
          </a:prstGeom>
        </p:spPr>
      </p:pic>
      <p:sp>
        <p:nvSpPr>
          <p:cNvPr id="16" name="Tekstboks 15"/>
          <p:cNvSpPr txBox="1"/>
          <p:nvPr/>
        </p:nvSpPr>
        <p:spPr>
          <a:xfrm>
            <a:off x="5148064" y="3429000"/>
            <a:ext cx="3456384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err="1" smtClean="0">
                <a:solidFill>
                  <a:schemeClr val="tx1"/>
                </a:solidFill>
              </a:rPr>
              <a:t>Flex</a:t>
            </a:r>
            <a:r>
              <a:rPr lang="da-DK" sz="1100" dirty="0" smtClean="0">
                <a:solidFill>
                  <a:schemeClr val="tx1"/>
                </a:solidFill>
              </a:rPr>
              <a:t> </a:t>
            </a:r>
            <a:r>
              <a:rPr lang="da-DK" sz="1100" dirty="0" err="1" smtClean="0">
                <a:solidFill>
                  <a:schemeClr val="tx1"/>
                </a:solidFill>
              </a:rPr>
              <a:t>tines</a:t>
            </a:r>
            <a:r>
              <a:rPr lang="da-DK" sz="1100" dirty="0" smtClean="0">
                <a:solidFill>
                  <a:schemeClr val="tx1"/>
                </a:solidFill>
              </a:rPr>
              <a:t> in action. (Photo: </a:t>
            </a:r>
            <a:r>
              <a:rPr lang="da-DK" sz="1100" i="1" dirty="0" smtClean="0">
                <a:solidFill>
                  <a:schemeClr val="tx1"/>
                </a:solidFill>
              </a:rPr>
              <a:t>Jesper Rasmussen</a:t>
            </a:r>
            <a:r>
              <a:rPr lang="da-DK" sz="1100" dirty="0" smtClean="0">
                <a:solidFill>
                  <a:schemeClr val="tx1"/>
                </a:solidFill>
              </a:rPr>
              <a:t>)  </a:t>
            </a:r>
            <a:endParaRPr lang="da-DK" sz="1100" dirty="0">
              <a:solidFill>
                <a:schemeClr val="tx1"/>
              </a:solidFill>
            </a:endParaRPr>
          </a:p>
        </p:txBody>
      </p:sp>
      <p:pic>
        <p:nvPicPr>
          <p:cNvPr id="17" name="Billede 16" descr="Figure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052736"/>
            <a:ext cx="2976330" cy="2232248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1259632" y="4221088"/>
            <a:ext cx="6840760" cy="1237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>
                <a:solidFill>
                  <a:schemeClr val="tx1"/>
                </a:solidFill>
              </a:rPr>
              <a:t>Video of </a:t>
            </a:r>
            <a:r>
              <a:rPr lang="da-DK" sz="1600" dirty="0" err="1" smtClean="0">
                <a:solidFill>
                  <a:schemeClr val="tx1"/>
                </a:solidFill>
              </a:rPr>
              <a:t>flex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tine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weed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harrowing</a:t>
            </a:r>
            <a:r>
              <a:rPr lang="da-DK" sz="1600" dirty="0" smtClean="0">
                <a:solidFill>
                  <a:schemeClr val="tx1"/>
                </a:solidFill>
              </a:rPr>
              <a:t> in </a:t>
            </a:r>
            <a:r>
              <a:rPr lang="da-DK" sz="1600" dirty="0" err="1" smtClean="0">
                <a:solidFill>
                  <a:schemeClr val="tx1"/>
                </a:solidFill>
              </a:rPr>
              <a:t>various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crops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can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be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seen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on</a:t>
            </a:r>
            <a:r>
              <a:rPr lang="da-DK" sz="1600" dirty="0" smtClean="0">
                <a:solidFill>
                  <a:schemeClr val="tx1"/>
                </a:solidFill>
              </a:rPr>
              <a:t>:</a:t>
            </a:r>
          </a:p>
          <a:p>
            <a:endParaRPr lang="da-DK" sz="1600" dirty="0" smtClean="0">
              <a:solidFill>
                <a:schemeClr val="tx1"/>
              </a:solidFill>
            </a:endParaRPr>
          </a:p>
          <a:p>
            <a:r>
              <a:rPr lang="da-DK" sz="1600" dirty="0" smtClean="0">
                <a:solidFill>
                  <a:schemeClr val="tx1"/>
                </a:solidFill>
                <a:hlinkClick r:id="rId5"/>
              </a:rPr>
              <a:t>https://www.youtube.com/watch?v=cDKGS2-</a:t>
            </a:r>
            <a:r>
              <a:rPr lang="da-DK" sz="1600" smtClean="0">
                <a:solidFill>
                  <a:schemeClr val="tx1"/>
                </a:solidFill>
                <a:hlinkClick r:id="rId5"/>
              </a:rPr>
              <a:t>_</a:t>
            </a:r>
            <a:r>
              <a:rPr lang="da-DK" sz="1600" smtClean="0">
                <a:solidFill>
                  <a:schemeClr val="tx1"/>
                </a:solidFill>
                <a:hlinkClick r:id="rId5"/>
              </a:rPr>
              <a:t>BX8#t=33</a:t>
            </a:r>
            <a:r>
              <a:rPr lang="da-DK" sz="1600" smtClean="0">
                <a:solidFill>
                  <a:schemeClr val="tx1"/>
                </a:solidFill>
              </a:rPr>
              <a:t> </a:t>
            </a:r>
            <a:endParaRPr lang="da-DK" sz="1600" dirty="0" smtClean="0">
              <a:solidFill>
                <a:schemeClr val="tx1"/>
              </a:solidFill>
            </a:endParaRPr>
          </a:p>
          <a:p>
            <a:endParaRPr lang="da-DK" sz="1600" dirty="0" smtClean="0">
              <a:solidFill>
                <a:schemeClr val="tx1"/>
              </a:solidFill>
            </a:endParaRPr>
          </a:p>
          <a:p>
            <a:endParaRPr lang="da-DK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755576" y="332656"/>
            <a:ext cx="741682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 smtClean="0">
                <a:solidFill>
                  <a:schemeClr val="tx1"/>
                </a:solidFill>
              </a:rPr>
              <a:t>Strategy</a:t>
            </a:r>
            <a:r>
              <a:rPr lang="da-DK" b="1" dirty="0" smtClean="0">
                <a:solidFill>
                  <a:schemeClr val="tx1"/>
                </a:solidFill>
              </a:rPr>
              <a:t> for </a:t>
            </a:r>
            <a:r>
              <a:rPr lang="da-DK" b="1" dirty="0" err="1" smtClean="0">
                <a:solidFill>
                  <a:schemeClr val="tx1"/>
                </a:solidFill>
              </a:rPr>
              <a:t>weed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harrowing</a:t>
            </a:r>
            <a:r>
              <a:rPr lang="da-DK" b="1" dirty="0" smtClean="0">
                <a:solidFill>
                  <a:schemeClr val="tx1"/>
                </a:solidFill>
              </a:rPr>
              <a:t> in spring </a:t>
            </a:r>
            <a:r>
              <a:rPr lang="da-DK" b="1" dirty="0" err="1" smtClean="0">
                <a:solidFill>
                  <a:schemeClr val="tx1"/>
                </a:solidFill>
              </a:rPr>
              <a:t>cereals</a:t>
            </a:r>
            <a:r>
              <a:rPr lang="da-DK" b="1" dirty="0" smtClean="0">
                <a:solidFill>
                  <a:schemeClr val="tx1"/>
                </a:solidFill>
              </a:rPr>
              <a:t>: </a:t>
            </a:r>
            <a:r>
              <a:rPr lang="da-DK" b="1" dirty="0" err="1" smtClean="0">
                <a:solidFill>
                  <a:schemeClr val="tx1"/>
                </a:solidFill>
              </a:rPr>
              <a:t>one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pass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pre-emergence</a:t>
            </a:r>
            <a:r>
              <a:rPr lang="da-DK" b="1" dirty="0" smtClean="0">
                <a:solidFill>
                  <a:schemeClr val="tx1"/>
                </a:solidFill>
              </a:rPr>
              <a:t> plus </a:t>
            </a:r>
            <a:r>
              <a:rPr lang="da-DK" b="1" dirty="0" err="1" smtClean="0">
                <a:solidFill>
                  <a:schemeClr val="tx1"/>
                </a:solidFill>
              </a:rPr>
              <a:t>one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pass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post-emergence</a:t>
            </a:r>
            <a:endParaRPr lang="da-DK" b="1" dirty="0" smtClean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691680" y="1124744"/>
            <a:ext cx="7056784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</a:rPr>
              <a:t>Pre-emergence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harrowing</a:t>
            </a:r>
            <a:r>
              <a:rPr lang="da-DK" sz="1400" dirty="0" smtClean="0">
                <a:solidFill>
                  <a:schemeClr val="tx1"/>
                </a:solidFill>
              </a:rPr>
              <a:t> 2-3 </a:t>
            </a:r>
            <a:r>
              <a:rPr lang="da-DK" sz="1400" dirty="0" err="1" smtClean="0">
                <a:solidFill>
                  <a:schemeClr val="tx1"/>
                </a:solidFill>
              </a:rPr>
              <a:t>days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before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crop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emergence</a:t>
            </a:r>
            <a:r>
              <a:rPr lang="da-DK" sz="1400" dirty="0" smtClean="0">
                <a:solidFill>
                  <a:schemeClr val="tx1"/>
                </a:solidFill>
              </a:rPr>
              <a:t>. The </a:t>
            </a:r>
            <a:r>
              <a:rPr lang="da-DK" sz="1400" dirty="0" err="1" smtClean="0">
                <a:solidFill>
                  <a:schemeClr val="tx1"/>
                </a:solidFill>
              </a:rPr>
              <a:t>crop</a:t>
            </a:r>
            <a:r>
              <a:rPr lang="da-DK" sz="1400" dirty="0" smtClean="0">
                <a:solidFill>
                  <a:schemeClr val="tx1"/>
                </a:solidFill>
              </a:rPr>
              <a:t> must </a:t>
            </a:r>
            <a:r>
              <a:rPr lang="da-DK" sz="1400" dirty="0" err="1" smtClean="0">
                <a:solidFill>
                  <a:schemeClr val="tx1"/>
                </a:solidFill>
              </a:rPr>
              <a:t>be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sown</a:t>
            </a:r>
            <a:r>
              <a:rPr lang="da-DK" sz="1400" dirty="0" smtClean="0">
                <a:solidFill>
                  <a:schemeClr val="tx1"/>
                </a:solidFill>
              </a:rPr>
              <a:t> 4-5 cm </a:t>
            </a:r>
            <a:r>
              <a:rPr lang="da-DK" sz="1400" dirty="0" err="1" smtClean="0">
                <a:solidFill>
                  <a:schemeClr val="tx1"/>
                </a:solidFill>
              </a:rPr>
              <a:t>deep</a:t>
            </a:r>
            <a:r>
              <a:rPr lang="da-DK" sz="1400" dirty="0" smtClean="0">
                <a:solidFill>
                  <a:schemeClr val="tx1"/>
                </a:solidFill>
              </a:rPr>
              <a:t> to </a:t>
            </a:r>
            <a:r>
              <a:rPr lang="da-DK" sz="1400" dirty="0" err="1" smtClean="0">
                <a:solidFill>
                  <a:schemeClr val="tx1"/>
                </a:solidFill>
              </a:rPr>
              <a:t>avoid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severe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impacting</a:t>
            </a:r>
            <a:r>
              <a:rPr lang="da-DK" sz="1400" dirty="0" smtClean="0">
                <a:solidFill>
                  <a:schemeClr val="tx1"/>
                </a:solidFill>
              </a:rPr>
              <a:t> from the </a:t>
            </a:r>
            <a:r>
              <a:rPr lang="da-DK" sz="1400" dirty="0" err="1" smtClean="0">
                <a:solidFill>
                  <a:schemeClr val="tx1"/>
                </a:solidFill>
              </a:rPr>
              <a:t>tines</a:t>
            </a:r>
            <a:r>
              <a:rPr lang="da-DK" sz="1400" dirty="0" smtClean="0">
                <a:solidFill>
                  <a:schemeClr val="tx1"/>
                </a:solidFill>
              </a:rPr>
              <a:t>. Tine </a:t>
            </a:r>
            <a:r>
              <a:rPr lang="da-DK" sz="1400" dirty="0" err="1" smtClean="0">
                <a:solidFill>
                  <a:schemeClr val="tx1"/>
                </a:solidFill>
              </a:rPr>
              <a:t>working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depth</a:t>
            </a:r>
            <a:r>
              <a:rPr lang="da-DK" sz="1400" dirty="0" smtClean="0">
                <a:solidFill>
                  <a:schemeClr val="tx1"/>
                </a:solidFill>
              </a:rPr>
              <a:t>: not more </a:t>
            </a:r>
            <a:r>
              <a:rPr lang="da-DK" sz="1400" dirty="0" err="1" smtClean="0">
                <a:solidFill>
                  <a:schemeClr val="tx1"/>
                </a:solidFill>
              </a:rPr>
              <a:t>than</a:t>
            </a:r>
            <a:r>
              <a:rPr lang="da-DK" sz="1400" dirty="0" smtClean="0">
                <a:solidFill>
                  <a:schemeClr val="tx1"/>
                </a:solidFill>
              </a:rPr>
              <a:t> 2 cm.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4355976" y="3356992"/>
            <a:ext cx="439248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dirty="0">
              <a:solidFill>
                <a:schemeClr val="tx1"/>
              </a:solidFill>
            </a:endParaRPr>
          </a:p>
        </p:txBody>
      </p:sp>
      <p:grpSp>
        <p:nvGrpSpPr>
          <p:cNvPr id="24" name="Gruppe 23"/>
          <p:cNvGrpSpPr/>
          <p:nvPr/>
        </p:nvGrpSpPr>
        <p:grpSpPr>
          <a:xfrm>
            <a:off x="1187624" y="1988840"/>
            <a:ext cx="7856538" cy="4690828"/>
            <a:chOff x="1187624" y="1988840"/>
            <a:chExt cx="7856538" cy="4690828"/>
          </a:xfrm>
        </p:grpSpPr>
        <p:pic>
          <p:nvPicPr>
            <p:cNvPr id="13" name="Picture 3" descr="Vækstskal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988840"/>
              <a:ext cx="6992442" cy="4690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uppe 22"/>
            <p:cNvGrpSpPr/>
            <p:nvPr/>
          </p:nvGrpSpPr>
          <p:grpSpPr>
            <a:xfrm>
              <a:off x="1187624" y="2060848"/>
              <a:ext cx="2448272" cy="4032448"/>
              <a:chOff x="1187624" y="2060848"/>
              <a:chExt cx="2448272" cy="4032448"/>
            </a:xfrm>
          </p:grpSpPr>
          <p:cxnSp>
            <p:nvCxnSpPr>
              <p:cNvPr id="10" name="Lige pilforbindelse 9"/>
              <p:cNvCxnSpPr/>
              <p:nvPr/>
            </p:nvCxnSpPr>
            <p:spPr bwMode="auto">
              <a:xfrm>
                <a:off x="1763688" y="2060848"/>
                <a:ext cx="0" cy="3816424"/>
              </a:xfrm>
              <a:prstGeom prst="straightConnector1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Lige pilforbindelse 15"/>
              <p:cNvCxnSpPr/>
              <p:nvPr/>
            </p:nvCxnSpPr>
            <p:spPr bwMode="auto">
              <a:xfrm>
                <a:off x="3203848" y="2708920"/>
                <a:ext cx="0" cy="2520280"/>
              </a:xfrm>
              <a:prstGeom prst="straightConnector1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Lige forbindelse 13"/>
              <p:cNvCxnSpPr/>
              <p:nvPr/>
            </p:nvCxnSpPr>
            <p:spPr bwMode="auto">
              <a:xfrm>
                <a:off x="1187624" y="6093296"/>
                <a:ext cx="1152128" cy="0"/>
              </a:xfrm>
              <a:prstGeom prst="line">
                <a:avLst/>
              </a:prstGeom>
              <a:solidFill>
                <a:srgbClr val="00B8FF"/>
              </a:solidFill>
              <a:ln w="476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Lige forbindelse 16"/>
              <p:cNvCxnSpPr/>
              <p:nvPr/>
            </p:nvCxnSpPr>
            <p:spPr bwMode="auto">
              <a:xfrm>
                <a:off x="2843808" y="5373216"/>
                <a:ext cx="792088" cy="0"/>
              </a:xfrm>
              <a:prstGeom prst="line">
                <a:avLst/>
              </a:prstGeom>
              <a:solidFill>
                <a:srgbClr val="00B8FF"/>
              </a:solidFill>
              <a:ln w="47625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5" name="Tekstboks 24"/>
          <p:cNvSpPr txBox="1"/>
          <p:nvPr/>
        </p:nvSpPr>
        <p:spPr>
          <a:xfrm>
            <a:off x="3203848" y="1916832"/>
            <a:ext cx="547260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</a:rPr>
              <a:t>Post-emergence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harrowing</a:t>
            </a:r>
            <a:r>
              <a:rPr lang="da-DK" sz="1400" dirty="0" smtClean="0">
                <a:solidFill>
                  <a:schemeClr val="tx1"/>
                </a:solidFill>
              </a:rPr>
              <a:t> at the 2-4 </a:t>
            </a:r>
            <a:r>
              <a:rPr lang="da-DK" sz="1400" dirty="0" err="1" smtClean="0">
                <a:solidFill>
                  <a:schemeClr val="tx1"/>
                </a:solidFill>
              </a:rPr>
              <a:t>crop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leaves</a:t>
            </a:r>
            <a:r>
              <a:rPr lang="da-DK" sz="1400" dirty="0" smtClean="0">
                <a:solidFill>
                  <a:schemeClr val="tx1"/>
                </a:solidFill>
              </a:rPr>
              <a:t> stage. </a:t>
            </a:r>
            <a:r>
              <a:rPr lang="da-DK" sz="1400" dirty="0" err="1" smtClean="0">
                <a:solidFill>
                  <a:schemeClr val="tx1"/>
                </a:solidFill>
              </a:rPr>
              <a:t>Preferably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weed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growth</a:t>
            </a:r>
            <a:r>
              <a:rPr lang="da-DK" sz="1400" dirty="0" smtClean="0">
                <a:solidFill>
                  <a:schemeClr val="tx1"/>
                </a:solidFill>
              </a:rPr>
              <a:t> stage max. 1-2 true </a:t>
            </a:r>
            <a:r>
              <a:rPr lang="da-DK" sz="1400" dirty="0" err="1" smtClean="0">
                <a:solidFill>
                  <a:schemeClr val="tx1"/>
                </a:solidFill>
              </a:rPr>
              <a:t>leaves</a:t>
            </a:r>
            <a:r>
              <a:rPr lang="da-DK" sz="1400" dirty="0" smtClean="0">
                <a:solidFill>
                  <a:schemeClr val="tx1"/>
                </a:solidFill>
              </a:rPr>
              <a:t>. </a:t>
            </a:r>
            <a:r>
              <a:rPr lang="da-DK" sz="1400" dirty="0" err="1" smtClean="0">
                <a:solidFill>
                  <a:schemeClr val="tx1"/>
                </a:solidFill>
              </a:rPr>
              <a:t>Avoid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covering</a:t>
            </a:r>
            <a:r>
              <a:rPr lang="da-DK" sz="1400" dirty="0" smtClean="0">
                <a:solidFill>
                  <a:schemeClr val="tx1"/>
                </a:solidFill>
              </a:rPr>
              <a:t> more </a:t>
            </a:r>
            <a:r>
              <a:rPr lang="da-DK" sz="1400" dirty="0" err="1" smtClean="0">
                <a:solidFill>
                  <a:schemeClr val="tx1"/>
                </a:solidFill>
              </a:rPr>
              <a:t>than</a:t>
            </a:r>
            <a:r>
              <a:rPr lang="da-DK" sz="1400" dirty="0" smtClean="0">
                <a:solidFill>
                  <a:schemeClr val="tx1"/>
                </a:solidFill>
              </a:rPr>
              <a:t> 20-30% of the </a:t>
            </a:r>
            <a:r>
              <a:rPr lang="da-DK" sz="1400" dirty="0" err="1" smtClean="0">
                <a:solidFill>
                  <a:schemeClr val="tx1"/>
                </a:solidFill>
              </a:rPr>
              <a:t>crop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leaves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with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soil</a:t>
            </a:r>
            <a:r>
              <a:rPr lang="da-DK" sz="1400" dirty="0" smtClean="0">
                <a:solidFill>
                  <a:schemeClr val="tx1"/>
                </a:solidFill>
              </a:rPr>
              <a:t>. </a:t>
            </a:r>
            <a:endParaRPr lang="da-DK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1763688" y="332656"/>
            <a:ext cx="684076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solidFill>
                  <a:schemeClr val="tx1"/>
                </a:solidFill>
              </a:rPr>
              <a:t>The </a:t>
            </a:r>
            <a:r>
              <a:rPr lang="da-DK" sz="3200" b="1" dirty="0" err="1" smtClean="0">
                <a:solidFill>
                  <a:schemeClr val="tx1"/>
                </a:solidFill>
              </a:rPr>
              <a:t>importance</a:t>
            </a:r>
            <a:r>
              <a:rPr lang="da-DK" sz="3200" b="1" dirty="0" smtClean="0">
                <a:solidFill>
                  <a:schemeClr val="tx1"/>
                </a:solidFill>
              </a:rPr>
              <a:t> of </a:t>
            </a:r>
            <a:r>
              <a:rPr lang="da-DK" sz="3200" b="1" dirty="0" err="1" smtClean="0">
                <a:solidFill>
                  <a:schemeClr val="tx1"/>
                </a:solidFill>
              </a:rPr>
              <a:t>selectivity</a:t>
            </a:r>
            <a:endParaRPr lang="da-DK" sz="3200" b="1" dirty="0" smtClean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331640" y="1340768"/>
            <a:ext cx="7272808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>
              <a:solidFill>
                <a:srgbClr val="000000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8" name="Billede 17" descr="Figure 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0767"/>
            <a:ext cx="3672408" cy="2752869"/>
          </a:xfrm>
          <a:prstGeom prst="rect">
            <a:avLst/>
          </a:prstGeom>
        </p:spPr>
      </p:pic>
      <p:pic>
        <p:nvPicPr>
          <p:cNvPr id="19" name="Billede 18" descr="Figure 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340768"/>
            <a:ext cx="3646112" cy="2736304"/>
          </a:xfrm>
          <a:prstGeom prst="rect">
            <a:avLst/>
          </a:prstGeom>
        </p:spPr>
      </p:pic>
      <p:sp>
        <p:nvSpPr>
          <p:cNvPr id="20" name="Tekstboks 19"/>
          <p:cNvSpPr txBox="1"/>
          <p:nvPr/>
        </p:nvSpPr>
        <p:spPr>
          <a:xfrm>
            <a:off x="971600" y="4365104"/>
            <a:ext cx="7632848" cy="16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Large crop plants and small weeds are crucial for a high selectivity when using weed harrowing. Left: weeds are small relative to the crop and efficient mechanical weed control is possible with minor crop damage (high selectivity). Right: there is a large weed plant (</a:t>
            </a:r>
            <a:r>
              <a:rPr lang="en-GB" i="1" dirty="0" err="1" smtClean="0">
                <a:solidFill>
                  <a:schemeClr val="tx1"/>
                </a:solidFill>
              </a:rPr>
              <a:t>Sinapis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arvensis</a:t>
            </a:r>
            <a:r>
              <a:rPr lang="en-GB" dirty="0" smtClean="0">
                <a:solidFill>
                  <a:schemeClr val="tx1"/>
                </a:solidFill>
              </a:rPr>
              <a:t>), which is not possible to control without significant crop damage (low selectivity). (Photos: </a:t>
            </a:r>
            <a:r>
              <a:rPr lang="en-GB" i="1" dirty="0" smtClean="0">
                <a:solidFill>
                  <a:schemeClr val="tx1"/>
                </a:solidFill>
              </a:rPr>
              <a:t>Jesper Rasmussen</a:t>
            </a:r>
            <a:r>
              <a:rPr lang="en-GB" dirty="0" smtClean="0">
                <a:solidFill>
                  <a:schemeClr val="tx1"/>
                </a:solidFill>
              </a:rPr>
              <a:t>).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11560" y="332656"/>
            <a:ext cx="7776864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err="1" smtClean="0">
                <a:solidFill>
                  <a:schemeClr val="tx1"/>
                </a:solidFill>
              </a:rPr>
              <a:t>Preconditions</a:t>
            </a:r>
            <a:r>
              <a:rPr lang="da-DK" sz="2000" b="1" dirty="0" smtClean="0">
                <a:solidFill>
                  <a:schemeClr val="tx1"/>
                </a:solidFill>
              </a:rPr>
              <a:t> for </a:t>
            </a:r>
            <a:r>
              <a:rPr lang="da-DK" sz="2000" b="1" dirty="0" err="1" smtClean="0">
                <a:solidFill>
                  <a:schemeClr val="tx1"/>
                </a:solidFill>
              </a:rPr>
              <a:t>successful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weed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harrowing</a:t>
            </a:r>
            <a:r>
              <a:rPr lang="da-DK" sz="2000" b="1" dirty="0" smtClean="0">
                <a:solidFill>
                  <a:schemeClr val="tx1"/>
                </a:solidFill>
              </a:rPr>
              <a:t> in spring </a:t>
            </a:r>
            <a:r>
              <a:rPr lang="da-DK" sz="2000" b="1" dirty="0" err="1" smtClean="0">
                <a:solidFill>
                  <a:schemeClr val="tx1"/>
                </a:solidFill>
              </a:rPr>
              <a:t>cereals</a:t>
            </a:r>
            <a:endParaRPr lang="da-DK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187624" y="1052736"/>
            <a:ext cx="7272808" cy="679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Careful seedbed preparation to minimise unevenness on the soil surface 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  </a:t>
            </a:r>
            <a:endParaRPr lang="da-DK" dirty="0" smtClean="0">
              <a:solidFill>
                <a:schemeClr val="tx1"/>
              </a:solidFill>
            </a:endParaRPr>
          </a:p>
          <a:p>
            <a:pPr marL="266700" lvl="0" indent="-26670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Avoid stony soils, especially stones bigger than a golf ball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  </a:t>
            </a:r>
            <a:endParaRPr lang="da-DK" dirty="0" smtClean="0">
              <a:solidFill>
                <a:schemeClr val="tx1"/>
              </a:solidFill>
            </a:endParaRPr>
          </a:p>
          <a:p>
            <a:pPr marL="266700" lvl="0" indent="-26670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Ensure good and fast crop establishment</a:t>
            </a:r>
          </a:p>
          <a:p>
            <a:pPr lvl="0"/>
            <a:endParaRPr lang="da-DK" dirty="0" smtClean="0">
              <a:solidFill>
                <a:schemeClr val="tx1"/>
              </a:solidFill>
            </a:endParaRPr>
          </a:p>
          <a:p>
            <a:pPr marL="266700" lvl="0" indent="-26670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Weed species with a tall and erect growth habit such as grasses, </a:t>
            </a:r>
            <a:r>
              <a:rPr lang="en-GB" i="1" dirty="0" err="1" smtClean="0">
                <a:solidFill>
                  <a:schemeClr val="tx1"/>
                </a:solidFill>
              </a:rPr>
              <a:t>Galeopsis</a:t>
            </a:r>
            <a:r>
              <a:rPr lang="en-GB" dirty="0" smtClean="0">
                <a:solidFill>
                  <a:schemeClr val="tx1"/>
                </a:solidFill>
              </a:rPr>
              <a:t> species, </a:t>
            </a:r>
            <a:r>
              <a:rPr lang="en-GB" i="1" dirty="0" err="1" smtClean="0">
                <a:solidFill>
                  <a:schemeClr val="tx1"/>
                </a:solidFill>
              </a:rPr>
              <a:t>Sinapis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arvensis</a:t>
            </a:r>
            <a:r>
              <a:rPr lang="en-GB" dirty="0" smtClean="0">
                <a:solidFill>
                  <a:schemeClr val="tx1"/>
                </a:solidFill>
              </a:rPr>
              <a:t> and other crucifers, should only occur in moderate numbers: &lt; 100 plants m</a:t>
            </a:r>
            <a:r>
              <a:rPr lang="en-GB" baseline="30000" dirty="0" smtClean="0">
                <a:solidFill>
                  <a:schemeClr val="tx1"/>
                </a:solidFill>
              </a:rPr>
              <a:t>-2</a:t>
            </a:r>
            <a:r>
              <a:rPr lang="en-GB" dirty="0" smtClean="0">
                <a:solidFill>
                  <a:schemeClr val="tx1"/>
                </a:solidFill>
              </a:rPr>
              <a:t>. If so, supplementary chemical control might be needed</a:t>
            </a:r>
          </a:p>
          <a:p>
            <a:pPr lvl="0"/>
            <a:endParaRPr lang="da-DK" dirty="0" smtClean="0">
              <a:solidFill>
                <a:schemeClr val="tx1"/>
              </a:solidFill>
            </a:endParaRPr>
          </a:p>
          <a:p>
            <a:pPr marL="266700" lvl="0" indent="-26670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Ensure that weeding times are kept – delays can be crucial</a:t>
            </a:r>
          </a:p>
          <a:p>
            <a:pPr lvl="0"/>
            <a:endParaRPr lang="da-DK" dirty="0" smtClean="0">
              <a:solidFill>
                <a:schemeClr val="tx1"/>
              </a:solidFill>
            </a:endParaRPr>
          </a:p>
          <a:p>
            <a:pPr marL="266700" lvl="0" indent="-26670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Target the treatments against weeds at the cotyledon growth stage and up to max. 2 true leaves stage; after which effectiveness declines rapidly</a:t>
            </a:r>
          </a:p>
          <a:p>
            <a:pPr lvl="0"/>
            <a:endParaRPr lang="da-DK" dirty="0" smtClean="0">
              <a:solidFill>
                <a:schemeClr val="tx1"/>
              </a:solidFill>
            </a:endParaRPr>
          </a:p>
          <a:p>
            <a:pPr marL="266700" lvl="0" indent="-26670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Other measures to suppress surviving weeds, such as fertilizer placement and competitive varieties, can improve the overall result of weed harrowing 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endParaRPr lang="da-DK" dirty="0" smtClean="0">
              <a:solidFill>
                <a:schemeClr val="tx1"/>
              </a:solidFill>
            </a:endParaRPr>
          </a:p>
          <a:p>
            <a:pPr marL="361950" indent="-361950">
              <a:buFont typeface="Wingdings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1763688" y="404664"/>
            <a:ext cx="5328592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>
                <a:solidFill>
                  <a:schemeClr val="tx2"/>
                </a:solidFill>
              </a:rPr>
              <a:t>Conclusion</a:t>
            </a:r>
            <a:endParaRPr lang="da-DK" sz="3200" dirty="0">
              <a:solidFill>
                <a:schemeClr val="tx2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115616" y="119675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600" dirty="0" err="1" smtClean="0">
                <a:solidFill>
                  <a:schemeClr val="tx1"/>
                </a:solidFill>
              </a:rPr>
              <a:t>Weed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harrowing</a:t>
            </a:r>
            <a:r>
              <a:rPr lang="da-DK" sz="1600" dirty="0" smtClean="0">
                <a:solidFill>
                  <a:schemeClr val="tx1"/>
                </a:solidFill>
              </a:rPr>
              <a:t> is a relevant </a:t>
            </a:r>
            <a:r>
              <a:rPr lang="da-DK" sz="1600" dirty="0" err="1" smtClean="0">
                <a:solidFill>
                  <a:schemeClr val="tx1"/>
                </a:solidFill>
              </a:rPr>
              <a:t>non-chemical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weed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control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method</a:t>
            </a:r>
            <a:r>
              <a:rPr lang="da-DK" sz="1600" dirty="0" smtClean="0">
                <a:solidFill>
                  <a:schemeClr val="tx1"/>
                </a:solidFill>
              </a:rPr>
              <a:t> for </a:t>
            </a:r>
            <a:r>
              <a:rPr lang="da-DK" sz="1600" dirty="0" err="1" smtClean="0">
                <a:solidFill>
                  <a:schemeClr val="tx1"/>
                </a:solidFill>
              </a:rPr>
              <a:t>usage</a:t>
            </a:r>
            <a:r>
              <a:rPr lang="da-DK" sz="1600" dirty="0" smtClean="0">
                <a:solidFill>
                  <a:schemeClr val="tx1"/>
                </a:solidFill>
              </a:rPr>
              <a:t> in IPM </a:t>
            </a:r>
            <a:r>
              <a:rPr lang="da-DK" sz="1600" dirty="0" err="1" smtClean="0">
                <a:solidFill>
                  <a:schemeClr val="tx1"/>
                </a:solidFill>
              </a:rPr>
              <a:t>programmes</a:t>
            </a:r>
            <a:r>
              <a:rPr lang="da-DK" sz="1600" dirty="0" smtClean="0">
                <a:solidFill>
                  <a:schemeClr val="tx1"/>
                </a:solidFill>
              </a:rPr>
              <a:t> for spring </a:t>
            </a:r>
            <a:r>
              <a:rPr lang="da-DK" sz="1600" dirty="0" err="1" smtClean="0">
                <a:solidFill>
                  <a:schemeClr val="tx1"/>
                </a:solidFill>
              </a:rPr>
              <a:t>cereals</a:t>
            </a:r>
            <a:r>
              <a:rPr lang="da-DK" sz="1600" dirty="0" smtClean="0">
                <a:solidFill>
                  <a:schemeClr val="tx1"/>
                </a:solidFill>
              </a:rPr>
              <a:t>. In spring </a:t>
            </a:r>
            <a:r>
              <a:rPr lang="da-DK" sz="1600" dirty="0" err="1" smtClean="0">
                <a:solidFill>
                  <a:schemeClr val="tx1"/>
                </a:solidFill>
              </a:rPr>
              <a:t>oat</a:t>
            </a:r>
            <a:r>
              <a:rPr lang="da-DK" sz="1600" dirty="0" smtClean="0">
                <a:solidFill>
                  <a:schemeClr val="tx1"/>
                </a:solidFill>
              </a:rPr>
              <a:t>, a </a:t>
            </a:r>
            <a:r>
              <a:rPr lang="da-DK" sz="1600" dirty="0" err="1" smtClean="0">
                <a:solidFill>
                  <a:schemeClr val="tx1"/>
                </a:solidFill>
              </a:rPr>
              <a:t>well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planned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weed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harrowing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strategy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can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control</a:t>
            </a:r>
            <a:r>
              <a:rPr lang="da-DK" sz="1600" dirty="0" smtClean="0">
                <a:solidFill>
                  <a:schemeClr val="tx1"/>
                </a:solidFill>
              </a:rPr>
              <a:t> 60-80% of the </a:t>
            </a:r>
            <a:r>
              <a:rPr lang="da-DK" sz="1600" dirty="0" err="1" smtClean="0">
                <a:solidFill>
                  <a:schemeClr val="tx1"/>
                </a:solidFill>
              </a:rPr>
              <a:t>annual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weeds</a:t>
            </a:r>
            <a:r>
              <a:rPr lang="da-DK" sz="1600" dirty="0" smtClean="0">
                <a:solidFill>
                  <a:schemeClr val="tx1"/>
                </a:solidFill>
              </a:rPr>
              <a:t>, </a:t>
            </a:r>
            <a:r>
              <a:rPr lang="da-DK" sz="1600" dirty="0" err="1" smtClean="0">
                <a:solidFill>
                  <a:schemeClr val="tx1"/>
                </a:solidFill>
              </a:rPr>
              <a:t>usually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with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no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need</a:t>
            </a:r>
            <a:r>
              <a:rPr lang="da-DK" sz="1600" dirty="0" smtClean="0">
                <a:solidFill>
                  <a:schemeClr val="tx1"/>
                </a:solidFill>
              </a:rPr>
              <a:t> for </a:t>
            </a:r>
            <a:r>
              <a:rPr lang="da-DK" sz="1600" dirty="0" err="1" smtClean="0">
                <a:solidFill>
                  <a:schemeClr val="tx1"/>
                </a:solidFill>
              </a:rPr>
              <a:t>supplementary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chemical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control</a:t>
            </a:r>
            <a:r>
              <a:rPr lang="da-DK" sz="1600" dirty="0" smtClean="0">
                <a:solidFill>
                  <a:schemeClr val="tx1"/>
                </a:solidFill>
              </a:rPr>
              <a:t>.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331640" y="6165304"/>
            <a:ext cx="72008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</a:rPr>
              <a:t>Successful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weed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harrowing</a:t>
            </a:r>
            <a:r>
              <a:rPr lang="da-DK" sz="1400" dirty="0" smtClean="0">
                <a:solidFill>
                  <a:schemeClr val="tx1"/>
                </a:solidFill>
              </a:rPr>
              <a:t> in </a:t>
            </a:r>
            <a:r>
              <a:rPr lang="da-DK" sz="1400" dirty="0" err="1" smtClean="0">
                <a:solidFill>
                  <a:schemeClr val="tx1"/>
                </a:solidFill>
              </a:rPr>
              <a:t>oat</a:t>
            </a:r>
            <a:r>
              <a:rPr lang="da-DK" sz="1400" dirty="0" smtClean="0">
                <a:solidFill>
                  <a:schemeClr val="tx1"/>
                </a:solidFill>
              </a:rPr>
              <a:t> in the </a:t>
            </a:r>
            <a:r>
              <a:rPr lang="da-DK" sz="1400" dirty="0" err="1" smtClean="0">
                <a:solidFill>
                  <a:schemeClr val="tx1"/>
                </a:solidFill>
              </a:rPr>
              <a:t>long-termed</a:t>
            </a:r>
            <a:r>
              <a:rPr lang="da-DK" sz="1400" dirty="0" smtClean="0">
                <a:solidFill>
                  <a:schemeClr val="tx1"/>
                </a:solidFill>
              </a:rPr>
              <a:t> PURE </a:t>
            </a:r>
            <a:r>
              <a:rPr lang="da-DK" sz="1400" dirty="0" err="1" smtClean="0">
                <a:solidFill>
                  <a:schemeClr val="tx1"/>
                </a:solidFill>
              </a:rPr>
              <a:t>experiment</a:t>
            </a:r>
            <a:r>
              <a:rPr lang="da-DK" sz="1400" dirty="0" smtClean="0">
                <a:solidFill>
                  <a:schemeClr val="tx1"/>
                </a:solidFill>
              </a:rPr>
              <a:t> at Flakkebjerg, Denmark. </a:t>
            </a:r>
            <a:r>
              <a:rPr lang="da-DK" sz="1400" dirty="0" err="1" smtClean="0">
                <a:solidFill>
                  <a:schemeClr val="tx1"/>
                </a:solidFill>
              </a:rPr>
              <a:t>Only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negligible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weed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biomass</a:t>
            </a:r>
            <a:r>
              <a:rPr lang="da-DK" sz="1400" dirty="0" smtClean="0">
                <a:solidFill>
                  <a:schemeClr val="tx1"/>
                </a:solidFill>
              </a:rPr>
              <a:t> is </a:t>
            </a:r>
            <a:r>
              <a:rPr lang="da-DK" sz="1400" dirty="0" err="1" smtClean="0">
                <a:solidFill>
                  <a:schemeClr val="tx1"/>
                </a:solidFill>
              </a:rPr>
              <a:t>left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after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treatment</a:t>
            </a:r>
            <a:endParaRPr lang="da-DK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187624" y="2708920"/>
          <a:ext cx="3672408" cy="337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860032" y="2708920"/>
          <a:ext cx="3816424" cy="340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651</Words>
  <Application>Microsoft Office PowerPoint</Application>
  <PresentationFormat>Affichage à l'écran (4:3)</PresentationFormat>
  <Paragraphs>72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 Nielsen Kudsk</dc:creator>
  <cp:lastModifiedBy>Philippe DELVAL</cp:lastModifiedBy>
  <cp:revision>115</cp:revision>
  <dcterms:modified xsi:type="dcterms:W3CDTF">2015-03-03T14:18:35Z</dcterms:modified>
</cp:coreProperties>
</file>