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drawings/drawing2.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Lst>
  <p:notesMasterIdLst>
    <p:notesMasterId r:id="rId24"/>
  </p:notesMasterIdLst>
  <p:handoutMasterIdLst>
    <p:handoutMasterId r:id="rId25"/>
  </p:handoutMasterIdLst>
  <p:sldIdLst>
    <p:sldId id="259" r:id="rId2"/>
    <p:sldId id="280" r:id="rId3"/>
    <p:sldId id="257" r:id="rId4"/>
    <p:sldId id="260" r:id="rId5"/>
    <p:sldId id="291" r:id="rId6"/>
    <p:sldId id="261" r:id="rId7"/>
    <p:sldId id="263" r:id="rId8"/>
    <p:sldId id="264" r:id="rId9"/>
    <p:sldId id="284" r:id="rId10"/>
    <p:sldId id="286" r:id="rId11"/>
    <p:sldId id="287" r:id="rId12"/>
    <p:sldId id="285" r:id="rId13"/>
    <p:sldId id="265" r:id="rId14"/>
    <p:sldId id="266" r:id="rId15"/>
    <p:sldId id="268" r:id="rId16"/>
    <p:sldId id="288" r:id="rId17"/>
    <p:sldId id="289" r:id="rId18"/>
    <p:sldId id="271" r:id="rId19"/>
    <p:sldId id="272" r:id="rId20"/>
    <p:sldId id="273" r:id="rId21"/>
    <p:sldId id="292" r:id="rId22"/>
    <p:sldId id="258" r:id="rId23"/>
  </p:sldIdLst>
  <p:sldSz cx="9144000" cy="6858000" type="screen4x3"/>
  <p:notesSz cx="6858000" cy="9296400"/>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3974">
          <p15:clr>
            <a:srgbClr val="A4A3A4"/>
          </p15:clr>
        </p15:guide>
        <p15:guide id="2" pos="156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inna" initials="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BF5D95"/>
    <a:srgbClr val="FF9900"/>
    <a:srgbClr val="66FF99"/>
    <a:srgbClr val="B74988"/>
    <a:srgbClr val="AD4580"/>
    <a:srgbClr val="A4427A"/>
    <a:srgbClr val="CCFF99"/>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90"/>
      </p:cViewPr>
      <p:guideLst>
        <p:guide orient="horz" pos="3974"/>
        <p:guide pos="15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2.xml"/><Relationship Id="rId1" Type="http://schemas.openxmlformats.org/officeDocument/2006/relationships/package" Target="../embeddings/Microsoft_Excel_Worksheet2.xlsx"/><Relationship Id="rId4"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00CC99"/>
            </a:solidFill>
          </c:spPr>
          <c:dPt>
            <c:idx val="1"/>
            <c:bubble3D val="0"/>
            <c:spPr>
              <a:solidFill>
                <a:srgbClr val="FFC000"/>
              </a:solidFill>
            </c:spPr>
          </c:dPt>
          <c:dPt>
            <c:idx val="2"/>
            <c:bubble3D val="0"/>
            <c:spPr>
              <a:solidFill>
                <a:srgbClr val="92D050"/>
              </a:solidFill>
            </c:spPr>
          </c:dPt>
          <c:dPt>
            <c:idx val="3"/>
            <c:bubble3D val="0"/>
            <c:spPr>
              <a:solidFill>
                <a:srgbClr val="00CC99">
                  <a:lumMod val="50000"/>
                </a:srgbClr>
              </a:solidFill>
            </c:spPr>
          </c:dPt>
          <c:dLbls>
            <c:dLbl>
              <c:idx val="2"/>
              <c:layout>
                <c:manualLayout>
                  <c:x val="1.2178746887408306E-2"/>
                  <c:y val="-0.12074604985099208"/>
                </c:manualLayout>
              </c:layou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'Grafik Betriebe+Flächen'!$H$36:$H$39</c:f>
              <c:strCache>
                <c:ptCount val="4"/>
                <c:pt idx="0">
                  <c:v>Importance of organic food production</c:v>
                </c:pt>
                <c:pt idx="1">
                  <c:v>Organic more important than local</c:v>
                </c:pt>
                <c:pt idx="2">
                  <c:v>Organic and local equally important</c:v>
                </c:pt>
                <c:pt idx="3">
                  <c:v>Organic less important than local</c:v>
                </c:pt>
              </c:strCache>
            </c:strRef>
          </c:cat>
          <c:val>
            <c:numRef>
              <c:f>'Grafik Betriebe+Flächen'!$I$36:$I$39</c:f>
              <c:numCache>
                <c:formatCode>General</c:formatCode>
                <c:ptCount val="4"/>
                <c:pt idx="1">
                  <c:v>65</c:v>
                </c:pt>
                <c:pt idx="2">
                  <c:v>82</c:v>
                </c:pt>
                <c:pt idx="3">
                  <c:v>64</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1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Tabelle2!$B$2</c:f>
              <c:strCache>
                <c:ptCount val="1"/>
                <c:pt idx="0">
                  <c:v>Cluster 1</c:v>
                </c:pt>
              </c:strCache>
            </c:strRef>
          </c:tx>
          <c:spPr>
            <a:solidFill>
              <a:schemeClr val="accent1">
                <a:lumMod val="50000"/>
              </a:schemeClr>
            </a:solidFill>
            <a:ln>
              <a:solidFill>
                <a:schemeClr val="bg1"/>
              </a:solidFill>
            </a:ln>
            <a:effectLst/>
          </c:spPr>
          <c:invertIfNegative val="0"/>
          <c:cat>
            <c:strRef>
              <c:f>Tabelle2!$A$3:$A$17</c:f>
              <c:strCache>
                <c:ptCount val="15"/>
                <c:pt idx="0">
                  <c:v>Germany</c:v>
                </c:pt>
                <c:pt idx="1">
                  <c:v>Austria</c:v>
                </c:pt>
                <c:pt idx="2">
                  <c:v>Denmark</c:v>
                </c:pt>
                <c:pt idx="3">
                  <c:v>France</c:v>
                </c:pt>
                <c:pt idx="4">
                  <c:v>Netherlands</c:v>
                </c:pt>
                <c:pt idx="5">
                  <c:v>New Zealand</c:v>
                </c:pt>
                <c:pt idx="6">
                  <c:v>Italy</c:v>
                </c:pt>
                <c:pt idx="7">
                  <c:v>Spain</c:v>
                </c:pt>
                <c:pt idx="8">
                  <c:v>Argentina</c:v>
                </c:pt>
                <c:pt idx="9">
                  <c:v>Israel</c:v>
                </c:pt>
                <c:pt idx="10">
                  <c:v>USA</c:v>
                </c:pt>
                <c:pt idx="11">
                  <c:v>Dominican Republic</c:v>
                </c:pt>
                <c:pt idx="12">
                  <c:v>Egypt</c:v>
                </c:pt>
                <c:pt idx="13">
                  <c:v>Kazakhstan</c:v>
                </c:pt>
                <c:pt idx="14">
                  <c:v>China</c:v>
                </c:pt>
              </c:strCache>
            </c:strRef>
          </c:cat>
          <c:val>
            <c:numRef>
              <c:f>Tabelle2!$B$3:$B$17</c:f>
              <c:numCache>
                <c:formatCode>General</c:formatCode>
                <c:ptCount val="15"/>
                <c:pt idx="0">
                  <c:v>5.8341232227488158</c:v>
                </c:pt>
                <c:pt idx="1">
                  <c:v>4.7109004739336475</c:v>
                </c:pt>
                <c:pt idx="2">
                  <c:v>4.369668246445503</c:v>
                </c:pt>
                <c:pt idx="3">
                  <c:v>4.1421800947867293</c:v>
                </c:pt>
                <c:pt idx="4">
                  <c:v>3.6824644549763037</c:v>
                </c:pt>
                <c:pt idx="5">
                  <c:v>3.6635071090047409</c:v>
                </c:pt>
                <c:pt idx="6">
                  <c:v>3.5829383886255921</c:v>
                </c:pt>
                <c:pt idx="7">
                  <c:v>3.218009478672986</c:v>
                </c:pt>
                <c:pt idx="8">
                  <c:v>3.0379146919431284</c:v>
                </c:pt>
                <c:pt idx="9">
                  <c:v>2.677725118483413</c:v>
                </c:pt>
                <c:pt idx="10">
                  <c:v>2.62085308056872</c:v>
                </c:pt>
                <c:pt idx="11">
                  <c:v>2.156398104265405</c:v>
                </c:pt>
                <c:pt idx="12">
                  <c:v>1.9668246445497632</c:v>
                </c:pt>
                <c:pt idx="13">
                  <c:v>1.843601895734597</c:v>
                </c:pt>
                <c:pt idx="14">
                  <c:v>1.5497630331753547</c:v>
                </c:pt>
              </c:numCache>
            </c:numRef>
          </c:val>
        </c:ser>
        <c:ser>
          <c:idx val="1"/>
          <c:order val="1"/>
          <c:tx>
            <c:strRef>
              <c:f>Tabelle2!$C$2</c:f>
              <c:strCache>
                <c:ptCount val="1"/>
                <c:pt idx="0">
                  <c:v>Cluster 2</c:v>
                </c:pt>
              </c:strCache>
            </c:strRef>
          </c:tx>
          <c:spPr>
            <a:solidFill>
              <a:srgbClr val="FFC000"/>
            </a:solidFill>
            <a:ln>
              <a:noFill/>
            </a:ln>
            <a:effectLst/>
          </c:spPr>
          <c:invertIfNegative val="0"/>
          <c:cat>
            <c:strRef>
              <c:f>Tabelle2!$A$3:$A$17</c:f>
              <c:strCache>
                <c:ptCount val="15"/>
                <c:pt idx="0">
                  <c:v>Germany</c:v>
                </c:pt>
                <c:pt idx="1">
                  <c:v>Austria</c:v>
                </c:pt>
                <c:pt idx="2">
                  <c:v>Denmark</c:v>
                </c:pt>
                <c:pt idx="3">
                  <c:v>France</c:v>
                </c:pt>
                <c:pt idx="4">
                  <c:v>Netherlands</c:v>
                </c:pt>
                <c:pt idx="5">
                  <c:v>New Zealand</c:v>
                </c:pt>
                <c:pt idx="6">
                  <c:v>Italy</c:v>
                </c:pt>
                <c:pt idx="7">
                  <c:v>Spain</c:v>
                </c:pt>
                <c:pt idx="8">
                  <c:v>Argentina</c:v>
                </c:pt>
                <c:pt idx="9">
                  <c:v>Israel</c:v>
                </c:pt>
                <c:pt idx="10">
                  <c:v>USA</c:v>
                </c:pt>
                <c:pt idx="11">
                  <c:v>Dominican Republic</c:v>
                </c:pt>
                <c:pt idx="12">
                  <c:v>Egypt</c:v>
                </c:pt>
                <c:pt idx="13">
                  <c:v>Kazakhstan</c:v>
                </c:pt>
                <c:pt idx="14">
                  <c:v>China</c:v>
                </c:pt>
              </c:strCache>
            </c:strRef>
          </c:cat>
          <c:val>
            <c:numRef>
              <c:f>Tabelle2!$C$3:$C$17</c:f>
              <c:numCache>
                <c:formatCode>General</c:formatCode>
                <c:ptCount val="15"/>
                <c:pt idx="0">
                  <c:v>5.9063231850117122</c:v>
                </c:pt>
                <c:pt idx="1">
                  <c:v>4.9742388758782212</c:v>
                </c:pt>
                <c:pt idx="2">
                  <c:v>4.6159250585480107</c:v>
                </c:pt>
                <c:pt idx="3">
                  <c:v>4.4121779859484764</c:v>
                </c:pt>
                <c:pt idx="4">
                  <c:v>4.1896955503512894</c:v>
                </c:pt>
                <c:pt idx="5">
                  <c:v>3.9344262295081993</c:v>
                </c:pt>
                <c:pt idx="6">
                  <c:v>4.0936768149882905</c:v>
                </c:pt>
                <c:pt idx="7">
                  <c:v>3.733021077283373</c:v>
                </c:pt>
                <c:pt idx="8">
                  <c:v>3.33255269320843</c:v>
                </c:pt>
                <c:pt idx="9">
                  <c:v>2.8735362997658074</c:v>
                </c:pt>
                <c:pt idx="10">
                  <c:v>2.9765807962529274</c:v>
                </c:pt>
                <c:pt idx="11">
                  <c:v>2.3302107728337225</c:v>
                </c:pt>
                <c:pt idx="12">
                  <c:v>2.1358313817330217</c:v>
                </c:pt>
                <c:pt idx="13">
                  <c:v>1.9601873536299759</c:v>
                </c:pt>
                <c:pt idx="14">
                  <c:v>1.8922716627634655</c:v>
                </c:pt>
              </c:numCache>
            </c:numRef>
          </c:val>
        </c:ser>
        <c:dLbls>
          <c:showLegendKey val="0"/>
          <c:showVal val="0"/>
          <c:showCatName val="0"/>
          <c:showSerName val="0"/>
          <c:showPercent val="0"/>
          <c:showBubbleSize val="0"/>
        </c:dLbls>
        <c:gapWidth val="219"/>
        <c:overlap val="-27"/>
        <c:axId val="98667136"/>
        <c:axId val="98668928"/>
      </c:barChart>
      <c:catAx>
        <c:axId val="9866713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668928"/>
        <c:crosses val="autoZero"/>
        <c:auto val="1"/>
        <c:lblAlgn val="ctr"/>
        <c:lblOffset val="100"/>
        <c:noMultiLvlLbl val="0"/>
      </c:catAx>
      <c:valAx>
        <c:axId val="98668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667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200" b="0"/>
            </a:pPr>
            <a:r>
              <a:rPr lang="en-US" sz="1200" b="0" dirty="0" smtClean="0"/>
              <a:t>Organic-minded </a:t>
            </a:r>
            <a:r>
              <a:rPr lang="en-US" sz="1200" b="0" dirty="0"/>
              <a:t>cluster (cluster 1)</a:t>
            </a:r>
          </a:p>
        </c:rich>
      </c:tx>
      <c:overlay val="0"/>
      <c:spPr>
        <a:noFill/>
        <a:ln>
          <a:noFill/>
        </a:ln>
        <a:effectLst/>
      </c:spPr>
    </c:title>
    <c:autoTitleDeleted val="0"/>
    <c:plotArea>
      <c:layout/>
      <c:barChart>
        <c:barDir val="bar"/>
        <c:grouping val="clustered"/>
        <c:varyColors val="0"/>
        <c:ser>
          <c:idx val="2"/>
          <c:order val="0"/>
          <c:tx>
            <c:strRef>
              <c:f>'Öko wichtig'!$A$36</c:f>
              <c:strCache>
                <c:ptCount val="1"/>
                <c:pt idx="0">
                  <c:v>Organic production</c:v>
                </c:pt>
              </c:strCache>
            </c:strRef>
          </c:tx>
          <c:spPr>
            <a:solidFill>
              <a:schemeClr val="accent3"/>
            </a:solidFill>
            <a:ln>
              <a:noFill/>
            </a:ln>
            <a:effectLst/>
          </c:spPr>
          <c:invertIfNegative val="0"/>
          <c:cat>
            <c:strRef>
              <c:f>'Öko wichtig'!$B$33:$E$33</c:f>
              <c:strCache>
                <c:ptCount val="4"/>
                <c:pt idx="0">
                  <c:v>Apples</c:v>
                </c:pt>
                <c:pt idx="1">
                  <c:v>Butter</c:v>
                </c:pt>
                <c:pt idx="2">
                  <c:v>Flour</c:v>
                </c:pt>
                <c:pt idx="3">
                  <c:v>Steaks</c:v>
                </c:pt>
              </c:strCache>
            </c:strRef>
          </c:cat>
          <c:val>
            <c:numRef>
              <c:f>'Öko wichtig'!$B$36:$E$36</c:f>
              <c:numCache>
                <c:formatCode>General</c:formatCode>
                <c:ptCount val="4"/>
                <c:pt idx="0">
                  <c:v>1.2221369161868201</c:v>
                </c:pt>
                <c:pt idx="1">
                  <c:v>0.30799805017061005</c:v>
                </c:pt>
                <c:pt idx="2">
                  <c:v>0.96637382611329892</c:v>
                </c:pt>
                <c:pt idx="3">
                  <c:v>2.4596999302163289</c:v>
                </c:pt>
              </c:numCache>
            </c:numRef>
          </c:val>
        </c:ser>
        <c:ser>
          <c:idx val="0"/>
          <c:order val="1"/>
          <c:tx>
            <c:strRef>
              <c:f>'Öko wichtig'!$A$34</c:f>
              <c:strCache>
                <c:ptCount val="1"/>
                <c:pt idx="0">
                  <c:v>Local (as opposed to 'from Germany')</c:v>
                </c:pt>
              </c:strCache>
            </c:strRef>
          </c:tx>
          <c:spPr>
            <a:solidFill>
              <a:schemeClr val="accent1"/>
            </a:solidFill>
            <a:ln>
              <a:noFill/>
            </a:ln>
            <a:effectLst/>
          </c:spPr>
          <c:invertIfNegative val="0"/>
          <c:cat>
            <c:strRef>
              <c:f>'Öko wichtig'!$B$33:$E$33</c:f>
              <c:strCache>
                <c:ptCount val="4"/>
                <c:pt idx="0">
                  <c:v>Apples</c:v>
                </c:pt>
                <c:pt idx="1">
                  <c:v>Butter</c:v>
                </c:pt>
                <c:pt idx="2">
                  <c:v>Flour</c:v>
                </c:pt>
                <c:pt idx="3">
                  <c:v>Steaks</c:v>
                </c:pt>
              </c:strCache>
            </c:strRef>
          </c:cat>
          <c:val>
            <c:numRef>
              <c:f>'Öko wichtig'!$B$34:$E$34</c:f>
              <c:numCache>
                <c:formatCode>General</c:formatCode>
                <c:ptCount val="4"/>
                <c:pt idx="0">
                  <c:v>0.62904670505438265</c:v>
                </c:pt>
                <c:pt idx="1">
                  <c:v>0.37211743972402411</c:v>
                </c:pt>
                <c:pt idx="2">
                  <c:v>0.35671008785216518</c:v>
                </c:pt>
                <c:pt idx="3">
                  <c:v>1.2611653872993722</c:v>
                </c:pt>
              </c:numCache>
            </c:numRef>
          </c:val>
        </c:ser>
        <c:ser>
          <c:idx val="1"/>
          <c:order val="2"/>
          <c:tx>
            <c:strRef>
              <c:f>'Öko wichtig'!$A$35</c:f>
              <c:strCache>
                <c:ptCount val="1"/>
                <c:pt idx="0">
                  <c:v>Local (as opposed to 'from a neighbouring country')</c:v>
                </c:pt>
              </c:strCache>
            </c:strRef>
          </c:tx>
          <c:spPr>
            <a:solidFill>
              <a:schemeClr val="accent2"/>
            </a:solidFill>
            <a:ln>
              <a:noFill/>
            </a:ln>
            <a:effectLst/>
          </c:spPr>
          <c:invertIfNegative val="0"/>
          <c:cat>
            <c:strRef>
              <c:f>'Öko wichtig'!$B$33:$E$33</c:f>
              <c:strCache>
                <c:ptCount val="4"/>
                <c:pt idx="0">
                  <c:v>Apples</c:v>
                </c:pt>
                <c:pt idx="1">
                  <c:v>Butter</c:v>
                </c:pt>
                <c:pt idx="2">
                  <c:v>Flour</c:v>
                </c:pt>
                <c:pt idx="3">
                  <c:v>Steaks</c:v>
                </c:pt>
              </c:strCache>
            </c:strRef>
          </c:cat>
          <c:val>
            <c:numRef>
              <c:f>'Öko wichtig'!$B$35:$E$35</c:f>
              <c:numCache>
                <c:formatCode>General</c:formatCode>
                <c:ptCount val="4"/>
                <c:pt idx="0">
                  <c:v>4.248368522072937</c:v>
                </c:pt>
                <c:pt idx="1">
                  <c:v>1.2588398515129924</c:v>
                </c:pt>
                <c:pt idx="2">
                  <c:v>3.4381248106634343</c:v>
                </c:pt>
                <c:pt idx="3">
                  <c:v>5.555478018143754</c:v>
                </c:pt>
              </c:numCache>
            </c:numRef>
          </c:val>
        </c:ser>
        <c:dLbls>
          <c:showLegendKey val="0"/>
          <c:showVal val="0"/>
          <c:showCatName val="0"/>
          <c:showSerName val="0"/>
          <c:showPercent val="0"/>
          <c:showBubbleSize val="0"/>
        </c:dLbls>
        <c:gapWidth val="182"/>
        <c:axId val="98708096"/>
        <c:axId val="124481920"/>
      </c:barChart>
      <c:catAx>
        <c:axId val="98708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24481920"/>
        <c:crosses val="autoZero"/>
        <c:auto val="1"/>
        <c:lblAlgn val="ctr"/>
        <c:lblOffset val="100"/>
        <c:noMultiLvlLbl val="0"/>
      </c:catAx>
      <c:valAx>
        <c:axId val="12448192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98708096"/>
        <c:crosses val="autoZero"/>
        <c:crossBetween val="between"/>
      </c:valAx>
      <c:spPr>
        <a:noFill/>
        <a:ln>
          <a:noFill/>
        </a:ln>
        <a:effectLst/>
      </c:spPr>
    </c:plotArea>
    <c:legend>
      <c:legendPos val="b"/>
      <c:overlay val="0"/>
      <c:spPr>
        <a:noFill/>
        <a:ln>
          <a:noFill/>
        </a:ln>
        <a:effectLst/>
      </c:spPr>
      <c:txPr>
        <a:bodyPr rot="0" vert="horz"/>
        <a:lstStyle/>
        <a:p>
          <a:pPr>
            <a:defRPr sz="1000"/>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200" b="0"/>
            </a:pPr>
            <a:r>
              <a:rPr lang="de-DE" sz="1200" b="0" dirty="0" smtClean="0"/>
              <a:t>Non-</a:t>
            </a:r>
            <a:r>
              <a:rPr lang="de-DE" sz="1200" b="0" dirty="0" err="1" smtClean="0"/>
              <a:t>organic</a:t>
            </a:r>
            <a:r>
              <a:rPr lang="de-DE" sz="1200" b="0" dirty="0" smtClean="0"/>
              <a:t> </a:t>
            </a:r>
            <a:r>
              <a:rPr lang="de-DE" sz="1200" b="0" dirty="0" err="1" smtClean="0"/>
              <a:t>cluster</a:t>
            </a:r>
            <a:r>
              <a:rPr lang="de-DE" sz="1200" b="0" dirty="0" smtClean="0"/>
              <a:t> (</a:t>
            </a:r>
            <a:r>
              <a:rPr lang="de-DE" sz="1200" b="0" dirty="0" err="1" smtClean="0"/>
              <a:t>cluster</a:t>
            </a:r>
            <a:r>
              <a:rPr lang="de-DE" sz="1200" b="0" dirty="0" smtClean="0"/>
              <a:t> 2)</a:t>
            </a:r>
            <a:endParaRPr lang="de-DE" sz="1200" b="0" dirty="0"/>
          </a:p>
        </c:rich>
      </c:tx>
      <c:layout/>
      <c:overlay val="0"/>
      <c:spPr>
        <a:noFill/>
        <a:ln>
          <a:noFill/>
        </a:ln>
        <a:effectLst/>
      </c:spPr>
    </c:title>
    <c:autoTitleDeleted val="0"/>
    <c:plotArea>
      <c:layout/>
      <c:barChart>
        <c:barDir val="bar"/>
        <c:grouping val="clustered"/>
        <c:varyColors val="0"/>
        <c:ser>
          <c:idx val="2"/>
          <c:order val="0"/>
          <c:tx>
            <c:strRef>
              <c:f>'Nicht wichtig'!$A$32</c:f>
              <c:strCache>
                <c:ptCount val="1"/>
                <c:pt idx="0">
                  <c:v>Organic production</c:v>
                </c:pt>
              </c:strCache>
            </c:strRef>
          </c:tx>
          <c:spPr>
            <a:solidFill>
              <a:schemeClr val="accent3"/>
            </a:solidFill>
            <a:ln>
              <a:noFill/>
            </a:ln>
            <a:effectLst/>
          </c:spPr>
          <c:invertIfNegative val="0"/>
          <c:cat>
            <c:strRef>
              <c:f>'Nicht wichtig'!$B$29:$E$29</c:f>
              <c:strCache>
                <c:ptCount val="4"/>
                <c:pt idx="0">
                  <c:v>Apples</c:v>
                </c:pt>
                <c:pt idx="1">
                  <c:v>Butter</c:v>
                </c:pt>
                <c:pt idx="2">
                  <c:v>Flour</c:v>
                </c:pt>
                <c:pt idx="3">
                  <c:v>Steaks</c:v>
                </c:pt>
              </c:strCache>
            </c:strRef>
          </c:cat>
          <c:val>
            <c:numRef>
              <c:f>'Nicht wichtig'!$B$32:$E$32</c:f>
              <c:numCache>
                <c:formatCode>General</c:formatCode>
                <c:ptCount val="4"/>
                <c:pt idx="0">
                  <c:v>-0.12573786099650905</c:v>
                </c:pt>
                <c:pt idx="1">
                  <c:v>-1.3595043006807712E-2</c:v>
                </c:pt>
                <c:pt idx="2">
                  <c:v>-3.3206491690246198E-2</c:v>
                </c:pt>
                <c:pt idx="3">
                  <c:v>0.45834744327802229</c:v>
                </c:pt>
              </c:numCache>
            </c:numRef>
          </c:val>
        </c:ser>
        <c:ser>
          <c:idx val="0"/>
          <c:order val="1"/>
          <c:tx>
            <c:strRef>
              <c:f>'Nicht wichtig'!$A$30</c:f>
              <c:strCache>
                <c:ptCount val="1"/>
                <c:pt idx="0">
                  <c:v>Local (as opposed to 'from Germany')</c:v>
                </c:pt>
              </c:strCache>
            </c:strRef>
          </c:tx>
          <c:spPr>
            <a:solidFill>
              <a:schemeClr val="accent1"/>
            </a:solidFill>
            <a:ln>
              <a:noFill/>
            </a:ln>
            <a:effectLst/>
          </c:spPr>
          <c:invertIfNegative val="0"/>
          <c:cat>
            <c:strRef>
              <c:f>'Nicht wichtig'!$B$29:$E$29</c:f>
              <c:strCache>
                <c:ptCount val="4"/>
                <c:pt idx="0">
                  <c:v>Apples</c:v>
                </c:pt>
                <c:pt idx="1">
                  <c:v>Butter</c:v>
                </c:pt>
                <c:pt idx="2">
                  <c:v>Flour</c:v>
                </c:pt>
                <c:pt idx="3">
                  <c:v>Steaks</c:v>
                </c:pt>
              </c:strCache>
            </c:strRef>
          </c:cat>
          <c:val>
            <c:numRef>
              <c:f>'Nicht wichtig'!$B$30:$E$30</c:f>
              <c:numCache>
                <c:formatCode>General</c:formatCode>
                <c:ptCount val="4"/>
                <c:pt idx="0">
                  <c:v>0.16762932402411934</c:v>
                </c:pt>
                <c:pt idx="1">
                  <c:v>0.11868655986303045</c:v>
                </c:pt>
                <c:pt idx="2">
                  <c:v>0.23150226038312693</c:v>
                </c:pt>
                <c:pt idx="3">
                  <c:v>1.9388757196071795</c:v>
                </c:pt>
              </c:numCache>
            </c:numRef>
          </c:val>
        </c:ser>
        <c:ser>
          <c:idx val="1"/>
          <c:order val="2"/>
          <c:tx>
            <c:strRef>
              <c:f>'Nicht wichtig'!$A$31</c:f>
              <c:strCache>
                <c:ptCount val="1"/>
                <c:pt idx="0">
                  <c:v>Local (as opposed to 'from a neighbouring country')</c:v>
                </c:pt>
              </c:strCache>
            </c:strRef>
          </c:tx>
          <c:spPr>
            <a:solidFill>
              <a:schemeClr val="accent2"/>
            </a:solidFill>
            <a:ln>
              <a:noFill/>
            </a:ln>
            <a:effectLst/>
          </c:spPr>
          <c:invertIfNegative val="0"/>
          <c:cat>
            <c:strRef>
              <c:f>'Nicht wichtig'!$B$29:$E$29</c:f>
              <c:strCache>
                <c:ptCount val="4"/>
                <c:pt idx="0">
                  <c:v>Apples</c:v>
                </c:pt>
                <c:pt idx="1">
                  <c:v>Butter</c:v>
                </c:pt>
                <c:pt idx="2">
                  <c:v>Flour</c:v>
                </c:pt>
                <c:pt idx="3">
                  <c:v>Steaks</c:v>
                </c:pt>
              </c:strCache>
            </c:strRef>
          </c:cat>
          <c:val>
            <c:numRef>
              <c:f>'Nicht wichtig'!$B$31:$E$31</c:f>
              <c:numCache>
                <c:formatCode>General</c:formatCode>
                <c:ptCount val="4"/>
                <c:pt idx="0">
                  <c:v>2.0725483973341801</c:v>
                </c:pt>
                <c:pt idx="1">
                  <c:v>0.55937385349150048</c:v>
                </c:pt>
                <c:pt idx="2">
                  <c:v>1.2796370377597814</c:v>
                </c:pt>
                <c:pt idx="3">
                  <c:v>4.8007111412123269</c:v>
                </c:pt>
              </c:numCache>
            </c:numRef>
          </c:val>
        </c:ser>
        <c:dLbls>
          <c:showLegendKey val="0"/>
          <c:showVal val="0"/>
          <c:showCatName val="0"/>
          <c:showSerName val="0"/>
          <c:showPercent val="0"/>
          <c:showBubbleSize val="0"/>
        </c:dLbls>
        <c:gapWidth val="182"/>
        <c:axId val="124444032"/>
        <c:axId val="124445824"/>
      </c:barChart>
      <c:catAx>
        <c:axId val="124444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24445824"/>
        <c:crosses val="autoZero"/>
        <c:auto val="1"/>
        <c:lblAlgn val="ctr"/>
        <c:lblOffset val="100"/>
        <c:noMultiLvlLbl val="0"/>
      </c:catAx>
      <c:valAx>
        <c:axId val="12444582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124444032"/>
        <c:crosses val="autoZero"/>
        <c:crossBetween val="between"/>
      </c:valAx>
      <c:spPr>
        <a:noFill/>
        <a:ln>
          <a:noFill/>
        </a:ln>
        <a:effectLst/>
      </c:spPr>
    </c:plotArea>
    <c:legend>
      <c:legendPos val="b"/>
      <c:layout/>
      <c:overlay val="0"/>
      <c:spPr>
        <a:noFill/>
        <a:ln>
          <a:noFill/>
        </a:ln>
        <a:effectLst/>
      </c:spPr>
      <c:txPr>
        <a:bodyPr rot="0" vert="horz"/>
        <a:lstStyle/>
        <a:p>
          <a:pPr>
            <a:defRPr sz="1000"/>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93DAEF-6B06-45FC-9B65-8708C41EEB90}" type="doc">
      <dgm:prSet loTypeId="urn:microsoft.com/office/officeart/2005/8/layout/cycle6" loCatId="cycle" qsTypeId="urn:microsoft.com/office/officeart/2005/8/quickstyle/simple5" qsCatId="simple" csTypeId="urn:microsoft.com/office/officeart/2005/8/colors/colorful5" csCatId="colorful" phldr="1"/>
      <dgm:spPr/>
      <dgm:t>
        <a:bodyPr/>
        <a:lstStyle/>
        <a:p>
          <a:endParaRPr lang="en-GB"/>
        </a:p>
      </dgm:t>
    </dgm:pt>
    <dgm:pt modelId="{DFE05A2A-1963-4258-9282-705E720D3E5A}">
      <dgm:prSet phldrT="[Text]" custT="1"/>
      <dgm:spPr>
        <a:solidFill>
          <a:schemeClr val="accent1">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DE" sz="1600" dirty="0" err="1" smtClean="0"/>
            <a:t>organic</a:t>
          </a:r>
          <a:r>
            <a:rPr lang="de-DE" sz="1600" dirty="0" smtClean="0"/>
            <a:t> &gt; </a:t>
          </a:r>
          <a:r>
            <a:rPr lang="de-DE" sz="1600" dirty="0" err="1" smtClean="0"/>
            <a:t>local</a:t>
          </a:r>
          <a:endParaRPr lang="de-DE" sz="1600" dirty="0" smtClean="0"/>
        </a:p>
        <a:p>
          <a:pPr marL="0" marR="0" indent="0" defTabSz="914400" eaLnBrk="1" fontAlgn="auto" latinLnBrk="0" hangingPunct="1">
            <a:lnSpc>
              <a:spcPct val="100000"/>
            </a:lnSpc>
            <a:spcBef>
              <a:spcPts val="0"/>
            </a:spcBef>
            <a:spcAft>
              <a:spcPts val="0"/>
            </a:spcAft>
            <a:buClrTx/>
            <a:buSzTx/>
            <a:buFontTx/>
            <a:buNone/>
            <a:tabLst/>
            <a:defRPr/>
          </a:pPr>
          <a:endParaRPr lang="de-DE" sz="1600" dirty="0" smtClean="0"/>
        </a:p>
        <a:p>
          <a:pPr marL="0" marR="0" indent="0" defTabSz="914400" eaLnBrk="1" fontAlgn="auto" latinLnBrk="0" hangingPunct="1">
            <a:lnSpc>
              <a:spcPct val="100000"/>
            </a:lnSpc>
            <a:spcBef>
              <a:spcPts val="0"/>
            </a:spcBef>
            <a:spcAft>
              <a:spcPts val="0"/>
            </a:spcAft>
            <a:buClrTx/>
            <a:buSzTx/>
            <a:buFontTx/>
            <a:buNone/>
            <a:tabLst/>
            <a:defRPr/>
          </a:pPr>
          <a:r>
            <a:rPr lang="de-DE" sz="1600" dirty="0" err="1" smtClean="0"/>
            <a:t>local</a:t>
          </a:r>
          <a:r>
            <a:rPr lang="de-DE" sz="1600" dirty="0" smtClean="0"/>
            <a:t> &gt; </a:t>
          </a:r>
          <a:r>
            <a:rPr lang="de-DE" sz="1600" dirty="0" err="1" smtClean="0"/>
            <a:t>further</a:t>
          </a:r>
          <a:r>
            <a:rPr lang="de-DE" sz="1600" dirty="0" smtClean="0"/>
            <a:t> </a:t>
          </a:r>
          <a:r>
            <a:rPr lang="de-DE" sz="1600" dirty="0" err="1" smtClean="0"/>
            <a:t>away</a:t>
          </a:r>
          <a:endParaRPr lang="en-GB" sz="1600" dirty="0" smtClean="0"/>
        </a:p>
        <a:p>
          <a:pPr defTabSz="711200">
            <a:lnSpc>
              <a:spcPct val="90000"/>
            </a:lnSpc>
            <a:spcBef>
              <a:spcPct val="0"/>
            </a:spcBef>
            <a:spcAft>
              <a:spcPct val="35000"/>
            </a:spcAft>
          </a:pPr>
          <a:endParaRPr lang="en-GB" sz="1600" dirty="0"/>
        </a:p>
      </dgm:t>
    </dgm:pt>
    <dgm:pt modelId="{CA7EFE2D-7FE1-4F73-B2F2-1C6007083DD8}" type="parTrans" cxnId="{601438ED-6D33-4555-BF31-B07CB31097C0}">
      <dgm:prSet/>
      <dgm:spPr/>
      <dgm:t>
        <a:bodyPr/>
        <a:lstStyle/>
        <a:p>
          <a:endParaRPr lang="en-GB" sz="1600"/>
        </a:p>
      </dgm:t>
    </dgm:pt>
    <dgm:pt modelId="{1141CCBA-ECCA-4518-A337-A046241E4256}" type="sibTrans" cxnId="{601438ED-6D33-4555-BF31-B07CB31097C0}">
      <dgm:prSet/>
      <dgm:spPr>
        <a:ln>
          <a:solidFill>
            <a:srgbClr val="663300"/>
          </a:solidFill>
        </a:ln>
      </dgm:spPr>
      <dgm:t>
        <a:bodyPr/>
        <a:lstStyle/>
        <a:p>
          <a:endParaRPr lang="en-GB" sz="1600"/>
        </a:p>
      </dgm:t>
    </dgm:pt>
    <dgm:pt modelId="{44C8C422-CB31-4F12-BF0B-68C99E4EB567}">
      <dgm:prSet phldrT="[Text]" custT="1"/>
      <dgm:spPr>
        <a:solidFill>
          <a:srgbClr val="FFC000"/>
        </a:solidFill>
      </dgm:spPr>
      <dgm:t>
        <a:bodyPr/>
        <a:lstStyle/>
        <a:p>
          <a:r>
            <a:rPr lang="de-DE" sz="1600" dirty="0" err="1" smtClean="0"/>
            <a:t>organic</a:t>
          </a:r>
          <a:r>
            <a:rPr lang="de-DE" sz="1600" dirty="0" smtClean="0"/>
            <a:t> </a:t>
          </a:r>
          <a:r>
            <a:rPr lang="de-DE" sz="1600" dirty="0" err="1" smtClean="0"/>
            <a:t>is</a:t>
          </a:r>
          <a:r>
            <a:rPr lang="de-DE" sz="1600" dirty="0" smtClean="0"/>
            <a:t> </a:t>
          </a:r>
          <a:r>
            <a:rPr lang="de-DE" sz="1600" dirty="0" err="1" smtClean="0"/>
            <a:t>healthier</a:t>
          </a:r>
          <a:r>
            <a:rPr lang="de-DE" sz="1600" dirty="0" smtClean="0"/>
            <a:t> </a:t>
          </a:r>
          <a:r>
            <a:rPr lang="de-DE" sz="1600" dirty="0" err="1" smtClean="0"/>
            <a:t>and</a:t>
          </a:r>
          <a:r>
            <a:rPr lang="de-DE" sz="1600" dirty="0" smtClean="0"/>
            <a:t> </a:t>
          </a:r>
          <a:r>
            <a:rPr lang="de-DE" sz="1600" dirty="0" err="1" smtClean="0"/>
            <a:t>tastier</a:t>
          </a:r>
          <a:endParaRPr lang="en-GB" sz="1600" dirty="0"/>
        </a:p>
      </dgm:t>
    </dgm:pt>
    <dgm:pt modelId="{26FEFAD4-C8C3-4964-B417-850A7F9C1069}" type="parTrans" cxnId="{EE13EF61-9709-436C-8B4B-D9F32F9C2301}">
      <dgm:prSet/>
      <dgm:spPr/>
      <dgm:t>
        <a:bodyPr/>
        <a:lstStyle/>
        <a:p>
          <a:endParaRPr lang="en-GB" sz="1600"/>
        </a:p>
      </dgm:t>
    </dgm:pt>
    <dgm:pt modelId="{022D57AB-CCDD-4129-AF0D-0E874134EF28}" type="sibTrans" cxnId="{EE13EF61-9709-436C-8B4B-D9F32F9C2301}">
      <dgm:prSet/>
      <dgm:spPr>
        <a:ln>
          <a:solidFill>
            <a:srgbClr val="663300"/>
          </a:solidFill>
        </a:ln>
      </dgm:spPr>
      <dgm:t>
        <a:bodyPr/>
        <a:lstStyle/>
        <a:p>
          <a:endParaRPr lang="en-GB" sz="1600"/>
        </a:p>
      </dgm:t>
    </dgm:pt>
    <dgm:pt modelId="{B39F1536-4913-4D00-9EF4-86BA3E50F720}">
      <dgm:prSet phldrT="[Text]" custT="1"/>
      <dgm:spPr>
        <a:solidFill>
          <a:srgbClr val="0070C0"/>
        </a:solidFill>
      </dgm:spPr>
      <dgm:t>
        <a:bodyPr/>
        <a:lstStyle/>
        <a:p>
          <a:r>
            <a:rPr lang="de-DE" sz="1600" dirty="0" err="1" smtClean="0"/>
            <a:t>would</a:t>
          </a:r>
          <a:r>
            <a:rPr lang="de-DE" sz="1600" dirty="0" smtClean="0"/>
            <a:t> </a:t>
          </a:r>
          <a:r>
            <a:rPr lang="de-DE" sz="1600" dirty="0" err="1" smtClean="0"/>
            <a:t>purchase</a:t>
          </a:r>
          <a:r>
            <a:rPr lang="de-DE" sz="1600" dirty="0" smtClean="0"/>
            <a:t> </a:t>
          </a:r>
          <a:r>
            <a:rPr lang="de-DE" sz="1600" dirty="0" err="1" smtClean="0"/>
            <a:t>more</a:t>
          </a:r>
          <a:r>
            <a:rPr lang="de-DE" sz="1600" dirty="0" smtClean="0"/>
            <a:t>, </a:t>
          </a:r>
          <a:r>
            <a:rPr lang="de-DE" sz="1600" dirty="0" err="1" smtClean="0"/>
            <a:t>if</a:t>
          </a:r>
          <a:r>
            <a:rPr lang="de-DE" sz="1600" dirty="0" smtClean="0"/>
            <a:t> </a:t>
          </a:r>
          <a:r>
            <a:rPr lang="de-DE" sz="1600" dirty="0" err="1" smtClean="0"/>
            <a:t>choice</a:t>
          </a:r>
          <a:r>
            <a:rPr lang="de-DE" sz="1600" dirty="0" smtClean="0"/>
            <a:t> </a:t>
          </a:r>
          <a:r>
            <a:rPr lang="de-DE" sz="1600" dirty="0" err="1" smtClean="0"/>
            <a:t>and</a:t>
          </a:r>
          <a:r>
            <a:rPr lang="de-DE" sz="1600" dirty="0" smtClean="0"/>
            <a:t> </a:t>
          </a:r>
          <a:r>
            <a:rPr lang="de-DE" sz="1600" dirty="0" err="1" smtClean="0"/>
            <a:t>availability</a:t>
          </a:r>
          <a:r>
            <a:rPr lang="de-DE" sz="1600" dirty="0" smtClean="0"/>
            <a:t> </a:t>
          </a:r>
          <a:r>
            <a:rPr lang="de-DE" sz="1600" dirty="0" err="1" smtClean="0"/>
            <a:t>were</a:t>
          </a:r>
          <a:r>
            <a:rPr lang="de-DE" sz="1600" dirty="0" smtClean="0"/>
            <a:t> </a:t>
          </a:r>
          <a:r>
            <a:rPr lang="de-DE" sz="1600" dirty="0" err="1" smtClean="0"/>
            <a:t>better</a:t>
          </a:r>
          <a:r>
            <a:rPr lang="de-DE" sz="1600" dirty="0" smtClean="0"/>
            <a:t> </a:t>
          </a:r>
          <a:endParaRPr lang="en-GB" sz="1600" dirty="0"/>
        </a:p>
      </dgm:t>
    </dgm:pt>
    <dgm:pt modelId="{776187AA-627F-407A-BFAC-274C91627A86}" type="parTrans" cxnId="{A20CF16C-D206-481D-8364-499D18E72182}">
      <dgm:prSet/>
      <dgm:spPr/>
      <dgm:t>
        <a:bodyPr/>
        <a:lstStyle/>
        <a:p>
          <a:endParaRPr lang="en-GB" sz="1600"/>
        </a:p>
      </dgm:t>
    </dgm:pt>
    <dgm:pt modelId="{BEDB7114-2320-444C-BAB0-30F3348C0324}" type="sibTrans" cxnId="{A20CF16C-D206-481D-8364-499D18E72182}">
      <dgm:prSet/>
      <dgm:spPr>
        <a:ln>
          <a:solidFill>
            <a:srgbClr val="663300"/>
          </a:solidFill>
        </a:ln>
      </dgm:spPr>
      <dgm:t>
        <a:bodyPr/>
        <a:lstStyle/>
        <a:p>
          <a:endParaRPr lang="en-GB" sz="1600"/>
        </a:p>
      </dgm:t>
    </dgm:pt>
    <dgm:pt modelId="{5E8A7B7E-4182-4C05-9876-0F20ADDE2454}">
      <dgm:prSet phldrT="[Text]" custT="1"/>
      <dgm:spPr>
        <a:solidFill>
          <a:schemeClr val="accent2">
            <a:lumMod val="75000"/>
          </a:schemeClr>
        </a:solidFill>
      </dgm:spPr>
      <dgm:t>
        <a:bodyPr/>
        <a:lstStyle/>
        <a:p>
          <a:r>
            <a:rPr lang="de-DE" sz="1600" dirty="0" err="1" smtClean="0"/>
            <a:t>would</a:t>
          </a:r>
          <a:r>
            <a:rPr lang="de-DE" sz="1600" dirty="0" smtClean="0"/>
            <a:t> </a:t>
          </a:r>
          <a:r>
            <a:rPr lang="de-DE" sz="1600" dirty="0" err="1" smtClean="0"/>
            <a:t>pay</a:t>
          </a:r>
          <a:r>
            <a:rPr lang="de-DE" sz="1600" dirty="0" smtClean="0"/>
            <a:t> </a:t>
          </a:r>
          <a:r>
            <a:rPr lang="de-DE" sz="1600" dirty="0" err="1" smtClean="0"/>
            <a:t>more</a:t>
          </a:r>
          <a:r>
            <a:rPr lang="de-DE" sz="1600" dirty="0" smtClean="0"/>
            <a:t> </a:t>
          </a:r>
          <a:r>
            <a:rPr lang="de-DE" sz="1600" dirty="0" err="1" smtClean="0"/>
            <a:t>for</a:t>
          </a:r>
          <a:r>
            <a:rPr lang="de-DE" sz="1600" dirty="0" smtClean="0"/>
            <a:t> </a:t>
          </a:r>
          <a:r>
            <a:rPr lang="de-DE" sz="1600" dirty="0" err="1" smtClean="0"/>
            <a:t>local</a:t>
          </a:r>
          <a:r>
            <a:rPr lang="de-DE" sz="1600" dirty="0" smtClean="0"/>
            <a:t>, </a:t>
          </a:r>
          <a:r>
            <a:rPr lang="de-DE" sz="1600" dirty="0" err="1" smtClean="0"/>
            <a:t>if</a:t>
          </a:r>
          <a:r>
            <a:rPr lang="de-DE" sz="1600" dirty="0" smtClean="0"/>
            <a:t> </a:t>
          </a:r>
          <a:r>
            <a:rPr lang="de-DE" sz="1600" dirty="0" err="1" smtClean="0"/>
            <a:t>officially</a:t>
          </a:r>
          <a:r>
            <a:rPr lang="de-DE" sz="1600" dirty="0" smtClean="0"/>
            <a:t> </a:t>
          </a:r>
          <a:r>
            <a:rPr lang="de-DE" sz="1600" dirty="0" err="1" smtClean="0"/>
            <a:t>regulated</a:t>
          </a:r>
          <a:endParaRPr lang="en-GB" sz="1600" dirty="0"/>
        </a:p>
      </dgm:t>
    </dgm:pt>
    <dgm:pt modelId="{34B680C4-114C-4E6F-8743-4CA3E39CB668}" type="parTrans" cxnId="{6A37A722-41AF-4BFB-BDA4-648942762517}">
      <dgm:prSet/>
      <dgm:spPr/>
      <dgm:t>
        <a:bodyPr/>
        <a:lstStyle/>
        <a:p>
          <a:endParaRPr lang="en-GB" sz="1600"/>
        </a:p>
      </dgm:t>
    </dgm:pt>
    <dgm:pt modelId="{87DBD514-5891-4AF9-B4FB-B2A43277F217}" type="sibTrans" cxnId="{6A37A722-41AF-4BFB-BDA4-648942762517}">
      <dgm:prSet/>
      <dgm:spPr>
        <a:ln>
          <a:solidFill>
            <a:srgbClr val="663300"/>
          </a:solidFill>
        </a:ln>
      </dgm:spPr>
      <dgm:t>
        <a:bodyPr/>
        <a:lstStyle/>
        <a:p>
          <a:endParaRPr lang="en-GB" sz="1600"/>
        </a:p>
      </dgm:t>
    </dgm:pt>
    <dgm:pt modelId="{94FADA28-5650-4F61-A69F-5D821F3CC260}">
      <dgm:prSet phldrT="[Text]" custT="1"/>
      <dgm:spPr>
        <a:solidFill>
          <a:srgbClr val="C00000"/>
        </a:solidFill>
      </dgm:spPr>
      <dgm:t>
        <a:bodyPr/>
        <a:lstStyle/>
        <a:p>
          <a:r>
            <a:rPr lang="de-DE" sz="1600" dirty="0" err="1" smtClean="0"/>
            <a:t>less</a:t>
          </a:r>
          <a:r>
            <a:rPr lang="de-DE" sz="1600" dirty="0" smtClean="0"/>
            <a:t> </a:t>
          </a:r>
          <a:r>
            <a:rPr lang="de-DE" sz="1600" dirty="0" err="1" smtClean="0"/>
            <a:t>price</a:t>
          </a:r>
          <a:r>
            <a:rPr lang="de-DE" sz="1600" dirty="0" smtClean="0"/>
            <a:t>-sensitive</a:t>
          </a:r>
          <a:endParaRPr lang="en-GB" sz="1600" dirty="0"/>
        </a:p>
      </dgm:t>
    </dgm:pt>
    <dgm:pt modelId="{7C214CC9-89FE-4B71-B4BC-10C3B6CBB2B8}" type="parTrans" cxnId="{57CC4C7D-3765-49A8-B1CE-0BA971AA02F2}">
      <dgm:prSet/>
      <dgm:spPr/>
      <dgm:t>
        <a:bodyPr/>
        <a:lstStyle/>
        <a:p>
          <a:endParaRPr lang="en-GB" sz="1600"/>
        </a:p>
      </dgm:t>
    </dgm:pt>
    <dgm:pt modelId="{105C8373-CBBF-43A9-A1DA-E6284F75DCEC}" type="sibTrans" cxnId="{57CC4C7D-3765-49A8-B1CE-0BA971AA02F2}">
      <dgm:prSet/>
      <dgm:spPr>
        <a:ln>
          <a:solidFill>
            <a:srgbClr val="663300"/>
          </a:solidFill>
        </a:ln>
      </dgm:spPr>
      <dgm:t>
        <a:bodyPr/>
        <a:lstStyle/>
        <a:p>
          <a:endParaRPr lang="en-GB" sz="1600"/>
        </a:p>
      </dgm:t>
    </dgm:pt>
    <dgm:pt modelId="{54A4E336-AECD-4AEE-8AE9-2975DA46E13F}">
      <dgm:prSet phldrT="[Text]" custT="1"/>
      <dgm:spPr>
        <a:solidFill>
          <a:srgbClr val="BF5D95"/>
        </a:solidFill>
      </dgm:spPr>
      <dgm:t>
        <a:bodyPr/>
        <a:lstStyle/>
        <a:p>
          <a:r>
            <a:rPr lang="de-DE" sz="1600" dirty="0" err="1" smtClean="0"/>
            <a:t>purchase</a:t>
          </a:r>
          <a:r>
            <a:rPr lang="de-DE" sz="1600" dirty="0" smtClean="0"/>
            <a:t> </a:t>
          </a:r>
          <a:r>
            <a:rPr lang="de-DE" sz="1600" dirty="0" err="1" smtClean="0"/>
            <a:t>influenced</a:t>
          </a:r>
          <a:r>
            <a:rPr lang="de-DE" sz="1600" dirty="0" smtClean="0"/>
            <a:t> </a:t>
          </a:r>
          <a:r>
            <a:rPr lang="de-DE" sz="1600" dirty="0" err="1" smtClean="0"/>
            <a:t>by</a:t>
          </a:r>
          <a:r>
            <a:rPr lang="de-DE" sz="1600" dirty="0" smtClean="0"/>
            <a:t> </a:t>
          </a:r>
          <a:r>
            <a:rPr lang="de-DE" sz="1600" dirty="0" err="1" smtClean="0"/>
            <a:t>social</a:t>
          </a:r>
          <a:r>
            <a:rPr lang="de-DE" sz="1600" dirty="0" smtClean="0"/>
            <a:t> </a:t>
          </a:r>
          <a:r>
            <a:rPr lang="de-DE" sz="1600" dirty="0" err="1" smtClean="0"/>
            <a:t>environment</a:t>
          </a:r>
          <a:endParaRPr lang="en-GB" sz="1600" dirty="0"/>
        </a:p>
      </dgm:t>
    </dgm:pt>
    <dgm:pt modelId="{07D63746-7861-4AEC-A0EB-A6BFD786AF07}" type="parTrans" cxnId="{4DB1579A-23E3-44D2-B8F3-1D7D74BD8D1C}">
      <dgm:prSet/>
      <dgm:spPr/>
      <dgm:t>
        <a:bodyPr/>
        <a:lstStyle/>
        <a:p>
          <a:endParaRPr lang="en-GB"/>
        </a:p>
      </dgm:t>
    </dgm:pt>
    <dgm:pt modelId="{432CC5C3-18A4-410A-85E7-FE21D1BFF678}" type="sibTrans" cxnId="{4DB1579A-23E3-44D2-B8F3-1D7D74BD8D1C}">
      <dgm:prSet/>
      <dgm:spPr>
        <a:ln>
          <a:solidFill>
            <a:srgbClr val="663300"/>
          </a:solidFill>
        </a:ln>
      </dgm:spPr>
      <dgm:t>
        <a:bodyPr/>
        <a:lstStyle/>
        <a:p>
          <a:endParaRPr lang="en-GB"/>
        </a:p>
      </dgm:t>
    </dgm:pt>
    <dgm:pt modelId="{789E6F03-C20F-4BEF-B4FD-73A30220ECAA}" type="pres">
      <dgm:prSet presAssocID="{E593DAEF-6B06-45FC-9B65-8708C41EEB90}" presName="cycle" presStyleCnt="0">
        <dgm:presLayoutVars>
          <dgm:dir/>
          <dgm:resizeHandles val="exact"/>
        </dgm:presLayoutVars>
      </dgm:prSet>
      <dgm:spPr/>
      <dgm:t>
        <a:bodyPr/>
        <a:lstStyle/>
        <a:p>
          <a:endParaRPr lang="de-DE"/>
        </a:p>
      </dgm:t>
    </dgm:pt>
    <dgm:pt modelId="{46EA9070-3321-4E37-89B5-871FA45989D0}" type="pres">
      <dgm:prSet presAssocID="{DFE05A2A-1963-4258-9282-705E720D3E5A}" presName="node" presStyleLbl="node1" presStyleIdx="0" presStyleCnt="6" custScaleX="152144" custScaleY="121802">
        <dgm:presLayoutVars>
          <dgm:bulletEnabled val="1"/>
        </dgm:presLayoutVars>
      </dgm:prSet>
      <dgm:spPr/>
      <dgm:t>
        <a:bodyPr/>
        <a:lstStyle/>
        <a:p>
          <a:endParaRPr lang="de-DE"/>
        </a:p>
      </dgm:t>
    </dgm:pt>
    <dgm:pt modelId="{FB48AD89-674D-4AD5-8B00-B35B06677658}" type="pres">
      <dgm:prSet presAssocID="{DFE05A2A-1963-4258-9282-705E720D3E5A}" presName="spNode" presStyleCnt="0"/>
      <dgm:spPr/>
    </dgm:pt>
    <dgm:pt modelId="{F81CBE92-9304-4483-B071-CB1C9FD21841}" type="pres">
      <dgm:prSet presAssocID="{1141CCBA-ECCA-4518-A337-A046241E4256}" presName="sibTrans" presStyleLbl="sibTrans1D1" presStyleIdx="0" presStyleCnt="6"/>
      <dgm:spPr/>
      <dgm:t>
        <a:bodyPr/>
        <a:lstStyle/>
        <a:p>
          <a:endParaRPr lang="de-DE"/>
        </a:p>
      </dgm:t>
    </dgm:pt>
    <dgm:pt modelId="{BB39FC34-9702-4128-A078-334C219D7957}" type="pres">
      <dgm:prSet presAssocID="{44C8C422-CB31-4F12-BF0B-68C99E4EB567}" presName="node" presStyleLbl="node1" presStyleIdx="1" presStyleCnt="6" custScaleX="120513" custScaleY="122071">
        <dgm:presLayoutVars>
          <dgm:bulletEnabled val="1"/>
        </dgm:presLayoutVars>
      </dgm:prSet>
      <dgm:spPr/>
      <dgm:t>
        <a:bodyPr/>
        <a:lstStyle/>
        <a:p>
          <a:endParaRPr lang="de-DE"/>
        </a:p>
      </dgm:t>
    </dgm:pt>
    <dgm:pt modelId="{FFE5E135-114D-499D-BEE3-785CCE3BE494}" type="pres">
      <dgm:prSet presAssocID="{44C8C422-CB31-4F12-BF0B-68C99E4EB567}" presName="spNode" presStyleCnt="0"/>
      <dgm:spPr/>
    </dgm:pt>
    <dgm:pt modelId="{E711299B-DD14-4DCF-88C1-E76DA3EEDE9A}" type="pres">
      <dgm:prSet presAssocID="{022D57AB-CCDD-4129-AF0D-0E874134EF28}" presName="sibTrans" presStyleLbl="sibTrans1D1" presStyleIdx="1" presStyleCnt="6"/>
      <dgm:spPr/>
      <dgm:t>
        <a:bodyPr/>
        <a:lstStyle/>
        <a:p>
          <a:endParaRPr lang="de-DE"/>
        </a:p>
      </dgm:t>
    </dgm:pt>
    <dgm:pt modelId="{3E41BB05-69C0-4921-A7D8-9A336257AAC9}" type="pres">
      <dgm:prSet presAssocID="{B39F1536-4913-4D00-9EF4-86BA3E50F720}" presName="node" presStyleLbl="node1" presStyleIdx="2" presStyleCnt="6" custScaleX="127984" custScaleY="155702">
        <dgm:presLayoutVars>
          <dgm:bulletEnabled val="1"/>
        </dgm:presLayoutVars>
      </dgm:prSet>
      <dgm:spPr/>
      <dgm:t>
        <a:bodyPr/>
        <a:lstStyle/>
        <a:p>
          <a:endParaRPr lang="en-GB"/>
        </a:p>
      </dgm:t>
    </dgm:pt>
    <dgm:pt modelId="{477ABED1-D2DD-424B-871D-B8165B251D95}" type="pres">
      <dgm:prSet presAssocID="{B39F1536-4913-4D00-9EF4-86BA3E50F720}" presName="spNode" presStyleCnt="0"/>
      <dgm:spPr/>
    </dgm:pt>
    <dgm:pt modelId="{D8ED2F8F-E79F-4B1A-B2FC-45AA99A7075D}" type="pres">
      <dgm:prSet presAssocID="{BEDB7114-2320-444C-BAB0-30F3348C0324}" presName="sibTrans" presStyleLbl="sibTrans1D1" presStyleIdx="2" presStyleCnt="6"/>
      <dgm:spPr/>
      <dgm:t>
        <a:bodyPr/>
        <a:lstStyle/>
        <a:p>
          <a:endParaRPr lang="de-DE"/>
        </a:p>
      </dgm:t>
    </dgm:pt>
    <dgm:pt modelId="{D7FD5BA9-D1AD-4B3C-BABE-9F12A6C9E721}" type="pres">
      <dgm:prSet presAssocID="{5E8A7B7E-4182-4C05-9876-0F20ADDE2454}" presName="node" presStyleLbl="node1" presStyleIdx="3" presStyleCnt="6" custScaleX="126791" custScaleY="123899">
        <dgm:presLayoutVars>
          <dgm:bulletEnabled val="1"/>
        </dgm:presLayoutVars>
      </dgm:prSet>
      <dgm:spPr/>
      <dgm:t>
        <a:bodyPr/>
        <a:lstStyle/>
        <a:p>
          <a:endParaRPr lang="de-DE"/>
        </a:p>
      </dgm:t>
    </dgm:pt>
    <dgm:pt modelId="{F9C509A2-D8CB-4ADA-AFF3-AB8AF461BC2C}" type="pres">
      <dgm:prSet presAssocID="{5E8A7B7E-4182-4C05-9876-0F20ADDE2454}" presName="spNode" presStyleCnt="0"/>
      <dgm:spPr/>
    </dgm:pt>
    <dgm:pt modelId="{1CBAA75C-3BA6-4B27-AD9F-B8D4258C614F}" type="pres">
      <dgm:prSet presAssocID="{87DBD514-5891-4AF9-B4FB-B2A43277F217}" presName="sibTrans" presStyleLbl="sibTrans1D1" presStyleIdx="3" presStyleCnt="6"/>
      <dgm:spPr/>
      <dgm:t>
        <a:bodyPr/>
        <a:lstStyle/>
        <a:p>
          <a:endParaRPr lang="de-DE"/>
        </a:p>
      </dgm:t>
    </dgm:pt>
    <dgm:pt modelId="{2B68CF2A-3D03-4D0A-A215-74CFDC9DB001}" type="pres">
      <dgm:prSet presAssocID="{94FADA28-5650-4F61-A69F-5D821F3CC260}" presName="node" presStyleLbl="node1" presStyleIdx="4" presStyleCnt="6" custScaleX="117106" custScaleY="131424">
        <dgm:presLayoutVars>
          <dgm:bulletEnabled val="1"/>
        </dgm:presLayoutVars>
      </dgm:prSet>
      <dgm:spPr/>
      <dgm:t>
        <a:bodyPr/>
        <a:lstStyle/>
        <a:p>
          <a:endParaRPr lang="de-DE"/>
        </a:p>
      </dgm:t>
    </dgm:pt>
    <dgm:pt modelId="{EFEA713D-6E80-46BC-8972-C7D7A8020A7C}" type="pres">
      <dgm:prSet presAssocID="{94FADA28-5650-4F61-A69F-5D821F3CC260}" presName="spNode" presStyleCnt="0"/>
      <dgm:spPr/>
    </dgm:pt>
    <dgm:pt modelId="{23486E61-748F-450A-89EC-DE9E5316D531}" type="pres">
      <dgm:prSet presAssocID="{105C8373-CBBF-43A9-A1DA-E6284F75DCEC}" presName="sibTrans" presStyleLbl="sibTrans1D1" presStyleIdx="4" presStyleCnt="6"/>
      <dgm:spPr/>
      <dgm:t>
        <a:bodyPr/>
        <a:lstStyle/>
        <a:p>
          <a:endParaRPr lang="de-DE"/>
        </a:p>
      </dgm:t>
    </dgm:pt>
    <dgm:pt modelId="{693F6254-B0FE-43AF-A417-39FB0D23BD7F}" type="pres">
      <dgm:prSet presAssocID="{54A4E336-AECD-4AEE-8AE9-2975DA46E13F}" presName="node" presStyleLbl="node1" presStyleIdx="5" presStyleCnt="6" custScaleX="120938" custScaleY="141754">
        <dgm:presLayoutVars>
          <dgm:bulletEnabled val="1"/>
        </dgm:presLayoutVars>
      </dgm:prSet>
      <dgm:spPr/>
      <dgm:t>
        <a:bodyPr/>
        <a:lstStyle/>
        <a:p>
          <a:endParaRPr lang="en-GB"/>
        </a:p>
      </dgm:t>
    </dgm:pt>
    <dgm:pt modelId="{E61F3202-5A28-4777-AB9F-FAD5C78174B1}" type="pres">
      <dgm:prSet presAssocID="{54A4E336-AECD-4AEE-8AE9-2975DA46E13F}" presName="spNode" presStyleCnt="0"/>
      <dgm:spPr/>
    </dgm:pt>
    <dgm:pt modelId="{9B4F0918-5FEB-42C6-98C8-99F73065BCD1}" type="pres">
      <dgm:prSet presAssocID="{432CC5C3-18A4-410A-85E7-FE21D1BFF678}" presName="sibTrans" presStyleLbl="sibTrans1D1" presStyleIdx="5" presStyleCnt="6"/>
      <dgm:spPr/>
      <dgm:t>
        <a:bodyPr/>
        <a:lstStyle/>
        <a:p>
          <a:endParaRPr lang="de-DE"/>
        </a:p>
      </dgm:t>
    </dgm:pt>
  </dgm:ptLst>
  <dgm:cxnLst>
    <dgm:cxn modelId="{E3E7CD64-3636-4E3F-89B6-3C3EF1201BD9}" type="presOf" srcId="{432CC5C3-18A4-410A-85E7-FE21D1BFF678}" destId="{9B4F0918-5FEB-42C6-98C8-99F73065BCD1}" srcOrd="0" destOrd="0" presId="urn:microsoft.com/office/officeart/2005/8/layout/cycle6"/>
    <dgm:cxn modelId="{57CC4C7D-3765-49A8-B1CE-0BA971AA02F2}" srcId="{E593DAEF-6B06-45FC-9B65-8708C41EEB90}" destId="{94FADA28-5650-4F61-A69F-5D821F3CC260}" srcOrd="4" destOrd="0" parTransId="{7C214CC9-89FE-4B71-B4BC-10C3B6CBB2B8}" sibTransId="{105C8373-CBBF-43A9-A1DA-E6284F75DCEC}"/>
    <dgm:cxn modelId="{234256F1-9B62-4894-939E-BDD8CD1D7A8A}" type="presOf" srcId="{1141CCBA-ECCA-4518-A337-A046241E4256}" destId="{F81CBE92-9304-4483-B071-CB1C9FD21841}" srcOrd="0" destOrd="0" presId="urn:microsoft.com/office/officeart/2005/8/layout/cycle6"/>
    <dgm:cxn modelId="{2C989E1B-4D1B-43F2-9E3C-43DB86D28734}" type="presOf" srcId="{DFE05A2A-1963-4258-9282-705E720D3E5A}" destId="{46EA9070-3321-4E37-89B5-871FA45989D0}" srcOrd="0" destOrd="0" presId="urn:microsoft.com/office/officeart/2005/8/layout/cycle6"/>
    <dgm:cxn modelId="{A20CF16C-D206-481D-8364-499D18E72182}" srcId="{E593DAEF-6B06-45FC-9B65-8708C41EEB90}" destId="{B39F1536-4913-4D00-9EF4-86BA3E50F720}" srcOrd="2" destOrd="0" parTransId="{776187AA-627F-407A-BFAC-274C91627A86}" sibTransId="{BEDB7114-2320-444C-BAB0-30F3348C0324}"/>
    <dgm:cxn modelId="{33DBA0FC-EF10-415D-AECC-9C2A21FE6952}" type="presOf" srcId="{E593DAEF-6B06-45FC-9B65-8708C41EEB90}" destId="{789E6F03-C20F-4BEF-B4FD-73A30220ECAA}" srcOrd="0" destOrd="0" presId="urn:microsoft.com/office/officeart/2005/8/layout/cycle6"/>
    <dgm:cxn modelId="{0F7F7143-E6CD-40AB-B661-EF55C5E2FA19}" type="presOf" srcId="{5E8A7B7E-4182-4C05-9876-0F20ADDE2454}" destId="{D7FD5BA9-D1AD-4B3C-BABE-9F12A6C9E721}" srcOrd="0" destOrd="0" presId="urn:microsoft.com/office/officeart/2005/8/layout/cycle6"/>
    <dgm:cxn modelId="{6A37A722-41AF-4BFB-BDA4-648942762517}" srcId="{E593DAEF-6B06-45FC-9B65-8708C41EEB90}" destId="{5E8A7B7E-4182-4C05-9876-0F20ADDE2454}" srcOrd="3" destOrd="0" parTransId="{34B680C4-114C-4E6F-8743-4CA3E39CB668}" sibTransId="{87DBD514-5891-4AF9-B4FB-B2A43277F217}"/>
    <dgm:cxn modelId="{E9C14E14-6F24-40F0-A4BC-58769E525CEB}" type="presOf" srcId="{BEDB7114-2320-444C-BAB0-30F3348C0324}" destId="{D8ED2F8F-E79F-4B1A-B2FC-45AA99A7075D}" srcOrd="0" destOrd="0" presId="urn:microsoft.com/office/officeart/2005/8/layout/cycle6"/>
    <dgm:cxn modelId="{E7745F58-67D8-4018-A773-84CD16176871}" type="presOf" srcId="{94FADA28-5650-4F61-A69F-5D821F3CC260}" destId="{2B68CF2A-3D03-4D0A-A215-74CFDC9DB001}" srcOrd="0" destOrd="0" presId="urn:microsoft.com/office/officeart/2005/8/layout/cycle6"/>
    <dgm:cxn modelId="{CD9D0710-40C8-474F-A8AB-374F8DDF7284}" type="presOf" srcId="{105C8373-CBBF-43A9-A1DA-E6284F75DCEC}" destId="{23486E61-748F-450A-89EC-DE9E5316D531}" srcOrd="0" destOrd="0" presId="urn:microsoft.com/office/officeart/2005/8/layout/cycle6"/>
    <dgm:cxn modelId="{979AC7C8-F97A-4876-9C50-7DF35C2E2422}" type="presOf" srcId="{022D57AB-CCDD-4129-AF0D-0E874134EF28}" destId="{E711299B-DD14-4DCF-88C1-E76DA3EEDE9A}" srcOrd="0" destOrd="0" presId="urn:microsoft.com/office/officeart/2005/8/layout/cycle6"/>
    <dgm:cxn modelId="{EE13EF61-9709-436C-8B4B-D9F32F9C2301}" srcId="{E593DAEF-6B06-45FC-9B65-8708C41EEB90}" destId="{44C8C422-CB31-4F12-BF0B-68C99E4EB567}" srcOrd="1" destOrd="0" parTransId="{26FEFAD4-C8C3-4964-B417-850A7F9C1069}" sibTransId="{022D57AB-CCDD-4129-AF0D-0E874134EF28}"/>
    <dgm:cxn modelId="{39B13184-B6B1-4FCA-830A-B18CC1E666CF}" type="presOf" srcId="{B39F1536-4913-4D00-9EF4-86BA3E50F720}" destId="{3E41BB05-69C0-4921-A7D8-9A336257AAC9}" srcOrd="0" destOrd="0" presId="urn:microsoft.com/office/officeart/2005/8/layout/cycle6"/>
    <dgm:cxn modelId="{4DB1579A-23E3-44D2-B8F3-1D7D74BD8D1C}" srcId="{E593DAEF-6B06-45FC-9B65-8708C41EEB90}" destId="{54A4E336-AECD-4AEE-8AE9-2975DA46E13F}" srcOrd="5" destOrd="0" parTransId="{07D63746-7861-4AEC-A0EB-A6BFD786AF07}" sibTransId="{432CC5C3-18A4-410A-85E7-FE21D1BFF678}"/>
    <dgm:cxn modelId="{AFB4D032-C3A3-4A33-95BF-A91D9944E0E2}" type="presOf" srcId="{87DBD514-5891-4AF9-B4FB-B2A43277F217}" destId="{1CBAA75C-3BA6-4B27-AD9F-B8D4258C614F}" srcOrd="0" destOrd="0" presId="urn:microsoft.com/office/officeart/2005/8/layout/cycle6"/>
    <dgm:cxn modelId="{1E327D9B-9ADC-4B30-9A87-BC399E5AAB4F}" type="presOf" srcId="{54A4E336-AECD-4AEE-8AE9-2975DA46E13F}" destId="{693F6254-B0FE-43AF-A417-39FB0D23BD7F}" srcOrd="0" destOrd="0" presId="urn:microsoft.com/office/officeart/2005/8/layout/cycle6"/>
    <dgm:cxn modelId="{601438ED-6D33-4555-BF31-B07CB31097C0}" srcId="{E593DAEF-6B06-45FC-9B65-8708C41EEB90}" destId="{DFE05A2A-1963-4258-9282-705E720D3E5A}" srcOrd="0" destOrd="0" parTransId="{CA7EFE2D-7FE1-4F73-B2F2-1C6007083DD8}" sibTransId="{1141CCBA-ECCA-4518-A337-A046241E4256}"/>
    <dgm:cxn modelId="{37B18278-2506-41F8-841E-782DCA92A36E}" type="presOf" srcId="{44C8C422-CB31-4F12-BF0B-68C99E4EB567}" destId="{BB39FC34-9702-4128-A078-334C219D7957}" srcOrd="0" destOrd="0" presId="urn:microsoft.com/office/officeart/2005/8/layout/cycle6"/>
    <dgm:cxn modelId="{1F1B3431-5D09-44E6-A1FE-012497AFEB60}" type="presParOf" srcId="{789E6F03-C20F-4BEF-B4FD-73A30220ECAA}" destId="{46EA9070-3321-4E37-89B5-871FA45989D0}" srcOrd="0" destOrd="0" presId="urn:microsoft.com/office/officeart/2005/8/layout/cycle6"/>
    <dgm:cxn modelId="{0FE499C8-8097-4CC0-82E7-012D0A7BA09C}" type="presParOf" srcId="{789E6F03-C20F-4BEF-B4FD-73A30220ECAA}" destId="{FB48AD89-674D-4AD5-8B00-B35B06677658}" srcOrd="1" destOrd="0" presId="urn:microsoft.com/office/officeart/2005/8/layout/cycle6"/>
    <dgm:cxn modelId="{834EA58B-FB3B-4813-8AF0-7ED2032A4109}" type="presParOf" srcId="{789E6F03-C20F-4BEF-B4FD-73A30220ECAA}" destId="{F81CBE92-9304-4483-B071-CB1C9FD21841}" srcOrd="2" destOrd="0" presId="urn:microsoft.com/office/officeart/2005/8/layout/cycle6"/>
    <dgm:cxn modelId="{2526A0E5-1B28-4DF2-9850-A240F7FDF9D8}" type="presParOf" srcId="{789E6F03-C20F-4BEF-B4FD-73A30220ECAA}" destId="{BB39FC34-9702-4128-A078-334C219D7957}" srcOrd="3" destOrd="0" presId="urn:microsoft.com/office/officeart/2005/8/layout/cycle6"/>
    <dgm:cxn modelId="{2C7D932E-F464-4A9F-88A3-2B5D6617FBBA}" type="presParOf" srcId="{789E6F03-C20F-4BEF-B4FD-73A30220ECAA}" destId="{FFE5E135-114D-499D-BEE3-785CCE3BE494}" srcOrd="4" destOrd="0" presId="urn:microsoft.com/office/officeart/2005/8/layout/cycle6"/>
    <dgm:cxn modelId="{2FF5F66C-6BDD-4D00-A5C9-ABED948B958E}" type="presParOf" srcId="{789E6F03-C20F-4BEF-B4FD-73A30220ECAA}" destId="{E711299B-DD14-4DCF-88C1-E76DA3EEDE9A}" srcOrd="5" destOrd="0" presId="urn:microsoft.com/office/officeart/2005/8/layout/cycle6"/>
    <dgm:cxn modelId="{FD9E45CE-1A53-4866-951C-94F1F2B6AA6D}" type="presParOf" srcId="{789E6F03-C20F-4BEF-B4FD-73A30220ECAA}" destId="{3E41BB05-69C0-4921-A7D8-9A336257AAC9}" srcOrd="6" destOrd="0" presId="urn:microsoft.com/office/officeart/2005/8/layout/cycle6"/>
    <dgm:cxn modelId="{49F2BDE7-6F69-4386-BBC6-9F77E1F906C4}" type="presParOf" srcId="{789E6F03-C20F-4BEF-B4FD-73A30220ECAA}" destId="{477ABED1-D2DD-424B-871D-B8165B251D95}" srcOrd="7" destOrd="0" presId="urn:microsoft.com/office/officeart/2005/8/layout/cycle6"/>
    <dgm:cxn modelId="{8F56D798-3888-4C42-8417-73677CF11440}" type="presParOf" srcId="{789E6F03-C20F-4BEF-B4FD-73A30220ECAA}" destId="{D8ED2F8F-E79F-4B1A-B2FC-45AA99A7075D}" srcOrd="8" destOrd="0" presId="urn:microsoft.com/office/officeart/2005/8/layout/cycle6"/>
    <dgm:cxn modelId="{79DFB463-8BD6-4BE0-8079-BB572CE67C5F}" type="presParOf" srcId="{789E6F03-C20F-4BEF-B4FD-73A30220ECAA}" destId="{D7FD5BA9-D1AD-4B3C-BABE-9F12A6C9E721}" srcOrd="9" destOrd="0" presId="urn:microsoft.com/office/officeart/2005/8/layout/cycle6"/>
    <dgm:cxn modelId="{F952C5FC-E404-4673-A903-6FBC45F95876}" type="presParOf" srcId="{789E6F03-C20F-4BEF-B4FD-73A30220ECAA}" destId="{F9C509A2-D8CB-4ADA-AFF3-AB8AF461BC2C}" srcOrd="10" destOrd="0" presId="urn:microsoft.com/office/officeart/2005/8/layout/cycle6"/>
    <dgm:cxn modelId="{771C2AFD-75D0-4FE7-B6D4-72D29D9F826D}" type="presParOf" srcId="{789E6F03-C20F-4BEF-B4FD-73A30220ECAA}" destId="{1CBAA75C-3BA6-4B27-AD9F-B8D4258C614F}" srcOrd="11" destOrd="0" presId="urn:microsoft.com/office/officeart/2005/8/layout/cycle6"/>
    <dgm:cxn modelId="{DF985C6E-FC1D-4CA7-B809-30E46345AEFC}" type="presParOf" srcId="{789E6F03-C20F-4BEF-B4FD-73A30220ECAA}" destId="{2B68CF2A-3D03-4D0A-A215-74CFDC9DB001}" srcOrd="12" destOrd="0" presId="urn:microsoft.com/office/officeart/2005/8/layout/cycle6"/>
    <dgm:cxn modelId="{6CB8A3BB-1D34-4B46-A960-E600D288436F}" type="presParOf" srcId="{789E6F03-C20F-4BEF-B4FD-73A30220ECAA}" destId="{EFEA713D-6E80-46BC-8972-C7D7A8020A7C}" srcOrd="13" destOrd="0" presId="urn:microsoft.com/office/officeart/2005/8/layout/cycle6"/>
    <dgm:cxn modelId="{F45AD913-3B12-426D-874F-A924F7868738}" type="presParOf" srcId="{789E6F03-C20F-4BEF-B4FD-73A30220ECAA}" destId="{23486E61-748F-450A-89EC-DE9E5316D531}" srcOrd="14" destOrd="0" presId="urn:microsoft.com/office/officeart/2005/8/layout/cycle6"/>
    <dgm:cxn modelId="{F9FAADDC-C87D-4DF1-9F1B-1E0BF8F7958A}" type="presParOf" srcId="{789E6F03-C20F-4BEF-B4FD-73A30220ECAA}" destId="{693F6254-B0FE-43AF-A417-39FB0D23BD7F}" srcOrd="15" destOrd="0" presId="urn:microsoft.com/office/officeart/2005/8/layout/cycle6"/>
    <dgm:cxn modelId="{19BA53EA-A54C-4547-AAEA-1F663D0FBADE}" type="presParOf" srcId="{789E6F03-C20F-4BEF-B4FD-73A30220ECAA}" destId="{E61F3202-5A28-4777-AB9F-FAD5C78174B1}" srcOrd="16" destOrd="0" presId="urn:microsoft.com/office/officeart/2005/8/layout/cycle6"/>
    <dgm:cxn modelId="{C9E244FF-28AF-426B-BA0C-714DF5913FBA}" type="presParOf" srcId="{789E6F03-C20F-4BEF-B4FD-73A30220ECAA}" destId="{9B4F0918-5FEB-42C6-98C8-99F73065BCD1}"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0.71542</cdr:x>
      <cdr:y>0.06235</cdr:y>
    </cdr:from>
    <cdr:to>
      <cdr:x>0.8719</cdr:x>
      <cdr:y>0.15186</cdr:y>
    </cdr:to>
    <cdr:sp macro="" textlink="">
      <cdr:nvSpPr>
        <cdr:cNvPr id="2" name="Textfeld 1"/>
        <cdr:cNvSpPr txBox="1"/>
      </cdr:nvSpPr>
      <cdr:spPr>
        <a:xfrm xmlns:a="http://schemas.openxmlformats.org/drawingml/2006/main">
          <a:off x="3013302" y="224487"/>
          <a:ext cx="659106" cy="3222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latin typeface="Arial" panose="020B0604020202020204" pitchFamily="34" charset="0"/>
              <a:cs typeface="Arial" panose="020B0604020202020204" pitchFamily="34" charset="0"/>
            </a:rPr>
            <a:t>n=211</a:t>
          </a:r>
        </a:p>
      </cdr:txBody>
    </cdr:sp>
  </cdr:relSizeAnchor>
</c:userShapes>
</file>

<file path=ppt/drawings/drawing2.xml><?xml version="1.0" encoding="utf-8"?>
<c:userShapes xmlns:c="http://schemas.openxmlformats.org/drawingml/2006/chart">
  <cdr:relSizeAnchor xmlns:cdr="http://schemas.openxmlformats.org/drawingml/2006/chartDrawing">
    <cdr:from>
      <cdr:x>0.10626</cdr:x>
      <cdr:y>0.18133</cdr:y>
    </cdr:from>
    <cdr:to>
      <cdr:x>0.15875</cdr:x>
      <cdr:y>0.67454</cdr:y>
    </cdr:to>
    <cdr:sp macro="" textlink="">
      <cdr:nvSpPr>
        <cdr:cNvPr id="2" name="Abgerundetes Rechteck 1"/>
        <cdr:cNvSpPr/>
      </cdr:nvSpPr>
      <cdr:spPr>
        <a:xfrm xmlns:a="http://schemas.openxmlformats.org/drawingml/2006/main">
          <a:off x="874440" y="820688"/>
          <a:ext cx="432048" cy="2232248"/>
        </a:xfrm>
        <a:prstGeom xmlns:a="http://schemas.openxmlformats.org/drawingml/2006/main" prst="roundRect">
          <a:avLst/>
        </a:prstGeom>
        <a:noFill xmlns:a="http://schemas.openxmlformats.org/drawingml/2006/main"/>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de-DE"/>
        </a:p>
      </cdr:txBody>
    </cdr:sp>
  </cdr:relSizeAnchor>
  <cdr:relSizeAnchor xmlns:cdr="http://schemas.openxmlformats.org/drawingml/2006/chartDrawing">
    <cdr:from>
      <cdr:x>0.22875</cdr:x>
      <cdr:y>0.18133</cdr:y>
    </cdr:from>
    <cdr:to>
      <cdr:x>0.28125</cdr:x>
      <cdr:y>0.67454</cdr:y>
    </cdr:to>
    <cdr:sp macro="" textlink="">
      <cdr:nvSpPr>
        <cdr:cNvPr id="3" name="Abgerundetes Rechteck 2"/>
        <cdr:cNvSpPr/>
      </cdr:nvSpPr>
      <cdr:spPr>
        <a:xfrm xmlns:a="http://schemas.openxmlformats.org/drawingml/2006/main">
          <a:off x="1882552" y="820688"/>
          <a:ext cx="432048" cy="2232248"/>
        </a:xfrm>
        <a:prstGeom xmlns:a="http://schemas.openxmlformats.org/drawingml/2006/main" prst="roundRect">
          <a:avLst/>
        </a:prstGeom>
        <a:noFill xmlns:a="http://schemas.openxmlformats.org/drawingml/2006/main"/>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de-DE"/>
        </a:p>
      </cdr:txBody>
    </cdr:sp>
  </cdr:relSizeAnchor>
  <cdr:relSizeAnchor xmlns:cdr="http://schemas.openxmlformats.org/drawingml/2006/chartDrawing">
    <cdr:from>
      <cdr:x>0.29875</cdr:x>
      <cdr:y>0.18133</cdr:y>
    </cdr:from>
    <cdr:to>
      <cdr:x>0.35125</cdr:x>
      <cdr:y>0.67454</cdr:y>
    </cdr:to>
    <cdr:sp macro="" textlink="">
      <cdr:nvSpPr>
        <cdr:cNvPr id="4" name="Abgerundetes Rechteck 3"/>
        <cdr:cNvSpPr/>
      </cdr:nvSpPr>
      <cdr:spPr>
        <a:xfrm xmlns:a="http://schemas.openxmlformats.org/drawingml/2006/main">
          <a:off x="2458616" y="820688"/>
          <a:ext cx="432048" cy="2232248"/>
        </a:xfrm>
        <a:prstGeom xmlns:a="http://schemas.openxmlformats.org/drawingml/2006/main" prst="roundRect">
          <a:avLst/>
        </a:prstGeom>
        <a:noFill xmlns:a="http://schemas.openxmlformats.org/drawingml/2006/main"/>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de-DE"/>
        </a:p>
      </cdr:txBody>
    </cdr:sp>
  </cdr:relSizeAnchor>
  <cdr:relSizeAnchor xmlns:cdr="http://schemas.openxmlformats.org/drawingml/2006/chartDrawing">
    <cdr:from>
      <cdr:x>0.42125</cdr:x>
      <cdr:y>0.18133</cdr:y>
    </cdr:from>
    <cdr:to>
      <cdr:x>0.47375</cdr:x>
      <cdr:y>0.67454</cdr:y>
    </cdr:to>
    <cdr:sp macro="" textlink="">
      <cdr:nvSpPr>
        <cdr:cNvPr id="5" name="Abgerundetes Rechteck 4"/>
        <cdr:cNvSpPr/>
      </cdr:nvSpPr>
      <cdr:spPr>
        <a:xfrm xmlns:a="http://schemas.openxmlformats.org/drawingml/2006/main">
          <a:off x="3466728" y="820688"/>
          <a:ext cx="432048" cy="2232248"/>
        </a:xfrm>
        <a:prstGeom xmlns:a="http://schemas.openxmlformats.org/drawingml/2006/main" prst="roundRect">
          <a:avLst/>
        </a:prstGeom>
        <a:noFill xmlns:a="http://schemas.openxmlformats.org/drawingml/2006/main"/>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de-DE"/>
        </a:p>
      </cdr:txBody>
    </cdr:sp>
  </cdr:relSizeAnchor>
  <cdr:relSizeAnchor xmlns:cdr="http://schemas.openxmlformats.org/drawingml/2006/chartDrawing">
    <cdr:from>
      <cdr:x>0.4825</cdr:x>
      <cdr:y>0.18133</cdr:y>
    </cdr:from>
    <cdr:to>
      <cdr:x>0.535</cdr:x>
      <cdr:y>0.67454</cdr:y>
    </cdr:to>
    <cdr:sp macro="" textlink="">
      <cdr:nvSpPr>
        <cdr:cNvPr id="6" name="Abgerundetes Rechteck 5"/>
        <cdr:cNvSpPr/>
      </cdr:nvSpPr>
      <cdr:spPr>
        <a:xfrm xmlns:a="http://schemas.openxmlformats.org/drawingml/2006/main">
          <a:off x="3970784" y="820688"/>
          <a:ext cx="432048" cy="2232248"/>
        </a:xfrm>
        <a:prstGeom xmlns:a="http://schemas.openxmlformats.org/drawingml/2006/main" prst="roundRect">
          <a:avLst/>
        </a:prstGeom>
        <a:noFill xmlns:a="http://schemas.openxmlformats.org/drawingml/2006/main"/>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de-DE"/>
        </a:p>
      </cdr:txBody>
    </cdr:sp>
  </cdr:relSizeAnchor>
  <cdr:relSizeAnchor xmlns:cdr="http://schemas.openxmlformats.org/drawingml/2006/chartDrawing">
    <cdr:from>
      <cdr:x>0.36</cdr:x>
      <cdr:y>0.18133</cdr:y>
    </cdr:from>
    <cdr:to>
      <cdr:x>0.4125</cdr:x>
      <cdr:y>0.67454</cdr:y>
    </cdr:to>
    <cdr:sp macro="" textlink="">
      <cdr:nvSpPr>
        <cdr:cNvPr id="7" name="Abgerundetes Rechteck 6"/>
        <cdr:cNvSpPr/>
      </cdr:nvSpPr>
      <cdr:spPr>
        <a:xfrm xmlns:a="http://schemas.openxmlformats.org/drawingml/2006/main">
          <a:off x="2962672" y="820688"/>
          <a:ext cx="432048" cy="2232248"/>
        </a:xfrm>
        <a:prstGeom xmlns:a="http://schemas.openxmlformats.org/drawingml/2006/main" prst="roundRect">
          <a:avLst/>
        </a:prstGeom>
        <a:noFill xmlns:a="http://schemas.openxmlformats.org/drawingml/2006/main"/>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de-DE"/>
        </a:p>
      </cdr:txBody>
    </cdr:sp>
  </cdr:relSizeAnchor>
  <cdr:relSizeAnchor xmlns:cdr="http://schemas.openxmlformats.org/drawingml/2006/chartDrawing">
    <cdr:from>
      <cdr:x>0.54375</cdr:x>
      <cdr:y>0.18133</cdr:y>
    </cdr:from>
    <cdr:to>
      <cdr:x>0.59625</cdr:x>
      <cdr:y>0.67454</cdr:y>
    </cdr:to>
    <cdr:sp macro="" textlink="">
      <cdr:nvSpPr>
        <cdr:cNvPr id="8" name="Abgerundetes Rechteck 7"/>
        <cdr:cNvSpPr/>
      </cdr:nvSpPr>
      <cdr:spPr>
        <a:xfrm xmlns:a="http://schemas.openxmlformats.org/drawingml/2006/main">
          <a:off x="4474840" y="820688"/>
          <a:ext cx="432048" cy="2232248"/>
        </a:xfrm>
        <a:prstGeom xmlns:a="http://schemas.openxmlformats.org/drawingml/2006/main" prst="roundRect">
          <a:avLst/>
        </a:prstGeom>
        <a:noFill xmlns:a="http://schemas.openxmlformats.org/drawingml/2006/main"/>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de-DE"/>
        </a:p>
      </cdr:txBody>
    </cdr:sp>
  </cdr:relSizeAnchor>
  <cdr:relSizeAnchor xmlns:cdr="http://schemas.openxmlformats.org/drawingml/2006/chartDrawing">
    <cdr:from>
      <cdr:x>0.675</cdr:x>
      <cdr:y>0.18133</cdr:y>
    </cdr:from>
    <cdr:to>
      <cdr:x>0.7275</cdr:x>
      <cdr:y>0.67454</cdr:y>
    </cdr:to>
    <cdr:sp macro="" textlink="">
      <cdr:nvSpPr>
        <cdr:cNvPr id="9" name="Abgerundetes Rechteck 8"/>
        <cdr:cNvSpPr/>
      </cdr:nvSpPr>
      <cdr:spPr>
        <a:xfrm xmlns:a="http://schemas.openxmlformats.org/drawingml/2006/main">
          <a:off x="5554960" y="820688"/>
          <a:ext cx="432048" cy="2232248"/>
        </a:xfrm>
        <a:prstGeom xmlns:a="http://schemas.openxmlformats.org/drawingml/2006/main" prst="roundRect">
          <a:avLst/>
        </a:prstGeom>
        <a:noFill xmlns:a="http://schemas.openxmlformats.org/drawingml/2006/main"/>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de-DE"/>
        </a:p>
      </cdr:txBody>
    </cdr:sp>
  </cdr:relSizeAnchor>
  <cdr:relSizeAnchor xmlns:cdr="http://schemas.openxmlformats.org/drawingml/2006/chartDrawing">
    <cdr:from>
      <cdr:x>0.92874</cdr:x>
      <cdr:y>0.18133</cdr:y>
    </cdr:from>
    <cdr:to>
      <cdr:x>0.98124</cdr:x>
      <cdr:y>0.67454</cdr:y>
    </cdr:to>
    <cdr:sp macro="" textlink="">
      <cdr:nvSpPr>
        <cdr:cNvPr id="10" name="Abgerundetes Rechteck 9"/>
        <cdr:cNvSpPr/>
      </cdr:nvSpPr>
      <cdr:spPr>
        <a:xfrm xmlns:a="http://schemas.openxmlformats.org/drawingml/2006/main">
          <a:off x="7643192" y="820688"/>
          <a:ext cx="432048" cy="2232248"/>
        </a:xfrm>
        <a:prstGeom xmlns:a="http://schemas.openxmlformats.org/drawingml/2006/main" prst="roundRect">
          <a:avLst/>
        </a:prstGeom>
        <a:noFill xmlns:a="http://schemas.openxmlformats.org/drawingml/2006/main"/>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de-DE"/>
        </a:p>
      </cdr:txBody>
    </cdr:sp>
  </cdr:relSizeAnchor>
  <cdr:relSizeAnchor xmlns:cdr="http://schemas.openxmlformats.org/drawingml/2006/chartDrawing">
    <cdr:from>
      <cdr:x>0.06251</cdr:x>
      <cdr:y>0.03814</cdr:y>
    </cdr:from>
    <cdr:to>
      <cdr:x>0.98124</cdr:x>
      <cdr:y>0.11769</cdr:y>
    </cdr:to>
    <cdr:sp macro="" textlink="">
      <cdr:nvSpPr>
        <cdr:cNvPr id="11" name="Textfeld 10"/>
        <cdr:cNvSpPr txBox="1"/>
      </cdr:nvSpPr>
      <cdr:spPr>
        <a:xfrm xmlns:a="http://schemas.openxmlformats.org/drawingml/2006/main">
          <a:off x="514400" y="172620"/>
          <a:ext cx="7560839" cy="3600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600" dirty="0" err="1" smtClean="0"/>
            <a:t>Organic-minded</a:t>
          </a:r>
          <a:r>
            <a:rPr lang="de-DE" sz="1600" dirty="0" smtClean="0"/>
            <a:t> </a:t>
          </a:r>
          <a:r>
            <a:rPr lang="de-DE" sz="1600" dirty="0" err="1" smtClean="0"/>
            <a:t>consumers</a:t>
          </a:r>
          <a:r>
            <a:rPr lang="de-DE" sz="1600" dirty="0" smtClean="0"/>
            <a:t> (</a:t>
          </a:r>
          <a:r>
            <a:rPr lang="de-DE" sz="1600" dirty="0" err="1" smtClean="0"/>
            <a:t>cluster</a:t>
          </a:r>
          <a:r>
            <a:rPr lang="de-DE" sz="1600" dirty="0" smtClean="0"/>
            <a:t> 1) </a:t>
          </a:r>
          <a:r>
            <a:rPr lang="de-DE" sz="1600" dirty="0" err="1" smtClean="0"/>
            <a:t>are</a:t>
          </a:r>
          <a:r>
            <a:rPr lang="de-DE" sz="1600" dirty="0" smtClean="0"/>
            <a:t> </a:t>
          </a:r>
          <a:r>
            <a:rPr lang="de-DE" sz="1600" dirty="0" err="1" smtClean="0"/>
            <a:t>less</a:t>
          </a:r>
          <a:r>
            <a:rPr lang="de-DE" sz="1600" dirty="0" smtClean="0"/>
            <a:t> </a:t>
          </a:r>
          <a:r>
            <a:rPr lang="de-DE" sz="1600" dirty="0" err="1" smtClean="0"/>
            <a:t>confident</a:t>
          </a:r>
          <a:r>
            <a:rPr lang="de-DE" sz="1600" dirty="0" smtClean="0"/>
            <a:t> in </a:t>
          </a:r>
          <a:r>
            <a:rPr lang="de-DE" sz="1600" dirty="0" err="1" smtClean="0"/>
            <a:t>products</a:t>
          </a:r>
          <a:r>
            <a:rPr lang="de-DE" sz="1600" dirty="0" smtClean="0"/>
            <a:t> </a:t>
          </a:r>
          <a:r>
            <a:rPr lang="de-DE" sz="1600" dirty="0" err="1" smtClean="0"/>
            <a:t>from</a:t>
          </a:r>
          <a:r>
            <a:rPr lang="de-DE" sz="1600" dirty="0" smtClean="0"/>
            <a:t> </a:t>
          </a:r>
          <a:r>
            <a:rPr lang="de-DE" sz="1600" dirty="0" err="1" smtClean="0"/>
            <a:t>abroad</a:t>
          </a:r>
          <a:r>
            <a:rPr lang="de-DE" sz="1600" dirty="0" smtClean="0"/>
            <a:t>.</a:t>
          </a:r>
          <a:endParaRPr lang="de-DE"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66563"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66564"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66565"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AAD45CB-E02E-46FC-8766-C583A4357561}" type="slidenum">
              <a:rPr lang="de-DE"/>
              <a:pPr/>
              <a:t>‹Nr.›</a:t>
            </a:fld>
            <a:endParaRPr lang="de-DE"/>
          </a:p>
        </p:txBody>
      </p:sp>
    </p:spTree>
    <p:extLst>
      <p:ext uri="{BB962C8B-B14F-4D97-AF65-F5344CB8AC3E}">
        <p14:creationId xmlns:p14="http://schemas.microsoft.com/office/powerpoint/2010/main" val="1070676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58371"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58373" name="Rectangle 5"/>
          <p:cNvSpPr>
            <a:spLocks noGrp="1" noChangeArrowheads="1"/>
          </p:cNvSpPr>
          <p:nvPr>
            <p:ph type="body" sz="quarter" idx="3"/>
          </p:nvPr>
        </p:nvSpPr>
        <p:spPr bwMode="auto">
          <a:xfrm>
            <a:off x="914400" y="4414838"/>
            <a:ext cx="5029200" cy="418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8374"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58375"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C79E0B6-1BCE-4C72-96E3-3B03C74246A4}" type="slidenum">
              <a:rPr lang="de-DE"/>
              <a:pPr/>
              <a:t>‹Nr.›</a:t>
            </a:fld>
            <a:endParaRPr lang="de-DE"/>
          </a:p>
        </p:txBody>
      </p:sp>
    </p:spTree>
    <p:extLst>
      <p:ext uri="{BB962C8B-B14F-4D97-AF65-F5344CB8AC3E}">
        <p14:creationId xmlns:p14="http://schemas.microsoft.com/office/powerpoint/2010/main" val="15680242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DC79E0B6-1BCE-4C72-96E3-3B03C74246A4}" type="slidenum">
              <a:rPr lang="de-DE" smtClean="0"/>
              <a:pPr/>
              <a:t>3</a:t>
            </a:fld>
            <a:endParaRPr lang="de-DE"/>
          </a:p>
        </p:txBody>
      </p:sp>
    </p:spTree>
    <p:extLst>
      <p:ext uri="{BB962C8B-B14F-4D97-AF65-F5344CB8AC3E}">
        <p14:creationId xmlns:p14="http://schemas.microsoft.com/office/powerpoint/2010/main" val="4140552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C79E0B6-1BCE-4C72-96E3-3B03C74246A4}" type="slidenum">
              <a:rPr lang="de-DE" smtClean="0"/>
              <a:pPr/>
              <a:t>12</a:t>
            </a:fld>
            <a:endParaRPr lang="de-DE"/>
          </a:p>
        </p:txBody>
      </p:sp>
    </p:spTree>
    <p:extLst>
      <p:ext uri="{BB962C8B-B14F-4D97-AF65-F5344CB8AC3E}">
        <p14:creationId xmlns:p14="http://schemas.microsoft.com/office/powerpoint/2010/main" val="1440874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de-DE"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dirty="0"/>
          </a:p>
        </p:txBody>
      </p:sp>
    </p:spTree>
    <p:extLst>
      <p:ext uri="{BB962C8B-B14F-4D97-AF65-F5344CB8AC3E}">
        <p14:creationId xmlns:p14="http://schemas.microsoft.com/office/powerpoint/2010/main" val="35852392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1"/>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6600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609601"/>
            <a:ext cx="2057400" cy="55165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609601"/>
            <a:ext cx="6031523" cy="55165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0242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1"/>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2"/>
          <p:cNvSpPr>
            <a:spLocks noGrp="1"/>
          </p:cNvSpPr>
          <p:nvPr>
            <p:ph type="sldNum" sz="quarter" idx="4"/>
          </p:nvPr>
        </p:nvSpPr>
        <p:spPr>
          <a:xfrm>
            <a:off x="6854540" y="11663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946BE-1C9F-4069-AF48-91AB844904A8}" type="slidenum">
              <a:rPr lang="en-GB" smtClean="0"/>
              <a:t>‹Nr.›</a:t>
            </a:fld>
            <a:endParaRPr lang="en-GB"/>
          </a:p>
        </p:txBody>
      </p:sp>
    </p:spTree>
    <p:extLst>
      <p:ext uri="{BB962C8B-B14F-4D97-AF65-F5344CB8AC3E}">
        <p14:creationId xmlns:p14="http://schemas.microsoft.com/office/powerpoint/2010/main" val="35136846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435" y="4406901"/>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435"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822859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1"/>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2338" y="1600201"/>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5277848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06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06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270" y="1535113"/>
            <a:ext cx="404153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270" y="2174875"/>
            <a:ext cx="404153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607543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oliennummernplatzhalter 2"/>
          <p:cNvSpPr>
            <a:spLocks noGrp="1"/>
          </p:cNvSpPr>
          <p:nvPr>
            <p:ph type="sldNum" sz="quarter" idx="4"/>
          </p:nvPr>
        </p:nvSpPr>
        <p:spPr>
          <a:xfrm>
            <a:off x="6854540" y="11663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946BE-1C9F-4069-AF48-91AB844904A8}" type="slidenum">
              <a:rPr lang="en-GB" smtClean="0"/>
              <a:t>‹Nr.›</a:t>
            </a:fld>
            <a:endParaRPr lang="en-GB"/>
          </a:p>
        </p:txBody>
      </p:sp>
    </p:spTree>
    <p:extLst>
      <p:ext uri="{BB962C8B-B14F-4D97-AF65-F5344CB8AC3E}">
        <p14:creationId xmlns:p14="http://schemas.microsoft.com/office/powerpoint/2010/main" val="14493006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13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435"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538" y="273051"/>
            <a:ext cx="5111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1"/>
            <a:ext cx="30084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960650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166"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166"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16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04307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72" tIns="47886" rIns="95772" bIns="47886" numCol="1" anchor="ctr" anchorCtr="0" compatLnSpc="1">
            <a:prstTxWarp prst="textNoShape">
              <a:avLst/>
            </a:prstTxWarp>
          </a:bodyPr>
          <a:lstStyle/>
          <a:p>
            <a:pPr lvl="0"/>
            <a:r>
              <a:rPr lang="de-DE" altLang="de-DE" dirty="0" err="1" smtClean="0"/>
              <a:t>titel</a:t>
            </a:r>
            <a:endParaRPr lang="de-DE" altLang="de-DE" dirty="0" smtClean="0"/>
          </a:p>
        </p:txBody>
      </p:sp>
      <p:sp>
        <p:nvSpPr>
          <p:cNvPr id="1027" name="Line 14"/>
          <p:cNvSpPr>
            <a:spLocks noChangeShapeType="1"/>
          </p:cNvSpPr>
          <p:nvPr/>
        </p:nvSpPr>
        <p:spPr bwMode="auto">
          <a:xfrm flipH="1">
            <a:off x="716574" y="6059488"/>
            <a:ext cx="7511562" cy="0"/>
          </a:xfrm>
          <a:prstGeom prst="line">
            <a:avLst/>
          </a:prstGeom>
          <a:noFill/>
          <a:ln w="9525">
            <a:solidFill>
              <a:srgbClr val="A4427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8" name="Text Box 15"/>
          <p:cNvSpPr txBox="1">
            <a:spLocks noChangeArrowheads="1"/>
          </p:cNvSpPr>
          <p:nvPr/>
        </p:nvSpPr>
        <p:spPr bwMode="auto">
          <a:xfrm>
            <a:off x="4771292" y="6059488"/>
            <a:ext cx="352278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eaLnBrk="0" fontAlgn="base" hangingPunct="0">
              <a:spcBef>
                <a:spcPct val="0"/>
              </a:spcBef>
              <a:spcAft>
                <a:spcPct val="0"/>
              </a:spcAft>
              <a:defRPr sz="9600">
                <a:solidFill>
                  <a:schemeClr val="tx1"/>
                </a:solidFill>
                <a:latin typeface="Arial" charset="0"/>
              </a:defRPr>
            </a:lvl6pPr>
            <a:lvl7pPr marL="2971800" indent="-228600" eaLnBrk="0" fontAlgn="base" hangingPunct="0">
              <a:spcBef>
                <a:spcPct val="0"/>
              </a:spcBef>
              <a:spcAft>
                <a:spcPct val="0"/>
              </a:spcAft>
              <a:defRPr sz="9600">
                <a:solidFill>
                  <a:schemeClr val="tx1"/>
                </a:solidFill>
                <a:latin typeface="Arial" charset="0"/>
              </a:defRPr>
            </a:lvl7pPr>
            <a:lvl8pPr marL="3429000" indent="-228600" eaLnBrk="0" fontAlgn="base" hangingPunct="0">
              <a:spcBef>
                <a:spcPct val="0"/>
              </a:spcBef>
              <a:spcAft>
                <a:spcPct val="0"/>
              </a:spcAft>
              <a:defRPr sz="9600">
                <a:solidFill>
                  <a:schemeClr val="tx1"/>
                </a:solidFill>
                <a:latin typeface="Arial" charset="0"/>
              </a:defRPr>
            </a:lvl8pPr>
            <a:lvl9pPr marL="3886200" indent="-228600" eaLnBrk="0" fontAlgn="base" hangingPunct="0">
              <a:spcBef>
                <a:spcPct val="0"/>
              </a:spcBef>
              <a:spcAft>
                <a:spcPct val="0"/>
              </a:spcAft>
              <a:defRPr sz="9600">
                <a:solidFill>
                  <a:schemeClr val="tx1"/>
                </a:solidFill>
                <a:latin typeface="Arial" charset="0"/>
              </a:defRPr>
            </a:lvl9pPr>
          </a:lstStyle>
          <a:p>
            <a:pPr algn="r" eaLnBrk="1" hangingPunct="1">
              <a:spcBef>
                <a:spcPts val="0"/>
              </a:spcBef>
              <a:defRPr/>
            </a:pPr>
            <a:r>
              <a:rPr lang="de-DE" altLang="de-DE" sz="900" dirty="0" smtClean="0"/>
              <a:t>Corinna Feldmann</a:t>
            </a:r>
          </a:p>
          <a:p>
            <a:pPr algn="r" eaLnBrk="1" hangingPunct="1">
              <a:spcBef>
                <a:spcPts val="0"/>
              </a:spcBef>
              <a:defRPr/>
            </a:pPr>
            <a:r>
              <a:rPr lang="en-GB" altLang="de-DE" sz="900" dirty="0" smtClean="0"/>
              <a:t>Agricultural and Food Marketing, University of Kassel  c.feldmann@uni-kassel.de | www.uni-kassel.de/agrar/alm </a:t>
            </a:r>
            <a:endParaRPr lang="de-DE" altLang="de-DE" sz="900" dirty="0" smtClean="0"/>
          </a:p>
        </p:txBody>
      </p:sp>
      <p:pic>
        <p:nvPicPr>
          <p:cNvPr id="1029" name="Picture 17" descr="netz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58554" y="6059489"/>
            <a:ext cx="59934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18"/>
          <p:cNvSpPr txBox="1">
            <a:spLocks noChangeArrowheads="1"/>
          </p:cNvSpPr>
          <p:nvPr/>
        </p:nvSpPr>
        <p:spPr bwMode="auto">
          <a:xfrm>
            <a:off x="633046" y="1989139"/>
            <a:ext cx="786032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eaLnBrk="0" fontAlgn="base" hangingPunct="0">
              <a:spcBef>
                <a:spcPct val="0"/>
              </a:spcBef>
              <a:spcAft>
                <a:spcPct val="0"/>
              </a:spcAft>
              <a:defRPr sz="9600">
                <a:solidFill>
                  <a:schemeClr val="tx1"/>
                </a:solidFill>
                <a:latin typeface="Arial" charset="0"/>
              </a:defRPr>
            </a:lvl6pPr>
            <a:lvl7pPr marL="2971800" indent="-228600" eaLnBrk="0" fontAlgn="base" hangingPunct="0">
              <a:spcBef>
                <a:spcPct val="0"/>
              </a:spcBef>
              <a:spcAft>
                <a:spcPct val="0"/>
              </a:spcAft>
              <a:defRPr sz="9600">
                <a:solidFill>
                  <a:schemeClr val="tx1"/>
                </a:solidFill>
                <a:latin typeface="Arial" charset="0"/>
              </a:defRPr>
            </a:lvl7pPr>
            <a:lvl8pPr marL="3429000" indent="-228600" eaLnBrk="0" fontAlgn="base" hangingPunct="0">
              <a:spcBef>
                <a:spcPct val="0"/>
              </a:spcBef>
              <a:spcAft>
                <a:spcPct val="0"/>
              </a:spcAft>
              <a:defRPr sz="9600">
                <a:solidFill>
                  <a:schemeClr val="tx1"/>
                </a:solidFill>
                <a:latin typeface="Arial" charset="0"/>
              </a:defRPr>
            </a:lvl8pPr>
            <a:lvl9pPr marL="3886200" indent="-228600" eaLnBrk="0" fontAlgn="base" hangingPunct="0">
              <a:spcBef>
                <a:spcPct val="0"/>
              </a:spcBef>
              <a:spcAft>
                <a:spcPct val="0"/>
              </a:spcAft>
              <a:defRPr sz="9600">
                <a:solidFill>
                  <a:schemeClr val="tx1"/>
                </a:solidFill>
                <a:latin typeface="Arial" charset="0"/>
              </a:defRPr>
            </a:lvl9pPr>
          </a:lstStyle>
          <a:p>
            <a:pPr eaLnBrk="1" hangingPunct="1">
              <a:spcBef>
                <a:spcPct val="50000"/>
              </a:spcBef>
              <a:buClr>
                <a:srgbClr val="990000"/>
              </a:buClr>
              <a:buFont typeface="Wingdings" pitchFamily="2" charset="2"/>
              <a:buChar char="§"/>
              <a:defRPr/>
            </a:pPr>
            <a:endParaRPr lang="de-DE" altLang="de-DE" sz="2400" smtClean="0"/>
          </a:p>
          <a:p>
            <a:pPr eaLnBrk="1" hangingPunct="1">
              <a:spcBef>
                <a:spcPct val="50000"/>
              </a:spcBef>
              <a:buClr>
                <a:srgbClr val="990000"/>
              </a:buClr>
              <a:buFont typeface="Wingdings" pitchFamily="2" charset="2"/>
              <a:buNone/>
              <a:defRPr/>
            </a:pPr>
            <a:endParaRPr lang="de-DE" altLang="de-DE" sz="2400" smtClean="0"/>
          </a:p>
        </p:txBody>
      </p:sp>
      <p:pic>
        <p:nvPicPr>
          <p:cNvPr id="10" name="Picture 19" descr="Logo_e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15434" y="6592019"/>
            <a:ext cx="2490720" cy="124644"/>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p:cNvPicPr>
            <a:picLocks noChangeAspect="1"/>
          </p:cNvPicPr>
          <p:nvPr userDrawn="1"/>
        </p:nvPicPr>
        <p:blipFill>
          <a:blip r:embed="rId15"/>
          <a:stretch>
            <a:fillRect/>
          </a:stretch>
        </p:blipFill>
        <p:spPr>
          <a:xfrm>
            <a:off x="0" y="5946344"/>
            <a:ext cx="1115665" cy="816935"/>
          </a:xfrm>
          <a:prstGeom prst="rect">
            <a:avLst/>
          </a:prstGeom>
        </p:spPr>
      </p:pic>
      <p:pic>
        <p:nvPicPr>
          <p:cNvPr id="11" name="Grafik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27584" y="5946344"/>
            <a:ext cx="1584176" cy="867206"/>
          </a:xfrm>
          <a:prstGeom prst="rect">
            <a:avLst/>
          </a:prstGeom>
        </p:spPr>
      </p:pic>
      <p:sp>
        <p:nvSpPr>
          <p:cNvPr id="3" name="Foliennummernplatzhalter 2"/>
          <p:cNvSpPr>
            <a:spLocks noGrp="1"/>
          </p:cNvSpPr>
          <p:nvPr>
            <p:ph type="sldNum" sz="quarter" idx="4"/>
          </p:nvPr>
        </p:nvSpPr>
        <p:spPr>
          <a:xfrm>
            <a:off x="6854540" y="11663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946BE-1C9F-4069-AF48-91AB844904A8}"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57263" rtl="0" eaLnBrk="1" fontAlgn="base" hangingPunct="1">
        <a:spcBef>
          <a:spcPct val="0"/>
        </a:spcBef>
        <a:spcAft>
          <a:spcPct val="0"/>
        </a:spcAft>
        <a:defRPr sz="2800" b="1">
          <a:solidFill>
            <a:schemeClr val="tx2"/>
          </a:solidFill>
          <a:latin typeface="+mj-lt"/>
          <a:ea typeface="+mj-ea"/>
          <a:cs typeface="+mj-cs"/>
        </a:defRPr>
      </a:lvl1pPr>
      <a:lvl2pPr algn="ctr" defTabSz="957263" rtl="0" eaLnBrk="1" fontAlgn="base" hangingPunct="1">
        <a:spcBef>
          <a:spcPct val="0"/>
        </a:spcBef>
        <a:spcAft>
          <a:spcPct val="0"/>
        </a:spcAft>
        <a:defRPr sz="2800" b="1">
          <a:solidFill>
            <a:schemeClr val="tx2"/>
          </a:solidFill>
          <a:latin typeface="Arial" charset="0"/>
        </a:defRPr>
      </a:lvl2pPr>
      <a:lvl3pPr algn="ctr" defTabSz="957263" rtl="0" eaLnBrk="1" fontAlgn="base" hangingPunct="1">
        <a:spcBef>
          <a:spcPct val="0"/>
        </a:spcBef>
        <a:spcAft>
          <a:spcPct val="0"/>
        </a:spcAft>
        <a:defRPr sz="2800" b="1">
          <a:solidFill>
            <a:schemeClr val="tx2"/>
          </a:solidFill>
          <a:latin typeface="Arial" charset="0"/>
        </a:defRPr>
      </a:lvl3pPr>
      <a:lvl4pPr algn="ctr" defTabSz="957263" rtl="0" eaLnBrk="1" fontAlgn="base" hangingPunct="1">
        <a:spcBef>
          <a:spcPct val="0"/>
        </a:spcBef>
        <a:spcAft>
          <a:spcPct val="0"/>
        </a:spcAft>
        <a:defRPr sz="2800" b="1">
          <a:solidFill>
            <a:schemeClr val="tx2"/>
          </a:solidFill>
          <a:latin typeface="Arial" charset="0"/>
        </a:defRPr>
      </a:lvl4pPr>
      <a:lvl5pPr algn="ctr" defTabSz="957263" rtl="0" eaLnBrk="1" fontAlgn="base" hangingPunct="1">
        <a:spcBef>
          <a:spcPct val="0"/>
        </a:spcBef>
        <a:spcAft>
          <a:spcPct val="0"/>
        </a:spcAft>
        <a:defRPr sz="2800" b="1">
          <a:solidFill>
            <a:schemeClr val="tx2"/>
          </a:solidFill>
          <a:latin typeface="Arial" charset="0"/>
        </a:defRPr>
      </a:lvl5pPr>
      <a:lvl6pPr marL="457200" algn="ctr" defTabSz="957263" rtl="0" eaLnBrk="1" fontAlgn="base" hangingPunct="1">
        <a:spcBef>
          <a:spcPct val="0"/>
        </a:spcBef>
        <a:spcAft>
          <a:spcPct val="0"/>
        </a:spcAft>
        <a:defRPr sz="2800" b="1">
          <a:solidFill>
            <a:schemeClr val="tx2"/>
          </a:solidFill>
          <a:latin typeface="Arial" charset="0"/>
        </a:defRPr>
      </a:lvl6pPr>
      <a:lvl7pPr marL="914400" algn="ctr" defTabSz="957263" rtl="0" eaLnBrk="1" fontAlgn="base" hangingPunct="1">
        <a:spcBef>
          <a:spcPct val="0"/>
        </a:spcBef>
        <a:spcAft>
          <a:spcPct val="0"/>
        </a:spcAft>
        <a:defRPr sz="2800" b="1">
          <a:solidFill>
            <a:schemeClr val="tx2"/>
          </a:solidFill>
          <a:latin typeface="Arial" charset="0"/>
        </a:defRPr>
      </a:lvl7pPr>
      <a:lvl8pPr marL="1371600" algn="ctr" defTabSz="957263" rtl="0" eaLnBrk="1" fontAlgn="base" hangingPunct="1">
        <a:spcBef>
          <a:spcPct val="0"/>
        </a:spcBef>
        <a:spcAft>
          <a:spcPct val="0"/>
        </a:spcAft>
        <a:defRPr sz="2800" b="1">
          <a:solidFill>
            <a:schemeClr val="tx2"/>
          </a:solidFill>
          <a:latin typeface="Arial" charset="0"/>
        </a:defRPr>
      </a:lvl8pPr>
      <a:lvl9pPr marL="1828800" algn="ctr" defTabSz="957263" rtl="0" eaLnBrk="1" fontAlgn="base" hangingPunct="1">
        <a:spcBef>
          <a:spcPct val="0"/>
        </a:spcBef>
        <a:spcAft>
          <a:spcPct val="0"/>
        </a:spcAft>
        <a:defRPr sz="2800" b="1">
          <a:solidFill>
            <a:schemeClr val="tx2"/>
          </a:solidFill>
          <a:latin typeface="Arial" charset="0"/>
        </a:defRPr>
      </a:lvl9pPr>
    </p:titleStyle>
    <p:bodyStyle>
      <a:lvl1pPr marL="358775" indent="-358775" algn="l" defTabSz="957263" rtl="0" eaLnBrk="1" fontAlgn="base" hangingPunct="1">
        <a:spcBef>
          <a:spcPct val="20000"/>
        </a:spcBef>
        <a:spcAft>
          <a:spcPct val="0"/>
        </a:spcAft>
        <a:buChar char="•"/>
        <a:defRPr sz="2400">
          <a:solidFill>
            <a:schemeClr val="tx1"/>
          </a:solidFill>
          <a:latin typeface="+mn-lt"/>
          <a:ea typeface="+mn-ea"/>
          <a:cs typeface="+mn-cs"/>
        </a:defRPr>
      </a:lvl1pPr>
      <a:lvl2pPr marL="777875" indent="-298450" algn="l" defTabSz="957263" rtl="0" eaLnBrk="1" fontAlgn="base" hangingPunct="1">
        <a:spcBef>
          <a:spcPct val="20000"/>
        </a:spcBef>
        <a:spcAft>
          <a:spcPct val="0"/>
        </a:spcAft>
        <a:buChar char="–"/>
        <a:defRPr sz="2000">
          <a:solidFill>
            <a:schemeClr val="tx1"/>
          </a:solidFill>
          <a:latin typeface="+mn-lt"/>
        </a:defRPr>
      </a:lvl2pPr>
      <a:lvl3pPr marL="1196975" indent="-239713" algn="l" defTabSz="957263" rtl="0" eaLnBrk="1" fontAlgn="base" hangingPunct="1">
        <a:spcBef>
          <a:spcPct val="20000"/>
        </a:spcBef>
        <a:spcAft>
          <a:spcPct val="0"/>
        </a:spcAft>
        <a:buChar char="•"/>
        <a:defRPr sz="2500">
          <a:solidFill>
            <a:schemeClr val="tx1"/>
          </a:solidFill>
          <a:latin typeface="Times New Roman" pitchFamily="18" charset="0"/>
        </a:defRPr>
      </a:lvl3pPr>
      <a:lvl4pPr marL="1676400" indent="-239713" algn="l" defTabSz="957263" rtl="0" eaLnBrk="1" fontAlgn="base" hangingPunct="1">
        <a:spcBef>
          <a:spcPct val="20000"/>
        </a:spcBef>
        <a:spcAft>
          <a:spcPct val="0"/>
        </a:spcAft>
        <a:buChar char="–"/>
        <a:defRPr sz="2100">
          <a:solidFill>
            <a:schemeClr val="tx1"/>
          </a:solidFill>
          <a:latin typeface="Times New Roman" pitchFamily="18" charset="0"/>
        </a:defRPr>
      </a:lvl4pPr>
      <a:lvl5pPr marL="2154238" indent="-238125" algn="l" defTabSz="957263" rtl="0" eaLnBrk="1" fontAlgn="base" hangingPunct="1">
        <a:spcBef>
          <a:spcPct val="20000"/>
        </a:spcBef>
        <a:spcAft>
          <a:spcPct val="0"/>
        </a:spcAft>
        <a:buChar char="»"/>
        <a:defRPr sz="2100">
          <a:solidFill>
            <a:schemeClr val="tx1"/>
          </a:solidFill>
          <a:latin typeface="Times New Roman" pitchFamily="18" charset="0"/>
        </a:defRPr>
      </a:lvl5pPr>
      <a:lvl6pPr marL="2611438" indent="-238125" algn="l" defTabSz="957263" rtl="0" eaLnBrk="1" fontAlgn="base" hangingPunct="1">
        <a:spcBef>
          <a:spcPct val="20000"/>
        </a:spcBef>
        <a:spcAft>
          <a:spcPct val="0"/>
        </a:spcAft>
        <a:buChar char="»"/>
        <a:defRPr sz="2100">
          <a:solidFill>
            <a:schemeClr val="tx1"/>
          </a:solidFill>
          <a:latin typeface="Times New Roman" pitchFamily="18" charset="0"/>
        </a:defRPr>
      </a:lvl6pPr>
      <a:lvl7pPr marL="3068638" indent="-238125" algn="l" defTabSz="957263" rtl="0" eaLnBrk="1" fontAlgn="base" hangingPunct="1">
        <a:spcBef>
          <a:spcPct val="20000"/>
        </a:spcBef>
        <a:spcAft>
          <a:spcPct val="0"/>
        </a:spcAft>
        <a:buChar char="»"/>
        <a:defRPr sz="2100">
          <a:solidFill>
            <a:schemeClr val="tx1"/>
          </a:solidFill>
          <a:latin typeface="Times New Roman" pitchFamily="18" charset="0"/>
        </a:defRPr>
      </a:lvl7pPr>
      <a:lvl8pPr marL="3525838" indent="-238125" algn="l" defTabSz="957263" rtl="0" eaLnBrk="1" fontAlgn="base" hangingPunct="1">
        <a:spcBef>
          <a:spcPct val="20000"/>
        </a:spcBef>
        <a:spcAft>
          <a:spcPct val="0"/>
        </a:spcAft>
        <a:buChar char="»"/>
        <a:defRPr sz="2100">
          <a:solidFill>
            <a:schemeClr val="tx1"/>
          </a:solidFill>
          <a:latin typeface="Times New Roman" pitchFamily="18" charset="0"/>
        </a:defRPr>
      </a:lvl8pPr>
      <a:lvl9pPr marL="3983038" indent="-238125" algn="l" defTabSz="957263" rtl="0" eaLnBrk="1" fontAlgn="base" hangingPunct="1">
        <a:spcBef>
          <a:spcPct val="20000"/>
        </a:spcBef>
        <a:spcAft>
          <a:spcPct val="0"/>
        </a:spcAft>
        <a:buChar char="»"/>
        <a:defRPr sz="2100">
          <a:solidFill>
            <a:schemeClr val="tx1"/>
          </a:solidFill>
          <a:latin typeface="Times New Roman" pitchFamily="18"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Grp="1" noChangeArrowheads="1"/>
          </p:cNvSpPr>
          <p:nvPr>
            <p:ph type="ctrTitle"/>
          </p:nvPr>
        </p:nvSpPr>
        <p:spPr>
          <a:xfrm>
            <a:off x="685800" y="2348880"/>
            <a:ext cx="7772400" cy="1470025"/>
          </a:xfrm>
          <a:noFill/>
          <a:ln/>
        </p:spPr>
        <p:txBody>
          <a:bodyPr/>
          <a:lstStyle/>
          <a:p>
            <a:r>
              <a:rPr lang="en-US" dirty="0" smtClean="0"/>
              <a:t>Consumers’ demand for local organic food</a:t>
            </a:r>
            <a:endParaRPr lang="de-DE" dirty="0"/>
          </a:p>
        </p:txBody>
      </p:sp>
      <p:sp>
        <p:nvSpPr>
          <p:cNvPr id="1145859" name="Rectangle 3"/>
          <p:cNvSpPr>
            <a:spLocks noGrp="1" noChangeArrowheads="1"/>
          </p:cNvSpPr>
          <p:nvPr>
            <p:ph type="subTitle" idx="1"/>
          </p:nvPr>
        </p:nvSpPr>
        <p:spPr>
          <a:xfrm>
            <a:off x="1619672" y="3933056"/>
            <a:ext cx="6152728" cy="576064"/>
          </a:xfrm>
          <a:noFill/>
          <a:ln/>
        </p:spPr>
        <p:txBody>
          <a:bodyPr/>
          <a:lstStyle/>
          <a:p>
            <a:r>
              <a:rPr lang="de-DE" dirty="0" smtClean="0"/>
              <a:t>Corinna Feldmann &amp; Ulrich Hamm</a:t>
            </a:r>
            <a:endParaRPr lang="de-DE" dirty="0"/>
          </a:p>
          <a:p>
            <a:endParaRPr lang="de-DE" dirty="0"/>
          </a:p>
        </p:txBody>
      </p:sp>
      <p:sp>
        <p:nvSpPr>
          <p:cNvPr id="1145861" name="Text Box 5"/>
          <p:cNvSpPr txBox="1">
            <a:spLocks noChangeArrowheads="1"/>
          </p:cNvSpPr>
          <p:nvPr/>
        </p:nvSpPr>
        <p:spPr bwMode="auto">
          <a:xfrm>
            <a:off x="2024283" y="1825627"/>
            <a:ext cx="5256212" cy="366712"/>
          </a:xfrm>
          <a:prstGeom prst="rect">
            <a:avLst/>
          </a:prstGeom>
          <a:noFill/>
          <a:ln w="9525">
            <a:noFill/>
            <a:miter lim="800000"/>
            <a:headEnd/>
            <a:tailEnd/>
          </a:ln>
          <a:effectLst/>
        </p:spPr>
        <p:txBody>
          <a:bodyPr>
            <a:spAutoFit/>
          </a:bodyPr>
          <a:lstStyle/>
          <a:p>
            <a:pPr algn="ctr">
              <a:spcBef>
                <a:spcPct val="50000"/>
              </a:spcBef>
            </a:pPr>
            <a:r>
              <a:rPr lang="de-DE" sz="1800" dirty="0" err="1" smtClean="0">
                <a:latin typeface="Arial" charset="0"/>
              </a:rPr>
              <a:t>Biofach</a:t>
            </a:r>
            <a:r>
              <a:rPr lang="de-DE" sz="1800" dirty="0" smtClean="0">
                <a:latin typeface="Arial" charset="0"/>
              </a:rPr>
              <a:t> </a:t>
            </a:r>
            <a:r>
              <a:rPr lang="de-DE" sz="1800" dirty="0" err="1" smtClean="0">
                <a:latin typeface="Arial" charset="0"/>
              </a:rPr>
              <a:t>Congress</a:t>
            </a:r>
            <a:r>
              <a:rPr lang="de-DE" sz="1800" dirty="0" smtClean="0">
                <a:latin typeface="Arial" charset="0"/>
              </a:rPr>
              <a:t> 2015, </a:t>
            </a:r>
            <a:r>
              <a:rPr lang="de-DE" sz="1800" dirty="0" err="1" smtClean="0">
                <a:latin typeface="Arial" charset="0"/>
              </a:rPr>
              <a:t>Nuremberg</a:t>
            </a:r>
            <a:r>
              <a:rPr lang="de-DE" sz="1800" dirty="0" smtClean="0">
                <a:latin typeface="Arial" charset="0"/>
              </a:rPr>
              <a:t>, 12/02/2015</a:t>
            </a:r>
            <a:endParaRPr lang="de-DE" sz="1800" dirty="0">
              <a:latin typeface="Arial"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3905" y="603796"/>
            <a:ext cx="1616968" cy="1142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171" y="596381"/>
            <a:ext cx="1732842" cy="1142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Grafik 2"/>
          <p:cNvPicPr>
            <a:picLocks noChangeAspect="1"/>
          </p:cNvPicPr>
          <p:nvPr/>
        </p:nvPicPr>
        <p:blipFill>
          <a:blip r:embed="rId4"/>
          <a:stretch>
            <a:fillRect/>
          </a:stretch>
        </p:blipFill>
        <p:spPr>
          <a:xfrm>
            <a:off x="683310" y="588522"/>
            <a:ext cx="1686919" cy="111800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60648"/>
            <a:ext cx="7774632" cy="883567"/>
          </a:xfrm>
        </p:spPr>
        <p:txBody>
          <a:bodyPr/>
          <a:lstStyle/>
          <a:p>
            <a:r>
              <a:rPr lang="de-DE" dirty="0" err="1" smtClean="0"/>
              <a:t>Results</a:t>
            </a:r>
            <a:r>
              <a:rPr lang="de-DE" dirty="0" smtClean="0"/>
              <a:t> </a:t>
            </a:r>
            <a:r>
              <a:rPr lang="de-DE" dirty="0" err="1" smtClean="0"/>
              <a:t>from</a:t>
            </a:r>
            <a:r>
              <a:rPr lang="de-DE" dirty="0" smtClean="0"/>
              <a:t> </a:t>
            </a:r>
            <a:r>
              <a:rPr lang="de-DE" dirty="0" err="1" smtClean="0"/>
              <a:t>consumer</a:t>
            </a:r>
            <a:r>
              <a:rPr lang="de-DE" dirty="0" smtClean="0"/>
              <a:t> </a:t>
            </a:r>
            <a:r>
              <a:rPr lang="de-DE" dirty="0" err="1" smtClean="0"/>
              <a:t>survey</a:t>
            </a:r>
            <a:r>
              <a:rPr lang="de-DE" dirty="0" smtClean="0"/>
              <a:t/>
            </a:r>
            <a:br>
              <a:rPr lang="de-DE" dirty="0" smtClean="0"/>
            </a:br>
            <a:r>
              <a:rPr lang="de-DE" sz="2400" b="0" dirty="0"/>
              <a:t>Statement </a:t>
            </a:r>
            <a:r>
              <a:rPr lang="de-DE" sz="2400" b="0" dirty="0" err="1"/>
              <a:t>battery</a:t>
            </a:r>
            <a:r>
              <a:rPr lang="de-DE" sz="2400" b="0" dirty="0"/>
              <a:t> </a:t>
            </a:r>
            <a:r>
              <a:rPr lang="de-DE" sz="2400" b="0" dirty="0" err="1"/>
              <a:t>with</a:t>
            </a:r>
            <a:r>
              <a:rPr lang="de-DE" sz="2400" b="0" dirty="0"/>
              <a:t> 25 </a:t>
            </a:r>
            <a:r>
              <a:rPr lang="de-DE" sz="2400" b="0" dirty="0" err="1"/>
              <a:t>statements</a:t>
            </a:r>
            <a:r>
              <a:rPr lang="de-DE" dirty="0"/>
              <a:t/>
            </a:r>
            <a:br>
              <a:rPr lang="de-DE" dirty="0"/>
            </a:br>
            <a:endParaRPr lang="de-DE" dirty="0"/>
          </a:p>
        </p:txBody>
      </p:sp>
      <p:graphicFrame>
        <p:nvGraphicFramePr>
          <p:cNvPr id="5" name="Diagramm 4"/>
          <p:cNvGraphicFramePr/>
          <p:nvPr>
            <p:extLst>
              <p:ext uri="{D42A27DB-BD31-4B8C-83A1-F6EECF244321}">
                <p14:modId xmlns:p14="http://schemas.microsoft.com/office/powerpoint/2010/main" val="2412883650"/>
              </p:ext>
            </p:extLst>
          </p:nvPr>
        </p:nvGraphicFramePr>
        <p:xfrm>
          <a:off x="683568" y="1052736"/>
          <a:ext cx="763284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feld 6"/>
          <p:cNvSpPr txBox="1"/>
          <p:nvPr/>
        </p:nvSpPr>
        <p:spPr>
          <a:xfrm>
            <a:off x="3610426" y="2852936"/>
            <a:ext cx="1697251" cy="1200329"/>
          </a:xfrm>
          <a:prstGeom prst="rect">
            <a:avLst/>
          </a:prstGeom>
          <a:noFill/>
          <a:ln w="38100">
            <a:solidFill>
              <a:srgbClr val="663300"/>
            </a:solidFill>
          </a:ln>
        </p:spPr>
        <p:txBody>
          <a:bodyPr wrap="square" rtlCol="0">
            <a:spAutoFit/>
          </a:bodyPr>
          <a:lstStyle/>
          <a:p>
            <a:pPr algn="ctr"/>
            <a:r>
              <a:rPr lang="de-DE" dirty="0" err="1" smtClean="0">
                <a:latin typeface="+mn-lt"/>
              </a:rPr>
              <a:t>Organic-minded</a:t>
            </a:r>
            <a:r>
              <a:rPr lang="de-DE" dirty="0" smtClean="0">
                <a:latin typeface="+mn-lt"/>
              </a:rPr>
              <a:t> </a:t>
            </a:r>
            <a:r>
              <a:rPr lang="de-DE" dirty="0" err="1" smtClean="0">
                <a:latin typeface="+mn-lt"/>
              </a:rPr>
              <a:t>consumers</a:t>
            </a:r>
            <a:endParaRPr lang="en-GB" dirty="0">
              <a:latin typeface="+mn-lt"/>
            </a:endParaRPr>
          </a:p>
        </p:txBody>
      </p:sp>
      <p:sp>
        <p:nvSpPr>
          <p:cNvPr id="8" name="Foliennummernplatzhalter 7"/>
          <p:cNvSpPr>
            <a:spLocks noGrp="1"/>
          </p:cNvSpPr>
          <p:nvPr>
            <p:ph type="sldNum" sz="quarter" idx="4"/>
          </p:nvPr>
        </p:nvSpPr>
        <p:spPr/>
        <p:txBody>
          <a:bodyPr/>
          <a:lstStyle/>
          <a:p>
            <a:fld id="{1F0946BE-1C9F-4069-AF48-91AB844904A8}" type="slidenum">
              <a:rPr lang="en-GB" smtClean="0"/>
              <a:t>9</a:t>
            </a:fld>
            <a:endParaRPr lang="en-GB"/>
          </a:p>
        </p:txBody>
      </p:sp>
    </p:spTree>
    <p:extLst>
      <p:ext uri="{BB962C8B-B14F-4D97-AF65-F5344CB8AC3E}">
        <p14:creationId xmlns:p14="http://schemas.microsoft.com/office/powerpoint/2010/main" val="1418278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332656"/>
            <a:ext cx="7772400" cy="1143000"/>
          </a:xfrm>
        </p:spPr>
        <p:txBody>
          <a:bodyPr/>
          <a:lstStyle/>
          <a:p>
            <a:r>
              <a:rPr lang="de-DE" dirty="0" err="1" smtClean="0"/>
              <a:t>Results</a:t>
            </a:r>
            <a:r>
              <a:rPr lang="de-DE" dirty="0" smtClean="0"/>
              <a:t> </a:t>
            </a:r>
            <a:r>
              <a:rPr lang="de-DE" dirty="0" err="1" smtClean="0"/>
              <a:t>from</a:t>
            </a:r>
            <a:r>
              <a:rPr lang="de-DE" dirty="0" smtClean="0"/>
              <a:t> </a:t>
            </a:r>
            <a:r>
              <a:rPr lang="de-DE" dirty="0" err="1" smtClean="0"/>
              <a:t>consumer</a:t>
            </a:r>
            <a:r>
              <a:rPr lang="de-DE" dirty="0" smtClean="0"/>
              <a:t> </a:t>
            </a:r>
            <a:r>
              <a:rPr lang="de-DE" dirty="0" err="1" smtClean="0"/>
              <a:t>survey</a:t>
            </a:r>
            <a:r>
              <a:rPr lang="de-DE" dirty="0" smtClean="0"/>
              <a:t> II</a:t>
            </a:r>
            <a:br>
              <a:rPr lang="de-DE" dirty="0" smtClean="0"/>
            </a:br>
            <a:r>
              <a:rPr lang="de-DE" sz="2400" b="0" dirty="0" err="1" smtClean="0"/>
              <a:t>Confidence</a:t>
            </a:r>
            <a:r>
              <a:rPr lang="de-DE" sz="2400" b="0" dirty="0" smtClean="0"/>
              <a:t> in </a:t>
            </a:r>
            <a:r>
              <a:rPr lang="de-DE" sz="2400" b="0" dirty="0" err="1" smtClean="0"/>
              <a:t>food</a:t>
            </a:r>
            <a:r>
              <a:rPr lang="de-DE" sz="2400" b="0" dirty="0" smtClean="0"/>
              <a:t> </a:t>
            </a:r>
            <a:r>
              <a:rPr lang="de-DE" sz="2400" b="0" dirty="0" err="1" smtClean="0"/>
              <a:t>from</a:t>
            </a:r>
            <a:r>
              <a:rPr lang="de-DE" sz="2400" b="0" dirty="0" smtClean="0"/>
              <a:t> different countries</a:t>
            </a:r>
            <a:endParaRPr lang="de-DE" sz="2400" b="0"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26330295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4"/>
          <p:cNvSpPr txBox="1"/>
          <p:nvPr/>
        </p:nvSpPr>
        <p:spPr>
          <a:xfrm>
            <a:off x="6300192" y="5733256"/>
            <a:ext cx="2448272" cy="276999"/>
          </a:xfrm>
          <a:prstGeom prst="rect">
            <a:avLst/>
          </a:prstGeom>
          <a:noFill/>
        </p:spPr>
        <p:txBody>
          <a:bodyPr wrap="square" rtlCol="0">
            <a:spAutoFit/>
          </a:bodyPr>
          <a:lstStyle/>
          <a:p>
            <a:r>
              <a:rPr lang="de-DE" sz="1200" dirty="0" err="1" smtClean="0">
                <a:latin typeface="+mn-lt"/>
              </a:rPr>
              <a:t>Significant</a:t>
            </a:r>
            <a:r>
              <a:rPr lang="de-DE" sz="1200" dirty="0" smtClean="0">
                <a:latin typeface="+mn-lt"/>
              </a:rPr>
              <a:t> </a:t>
            </a:r>
            <a:r>
              <a:rPr lang="de-DE" sz="1200" dirty="0" err="1" smtClean="0">
                <a:latin typeface="+mn-lt"/>
              </a:rPr>
              <a:t>differences</a:t>
            </a:r>
            <a:r>
              <a:rPr lang="de-DE" sz="1200" dirty="0" smtClean="0">
                <a:latin typeface="+mn-lt"/>
              </a:rPr>
              <a:t> at p≤ 0.05</a:t>
            </a:r>
            <a:endParaRPr lang="de-DE" sz="1200" dirty="0">
              <a:latin typeface="+mn-lt"/>
            </a:endParaRPr>
          </a:p>
        </p:txBody>
      </p:sp>
      <p:sp>
        <p:nvSpPr>
          <p:cNvPr id="6" name="Foliennummernplatzhalter 5"/>
          <p:cNvSpPr>
            <a:spLocks noGrp="1"/>
          </p:cNvSpPr>
          <p:nvPr>
            <p:ph type="sldNum" sz="quarter" idx="4"/>
          </p:nvPr>
        </p:nvSpPr>
        <p:spPr/>
        <p:txBody>
          <a:bodyPr/>
          <a:lstStyle/>
          <a:p>
            <a:fld id="{1F0946BE-1C9F-4069-AF48-91AB844904A8}" type="slidenum">
              <a:rPr lang="en-GB" smtClean="0"/>
              <a:t>10</a:t>
            </a:fld>
            <a:endParaRPr lang="en-GB"/>
          </a:p>
        </p:txBody>
      </p:sp>
    </p:spTree>
    <p:extLst>
      <p:ext uri="{BB962C8B-B14F-4D97-AF65-F5344CB8AC3E}">
        <p14:creationId xmlns:p14="http://schemas.microsoft.com/office/powerpoint/2010/main" val="2943938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4122"/>
          </a:xfrm>
        </p:spPr>
        <p:txBody>
          <a:bodyPr/>
          <a:lstStyle/>
          <a:p>
            <a:r>
              <a:rPr lang="de-DE" dirty="0" smtClean="0"/>
              <a:t>Choice </a:t>
            </a:r>
            <a:r>
              <a:rPr lang="de-DE" dirty="0" err="1" smtClean="0"/>
              <a:t>experiment</a:t>
            </a:r>
            <a:endParaRPr lang="de-DE" dirty="0"/>
          </a:p>
        </p:txBody>
      </p:sp>
      <p:sp>
        <p:nvSpPr>
          <p:cNvPr id="3" name="Inhaltsplatzhalter 2"/>
          <p:cNvSpPr>
            <a:spLocks noGrp="1"/>
          </p:cNvSpPr>
          <p:nvPr>
            <p:ph idx="1"/>
          </p:nvPr>
        </p:nvSpPr>
        <p:spPr>
          <a:xfrm>
            <a:off x="457200" y="1268761"/>
            <a:ext cx="8229600" cy="4536504"/>
          </a:xfrm>
        </p:spPr>
        <p:txBody>
          <a:bodyPr/>
          <a:lstStyle/>
          <a:p>
            <a:pPr marL="403225" indent="-342900"/>
            <a:r>
              <a:rPr lang="de-DE" dirty="0" smtClean="0"/>
              <a:t>Attribute-</a:t>
            </a:r>
            <a:r>
              <a:rPr lang="de-DE" dirty="0" err="1" smtClean="0"/>
              <a:t>based</a:t>
            </a:r>
            <a:r>
              <a:rPr lang="de-DE" dirty="0" smtClean="0"/>
              <a:t> </a:t>
            </a:r>
            <a:r>
              <a:rPr lang="de-DE" dirty="0" err="1" smtClean="0"/>
              <a:t>survey</a:t>
            </a:r>
            <a:r>
              <a:rPr lang="de-DE" dirty="0" smtClean="0"/>
              <a:t> </a:t>
            </a:r>
            <a:r>
              <a:rPr lang="de-DE" dirty="0" err="1" smtClean="0"/>
              <a:t>method</a:t>
            </a:r>
            <a:endParaRPr lang="de-DE" dirty="0" smtClean="0"/>
          </a:p>
          <a:p>
            <a:pPr marL="403225" indent="-342900"/>
            <a:r>
              <a:rPr lang="de-DE" dirty="0" smtClean="0"/>
              <a:t>Consumer </a:t>
            </a:r>
            <a:r>
              <a:rPr lang="de-DE" dirty="0" err="1" smtClean="0"/>
              <a:t>preferences</a:t>
            </a:r>
            <a:r>
              <a:rPr lang="de-DE" dirty="0" smtClean="0"/>
              <a:t> </a:t>
            </a:r>
            <a:r>
              <a:rPr lang="de-DE" dirty="0" err="1" smtClean="0"/>
              <a:t>and</a:t>
            </a:r>
            <a:r>
              <a:rPr lang="de-DE" dirty="0" smtClean="0"/>
              <a:t> </a:t>
            </a:r>
            <a:r>
              <a:rPr lang="de-DE" dirty="0" err="1" smtClean="0"/>
              <a:t>utility</a:t>
            </a:r>
            <a:r>
              <a:rPr lang="de-DE" dirty="0" smtClean="0"/>
              <a:t> (</a:t>
            </a:r>
            <a:r>
              <a:rPr lang="de-DE" dirty="0" err="1" smtClean="0"/>
              <a:t>consumers</a:t>
            </a:r>
            <a:r>
              <a:rPr lang="de-DE" dirty="0" smtClean="0"/>
              <a:t> </a:t>
            </a:r>
            <a:r>
              <a:rPr lang="de-DE" dirty="0" err="1" smtClean="0"/>
              <a:t>choose</a:t>
            </a:r>
            <a:r>
              <a:rPr lang="de-DE" dirty="0" smtClean="0"/>
              <a:t> </a:t>
            </a:r>
            <a:r>
              <a:rPr lang="de-DE" dirty="0" err="1" smtClean="0"/>
              <a:t>the</a:t>
            </a:r>
            <a:r>
              <a:rPr lang="de-DE" dirty="0" smtClean="0"/>
              <a:t> </a:t>
            </a:r>
            <a:r>
              <a:rPr lang="de-DE" dirty="0" err="1" smtClean="0"/>
              <a:t>most</a:t>
            </a:r>
            <a:r>
              <a:rPr lang="de-DE" dirty="0" smtClean="0"/>
              <a:t> </a:t>
            </a:r>
            <a:r>
              <a:rPr lang="de-DE" dirty="0" err="1" smtClean="0"/>
              <a:t>preferred</a:t>
            </a:r>
            <a:r>
              <a:rPr lang="de-DE" dirty="0" smtClean="0"/>
              <a:t> alternative </a:t>
            </a:r>
            <a:r>
              <a:rPr lang="de-DE" dirty="0" err="1" smtClean="0"/>
              <a:t>from</a:t>
            </a:r>
            <a:r>
              <a:rPr lang="de-DE" dirty="0" smtClean="0"/>
              <a:t> a </a:t>
            </a:r>
            <a:r>
              <a:rPr lang="de-DE" dirty="0" err="1" smtClean="0"/>
              <a:t>set</a:t>
            </a:r>
            <a:r>
              <a:rPr lang="de-DE" dirty="0" smtClean="0"/>
              <a:t> </a:t>
            </a:r>
            <a:r>
              <a:rPr lang="de-DE" dirty="0" err="1" smtClean="0"/>
              <a:t>of</a:t>
            </a:r>
            <a:r>
              <a:rPr lang="de-DE" dirty="0" smtClean="0"/>
              <a:t> </a:t>
            </a:r>
            <a:r>
              <a:rPr lang="de-DE" dirty="0" err="1" smtClean="0"/>
              <a:t>hypothetical</a:t>
            </a:r>
            <a:r>
              <a:rPr lang="de-DE" dirty="0" smtClean="0"/>
              <a:t> </a:t>
            </a:r>
            <a:r>
              <a:rPr lang="de-DE" dirty="0" err="1" smtClean="0"/>
              <a:t>products</a:t>
            </a:r>
            <a:r>
              <a:rPr lang="de-DE" dirty="0" smtClean="0"/>
              <a:t>)</a:t>
            </a:r>
          </a:p>
          <a:p>
            <a:pPr marL="403225" indent="-342900"/>
            <a:r>
              <a:rPr lang="de-DE" dirty="0" smtClean="0"/>
              <a:t>Preference </a:t>
            </a:r>
            <a:r>
              <a:rPr lang="de-DE" dirty="0" err="1" smtClean="0"/>
              <a:t>structure</a:t>
            </a:r>
            <a:r>
              <a:rPr lang="de-DE" dirty="0" smtClean="0"/>
              <a:t>: </a:t>
            </a:r>
            <a:r>
              <a:rPr lang="de-DE" dirty="0" err="1" smtClean="0"/>
              <a:t>relevance</a:t>
            </a:r>
            <a:r>
              <a:rPr lang="de-DE" dirty="0" smtClean="0"/>
              <a:t> </a:t>
            </a:r>
            <a:r>
              <a:rPr lang="de-DE" dirty="0" err="1" smtClean="0"/>
              <a:t>of</a:t>
            </a:r>
            <a:r>
              <a:rPr lang="de-DE" dirty="0" smtClean="0"/>
              <a:t> different </a:t>
            </a:r>
            <a:r>
              <a:rPr lang="de-DE" dirty="0" err="1" smtClean="0"/>
              <a:t>product</a:t>
            </a:r>
            <a:r>
              <a:rPr lang="de-DE" dirty="0" smtClean="0"/>
              <a:t> </a:t>
            </a:r>
            <a:r>
              <a:rPr lang="de-DE" dirty="0" err="1" smtClean="0"/>
              <a:t>attributes</a:t>
            </a:r>
            <a:r>
              <a:rPr lang="de-DE" dirty="0"/>
              <a:t> </a:t>
            </a:r>
            <a:r>
              <a:rPr lang="de-DE" dirty="0" smtClean="0"/>
              <a:t>in </a:t>
            </a:r>
            <a:r>
              <a:rPr lang="de-DE" dirty="0" err="1" smtClean="0"/>
              <a:t>comparison</a:t>
            </a:r>
            <a:endParaRPr lang="de-DE" dirty="0" smtClean="0"/>
          </a:p>
          <a:p>
            <a:pPr marL="403225" indent="-342900"/>
            <a:r>
              <a:rPr lang="de-DE" dirty="0" smtClean="0"/>
              <a:t>Choice </a:t>
            </a:r>
            <a:r>
              <a:rPr lang="de-DE" dirty="0" err="1" smtClean="0"/>
              <a:t>sets</a:t>
            </a:r>
            <a:r>
              <a:rPr lang="de-DE" dirty="0" smtClean="0"/>
              <a:t> </a:t>
            </a:r>
            <a:r>
              <a:rPr lang="de-DE" dirty="0" err="1" smtClean="0"/>
              <a:t>are</a:t>
            </a:r>
            <a:r>
              <a:rPr lang="de-DE" dirty="0" smtClean="0"/>
              <a:t> </a:t>
            </a:r>
            <a:r>
              <a:rPr lang="de-DE" dirty="0" err="1" smtClean="0"/>
              <a:t>composed</a:t>
            </a:r>
            <a:r>
              <a:rPr lang="de-DE" dirty="0" smtClean="0"/>
              <a:t> </a:t>
            </a:r>
            <a:r>
              <a:rPr lang="de-DE" dirty="0" err="1" smtClean="0"/>
              <a:t>of</a:t>
            </a:r>
            <a:r>
              <a:rPr lang="de-DE" dirty="0" smtClean="0"/>
              <a:t> </a:t>
            </a:r>
            <a:r>
              <a:rPr lang="de-DE" dirty="0" err="1" smtClean="0"/>
              <a:t>three</a:t>
            </a:r>
            <a:r>
              <a:rPr lang="de-DE" dirty="0" smtClean="0"/>
              <a:t> </a:t>
            </a:r>
            <a:r>
              <a:rPr lang="de-DE" dirty="0" err="1" smtClean="0"/>
              <a:t>product</a:t>
            </a:r>
            <a:r>
              <a:rPr lang="de-DE" dirty="0" smtClean="0"/>
              <a:t> alternatives, </a:t>
            </a:r>
            <a:r>
              <a:rPr lang="de-DE" dirty="0" err="1" smtClean="0"/>
              <a:t>varying</a:t>
            </a:r>
            <a:r>
              <a:rPr lang="de-DE" dirty="0" smtClean="0"/>
              <a:t> in </a:t>
            </a:r>
            <a:r>
              <a:rPr lang="de-DE" dirty="0" err="1" smtClean="0"/>
              <a:t>three</a:t>
            </a:r>
            <a:r>
              <a:rPr lang="de-DE" dirty="0" smtClean="0"/>
              <a:t> </a:t>
            </a:r>
            <a:r>
              <a:rPr lang="de-DE" dirty="0" err="1" smtClean="0"/>
              <a:t>attributes</a:t>
            </a:r>
            <a:endParaRPr lang="de-DE" dirty="0" smtClean="0"/>
          </a:p>
          <a:p>
            <a:pPr marL="403225" indent="-342900"/>
            <a:r>
              <a:rPr lang="de-DE" dirty="0" err="1" smtClean="0"/>
              <a:t>Including</a:t>
            </a:r>
            <a:r>
              <a:rPr lang="de-DE" dirty="0"/>
              <a:t> </a:t>
            </a:r>
            <a:r>
              <a:rPr lang="de-DE" dirty="0" smtClean="0"/>
              <a:t>a </a:t>
            </a:r>
            <a:r>
              <a:rPr lang="de-DE" dirty="0" err="1" smtClean="0"/>
              <a:t>no-buy</a:t>
            </a:r>
            <a:r>
              <a:rPr lang="de-DE" dirty="0" smtClean="0"/>
              <a:t> </a:t>
            </a:r>
            <a:r>
              <a:rPr lang="de-DE" dirty="0" err="1" smtClean="0"/>
              <a:t>option</a:t>
            </a:r>
            <a:r>
              <a:rPr lang="de-DE" dirty="0"/>
              <a:t> </a:t>
            </a:r>
            <a:r>
              <a:rPr lang="de-DE" dirty="0" err="1" smtClean="0"/>
              <a:t>and</a:t>
            </a:r>
            <a:r>
              <a:rPr lang="de-DE" dirty="0" smtClean="0"/>
              <a:t> a </a:t>
            </a:r>
            <a:r>
              <a:rPr lang="de-DE" dirty="0" err="1" smtClean="0"/>
              <a:t>binding</a:t>
            </a:r>
            <a:r>
              <a:rPr lang="de-DE" dirty="0" smtClean="0"/>
              <a:t> </a:t>
            </a:r>
            <a:r>
              <a:rPr lang="de-DE" dirty="0" err="1" smtClean="0"/>
              <a:t>purchase</a:t>
            </a:r>
            <a:r>
              <a:rPr lang="de-DE" dirty="0" smtClean="0"/>
              <a:t> </a:t>
            </a:r>
            <a:r>
              <a:rPr lang="de-DE" dirty="0" err="1" smtClean="0"/>
              <a:t>decision</a:t>
            </a:r>
            <a:r>
              <a:rPr lang="de-DE" dirty="0" smtClean="0"/>
              <a:t> (</a:t>
            </a:r>
            <a:r>
              <a:rPr lang="de-DE" dirty="0" err="1" smtClean="0"/>
              <a:t>closer</a:t>
            </a:r>
            <a:r>
              <a:rPr lang="de-DE" dirty="0" smtClean="0"/>
              <a:t> </a:t>
            </a:r>
            <a:r>
              <a:rPr lang="de-DE" dirty="0" err="1" smtClean="0"/>
              <a:t>to</a:t>
            </a:r>
            <a:r>
              <a:rPr lang="de-DE" dirty="0" smtClean="0"/>
              <a:t> real </a:t>
            </a:r>
            <a:r>
              <a:rPr lang="de-DE" dirty="0" err="1" smtClean="0"/>
              <a:t>purchase</a:t>
            </a:r>
            <a:r>
              <a:rPr lang="de-DE" dirty="0" smtClean="0"/>
              <a:t> </a:t>
            </a:r>
            <a:r>
              <a:rPr lang="de-DE" dirty="0" err="1" smtClean="0"/>
              <a:t>behaviour</a:t>
            </a:r>
            <a:r>
              <a:rPr lang="de-DE" dirty="0" smtClean="0"/>
              <a:t>)</a:t>
            </a:r>
          </a:p>
          <a:p>
            <a:endParaRPr lang="de-DE" dirty="0" smtClean="0"/>
          </a:p>
          <a:p>
            <a:pPr lvl="1"/>
            <a:endParaRPr lang="de-DE" dirty="0"/>
          </a:p>
        </p:txBody>
      </p:sp>
      <p:sp>
        <p:nvSpPr>
          <p:cNvPr id="6" name="Foliennummernplatzhalter 5"/>
          <p:cNvSpPr>
            <a:spLocks noGrp="1"/>
          </p:cNvSpPr>
          <p:nvPr>
            <p:ph type="sldNum" sz="quarter" idx="4"/>
          </p:nvPr>
        </p:nvSpPr>
        <p:spPr/>
        <p:txBody>
          <a:bodyPr/>
          <a:lstStyle/>
          <a:p>
            <a:fld id="{1F0946BE-1C9F-4069-AF48-91AB844904A8}" type="slidenum">
              <a:rPr lang="en-GB" smtClean="0"/>
              <a:t>11</a:t>
            </a:fld>
            <a:endParaRPr lang="en-GB"/>
          </a:p>
        </p:txBody>
      </p:sp>
    </p:spTree>
    <p:extLst>
      <p:ext uri="{BB962C8B-B14F-4D97-AF65-F5344CB8AC3E}">
        <p14:creationId xmlns:p14="http://schemas.microsoft.com/office/powerpoint/2010/main" val="3664098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457200" y="274638"/>
            <a:ext cx="8229600" cy="850106"/>
          </a:xfrm>
        </p:spPr>
        <p:txBody>
          <a:bodyPr/>
          <a:lstStyle/>
          <a:p>
            <a:r>
              <a:rPr lang="de-DE" dirty="0" smtClean="0"/>
              <a:t>Attributes in </a:t>
            </a:r>
            <a:r>
              <a:rPr lang="de-DE" dirty="0" err="1" smtClean="0"/>
              <a:t>the</a:t>
            </a:r>
            <a:r>
              <a:rPr lang="de-DE" dirty="0" smtClean="0"/>
              <a:t> </a:t>
            </a:r>
            <a:r>
              <a:rPr lang="de-DE" dirty="0" err="1" smtClean="0"/>
              <a:t>choice</a:t>
            </a:r>
            <a:r>
              <a:rPr lang="de-DE" dirty="0" smtClean="0"/>
              <a:t> </a:t>
            </a:r>
            <a:r>
              <a:rPr lang="de-DE" dirty="0" err="1" smtClean="0"/>
              <a:t>experiment</a:t>
            </a:r>
            <a:endParaRPr lang="de-DE" dirty="0"/>
          </a:p>
        </p:txBody>
      </p:sp>
      <p:sp>
        <p:nvSpPr>
          <p:cNvPr id="8" name="Inhaltsplatzhalter 5"/>
          <p:cNvSpPr>
            <a:spLocks noGrp="1"/>
          </p:cNvSpPr>
          <p:nvPr>
            <p:ph sz="half" idx="1"/>
          </p:nvPr>
        </p:nvSpPr>
        <p:spPr>
          <a:xfrm>
            <a:off x="457200" y="1268760"/>
            <a:ext cx="8229600" cy="2414811"/>
          </a:xfrm>
        </p:spPr>
        <p:txBody>
          <a:bodyPr/>
          <a:lstStyle/>
          <a:p>
            <a:pPr marL="0" indent="0">
              <a:buNone/>
            </a:pPr>
            <a:r>
              <a:rPr lang="de-DE" sz="2000" dirty="0" smtClean="0"/>
              <a:t>Attributes: Origin, </a:t>
            </a:r>
            <a:r>
              <a:rPr lang="de-DE" sz="2000" dirty="0" err="1" smtClean="0"/>
              <a:t>production</a:t>
            </a:r>
            <a:r>
              <a:rPr lang="de-DE" sz="2000" dirty="0" smtClean="0"/>
              <a:t> </a:t>
            </a:r>
            <a:r>
              <a:rPr lang="de-DE" sz="2000" dirty="0" err="1" smtClean="0"/>
              <a:t>method</a:t>
            </a:r>
            <a:r>
              <a:rPr lang="de-DE" sz="2000" dirty="0" smtClean="0"/>
              <a:t>, </a:t>
            </a:r>
            <a:r>
              <a:rPr lang="de-DE" sz="2000" dirty="0" err="1" smtClean="0"/>
              <a:t>and</a:t>
            </a:r>
            <a:r>
              <a:rPr lang="de-DE" sz="2000" dirty="0" smtClean="0"/>
              <a:t> </a:t>
            </a:r>
            <a:r>
              <a:rPr lang="de-DE" sz="2000" dirty="0" err="1" smtClean="0"/>
              <a:t>price</a:t>
            </a:r>
            <a:endParaRPr lang="de-DE" sz="2000" dirty="0" smtClean="0"/>
          </a:p>
          <a:p>
            <a:pPr lvl="1"/>
            <a:r>
              <a:rPr lang="de-DE" sz="2000" dirty="0"/>
              <a:t>O</a:t>
            </a:r>
            <a:r>
              <a:rPr lang="de-DE" sz="2000" dirty="0" smtClean="0"/>
              <a:t>rigin: </a:t>
            </a:r>
            <a:r>
              <a:rPr lang="de-DE" sz="2000" dirty="0" err="1" smtClean="0"/>
              <a:t>local</a:t>
            </a:r>
            <a:r>
              <a:rPr lang="de-DE" sz="2000" dirty="0" smtClean="0"/>
              <a:t>, </a:t>
            </a:r>
            <a:r>
              <a:rPr lang="de-DE" sz="2000" dirty="0" err="1" smtClean="0"/>
              <a:t>from</a:t>
            </a:r>
            <a:r>
              <a:rPr lang="de-DE" sz="2000" dirty="0" smtClean="0"/>
              <a:t> Germany, </a:t>
            </a:r>
            <a:r>
              <a:rPr lang="de-DE" sz="2000" dirty="0" err="1" smtClean="0"/>
              <a:t>from</a:t>
            </a:r>
            <a:r>
              <a:rPr lang="de-DE" sz="2000" dirty="0" smtClean="0"/>
              <a:t> a </a:t>
            </a:r>
            <a:r>
              <a:rPr lang="de-DE" sz="2000" dirty="0" err="1" smtClean="0"/>
              <a:t>neighbouring</a:t>
            </a:r>
            <a:r>
              <a:rPr lang="de-DE" sz="2000" dirty="0" smtClean="0"/>
              <a:t> </a:t>
            </a:r>
            <a:r>
              <a:rPr lang="de-DE" sz="2000" dirty="0" err="1" smtClean="0"/>
              <a:t>country</a:t>
            </a:r>
            <a:r>
              <a:rPr lang="de-DE" sz="2000" dirty="0" smtClean="0"/>
              <a:t>, </a:t>
            </a:r>
            <a:r>
              <a:rPr lang="de-DE" sz="2000" dirty="0" err="1" smtClean="0"/>
              <a:t>from</a:t>
            </a:r>
            <a:r>
              <a:rPr lang="de-DE" sz="2000" dirty="0" smtClean="0"/>
              <a:t> a non-EU </a:t>
            </a:r>
            <a:r>
              <a:rPr lang="de-DE" sz="2000" dirty="0" err="1" smtClean="0"/>
              <a:t>country</a:t>
            </a:r>
            <a:endParaRPr lang="de-DE" sz="2000" dirty="0" smtClean="0"/>
          </a:p>
          <a:p>
            <a:pPr lvl="1"/>
            <a:r>
              <a:rPr lang="de-DE" sz="2000" dirty="0" err="1" smtClean="0"/>
              <a:t>Production</a:t>
            </a:r>
            <a:r>
              <a:rPr lang="de-DE" sz="2000" dirty="0" smtClean="0"/>
              <a:t> </a:t>
            </a:r>
            <a:r>
              <a:rPr lang="de-DE" sz="2000" dirty="0" err="1" smtClean="0"/>
              <a:t>method</a:t>
            </a:r>
            <a:r>
              <a:rPr lang="de-DE" sz="2000" dirty="0" smtClean="0"/>
              <a:t>: </a:t>
            </a:r>
            <a:r>
              <a:rPr lang="de-DE" sz="2000" dirty="0" err="1" smtClean="0"/>
              <a:t>organic</a:t>
            </a:r>
            <a:r>
              <a:rPr lang="de-DE" sz="2000" dirty="0" smtClean="0"/>
              <a:t>, non-</a:t>
            </a:r>
            <a:r>
              <a:rPr lang="de-DE" sz="2000" dirty="0" err="1" smtClean="0"/>
              <a:t>organic</a:t>
            </a:r>
            <a:endParaRPr lang="de-DE" sz="2000" dirty="0" smtClean="0"/>
          </a:p>
          <a:p>
            <a:pPr lvl="1"/>
            <a:r>
              <a:rPr lang="de-DE" sz="2000" dirty="0" smtClean="0"/>
              <a:t>Price: </a:t>
            </a:r>
            <a:r>
              <a:rPr lang="de-DE" sz="2000" dirty="0" err="1" smtClean="0"/>
              <a:t>four</a:t>
            </a:r>
            <a:r>
              <a:rPr lang="de-DE" sz="2000" dirty="0" smtClean="0"/>
              <a:t> </a:t>
            </a:r>
            <a:r>
              <a:rPr lang="de-DE" sz="2000" dirty="0" err="1" smtClean="0"/>
              <a:t>price</a:t>
            </a:r>
            <a:r>
              <a:rPr lang="de-DE" sz="2000" dirty="0" smtClean="0"/>
              <a:t> </a:t>
            </a:r>
            <a:r>
              <a:rPr lang="de-DE" sz="2000" dirty="0" err="1" smtClean="0"/>
              <a:t>levels</a:t>
            </a:r>
            <a:endParaRPr lang="de-DE" sz="2000" dirty="0"/>
          </a:p>
          <a:p>
            <a:pPr marL="457200" lvl="1" indent="0">
              <a:buNone/>
            </a:pPr>
            <a:endParaRPr lang="de-DE" sz="1000" dirty="0"/>
          </a:p>
          <a:p>
            <a:pPr marL="57150" indent="0">
              <a:buNone/>
            </a:pPr>
            <a:r>
              <a:rPr lang="en-GB" sz="1400" dirty="0" smtClean="0"/>
              <a:t>Prices </a:t>
            </a:r>
            <a:r>
              <a:rPr lang="en-GB" sz="1400" dirty="0"/>
              <a:t>and </a:t>
            </a:r>
            <a:r>
              <a:rPr lang="en-GB" sz="1400" dirty="0" smtClean="0"/>
              <a:t>countries of origin </a:t>
            </a:r>
            <a:r>
              <a:rPr lang="en-GB" sz="1400" dirty="0"/>
              <a:t>for different products used in choice </a:t>
            </a:r>
            <a:r>
              <a:rPr lang="en-GB" sz="1400" dirty="0" smtClean="0"/>
              <a:t>experiment</a:t>
            </a:r>
            <a:endParaRPr lang="de-DE" sz="1400" dirty="0"/>
          </a:p>
        </p:txBody>
      </p:sp>
      <p:graphicFrame>
        <p:nvGraphicFramePr>
          <p:cNvPr id="6" name="Inhaltsplatzhalter 3"/>
          <p:cNvGraphicFramePr>
            <a:graphicFrameLocks noGrp="1"/>
          </p:cNvGraphicFramePr>
          <p:nvPr>
            <p:ph sz="half" idx="1"/>
            <p:extLst>
              <p:ext uri="{D42A27DB-BD31-4B8C-83A1-F6EECF244321}">
                <p14:modId xmlns:p14="http://schemas.microsoft.com/office/powerpoint/2010/main" val="3179401063"/>
              </p:ext>
            </p:extLst>
          </p:nvPr>
        </p:nvGraphicFramePr>
        <p:xfrm>
          <a:off x="539552" y="3573017"/>
          <a:ext cx="6480719" cy="2376263"/>
        </p:xfrm>
        <a:graphic>
          <a:graphicData uri="http://schemas.openxmlformats.org/drawingml/2006/table">
            <a:tbl>
              <a:tblPr firstRow="1" firstCol="1" bandRow="1">
                <a:tableStyleId>{EB344D84-9AFB-497E-A393-DC336BA19D2E}</a:tableStyleId>
              </a:tblPr>
              <a:tblGrid>
                <a:gridCol w="1733216"/>
                <a:gridCol w="1238993"/>
                <a:gridCol w="1169264"/>
                <a:gridCol w="1169264"/>
                <a:gridCol w="1169982"/>
              </a:tblGrid>
              <a:tr h="300695">
                <a:tc>
                  <a:txBody>
                    <a:bodyPr/>
                    <a:lstStyle/>
                    <a:p>
                      <a:pPr algn="ctr">
                        <a:lnSpc>
                          <a:spcPct val="115000"/>
                        </a:lnSpc>
                        <a:spcAft>
                          <a:spcPts val="0"/>
                        </a:spcAft>
                      </a:pPr>
                      <a:r>
                        <a:rPr lang="en-GB" sz="1200" dirty="0">
                          <a:solidFill>
                            <a:schemeClr val="tx1"/>
                          </a:solidFill>
                          <a:effectLst/>
                        </a:rPr>
                        <a:t>Attribute level</a:t>
                      </a:r>
                      <a:endParaRPr lang="de-DE" sz="1100" dirty="0">
                        <a:solidFill>
                          <a:schemeClr val="tx1"/>
                        </a:solidFill>
                        <a:effectLst/>
                        <a:latin typeface="Calibri"/>
                        <a:ea typeface="Times New Roman"/>
                        <a:cs typeface="Times New Roman"/>
                      </a:endParaRPr>
                    </a:p>
                  </a:txBody>
                  <a:tcPr marL="47539" marR="47539" marT="0" marB="0" anchor="ctr"/>
                </a:tc>
                <a:tc>
                  <a:txBody>
                    <a:bodyPr/>
                    <a:lstStyle/>
                    <a:p>
                      <a:pPr algn="ctr">
                        <a:lnSpc>
                          <a:spcPct val="115000"/>
                        </a:lnSpc>
                        <a:spcAft>
                          <a:spcPts val="0"/>
                        </a:spcAft>
                      </a:pPr>
                      <a:r>
                        <a:rPr lang="en-GB" sz="1200" dirty="0">
                          <a:solidFill>
                            <a:schemeClr val="tx1"/>
                          </a:solidFill>
                          <a:effectLst/>
                        </a:rPr>
                        <a:t>Apples</a:t>
                      </a:r>
                      <a:endParaRPr lang="de-DE" sz="1100" dirty="0">
                        <a:solidFill>
                          <a:schemeClr val="tx1"/>
                        </a:solidFill>
                        <a:effectLst/>
                        <a:latin typeface="Calibri"/>
                        <a:ea typeface="Times New Roman"/>
                        <a:cs typeface="Times New Roman"/>
                      </a:endParaRPr>
                    </a:p>
                  </a:txBody>
                  <a:tcPr marL="47539" marR="47539" marT="0" marB="0" anchor="ctr"/>
                </a:tc>
                <a:tc>
                  <a:txBody>
                    <a:bodyPr/>
                    <a:lstStyle/>
                    <a:p>
                      <a:pPr algn="ctr">
                        <a:lnSpc>
                          <a:spcPct val="115000"/>
                        </a:lnSpc>
                        <a:spcAft>
                          <a:spcPts val="0"/>
                        </a:spcAft>
                      </a:pPr>
                      <a:r>
                        <a:rPr lang="en-GB" sz="1200" dirty="0">
                          <a:solidFill>
                            <a:schemeClr val="tx1"/>
                          </a:solidFill>
                          <a:effectLst/>
                        </a:rPr>
                        <a:t>Flour</a:t>
                      </a:r>
                      <a:endParaRPr lang="de-DE" sz="1100" dirty="0">
                        <a:solidFill>
                          <a:schemeClr val="tx1"/>
                        </a:solidFill>
                        <a:effectLst/>
                        <a:latin typeface="Calibri"/>
                        <a:ea typeface="Times New Roman"/>
                        <a:cs typeface="Times New Roman"/>
                      </a:endParaRPr>
                    </a:p>
                  </a:txBody>
                  <a:tcPr marL="47539" marR="47539" marT="0" marB="0" anchor="ctr"/>
                </a:tc>
                <a:tc>
                  <a:txBody>
                    <a:bodyPr/>
                    <a:lstStyle/>
                    <a:p>
                      <a:pPr algn="ctr">
                        <a:lnSpc>
                          <a:spcPct val="115000"/>
                        </a:lnSpc>
                        <a:spcAft>
                          <a:spcPts val="0"/>
                        </a:spcAft>
                      </a:pPr>
                      <a:r>
                        <a:rPr lang="en-GB" sz="1200" dirty="0">
                          <a:solidFill>
                            <a:schemeClr val="tx1"/>
                          </a:solidFill>
                          <a:effectLst/>
                        </a:rPr>
                        <a:t>Butter</a:t>
                      </a:r>
                      <a:endParaRPr lang="de-DE" sz="1100" dirty="0">
                        <a:solidFill>
                          <a:schemeClr val="tx1"/>
                        </a:solidFill>
                        <a:effectLst/>
                        <a:latin typeface="Calibri"/>
                        <a:ea typeface="Times New Roman"/>
                        <a:cs typeface="Times New Roman"/>
                      </a:endParaRPr>
                    </a:p>
                  </a:txBody>
                  <a:tcPr marL="47539" marR="47539" marT="0" marB="0" anchor="ctr"/>
                </a:tc>
                <a:tc>
                  <a:txBody>
                    <a:bodyPr/>
                    <a:lstStyle/>
                    <a:p>
                      <a:pPr algn="ctr">
                        <a:lnSpc>
                          <a:spcPct val="115000"/>
                        </a:lnSpc>
                        <a:spcAft>
                          <a:spcPts val="0"/>
                        </a:spcAft>
                      </a:pPr>
                      <a:r>
                        <a:rPr lang="en-GB" sz="1200" dirty="0">
                          <a:solidFill>
                            <a:schemeClr val="tx1"/>
                          </a:solidFill>
                          <a:effectLst/>
                        </a:rPr>
                        <a:t>Steak</a:t>
                      </a:r>
                      <a:endParaRPr lang="de-DE" sz="1100" dirty="0">
                        <a:solidFill>
                          <a:schemeClr val="tx1"/>
                        </a:solidFill>
                        <a:effectLst/>
                        <a:latin typeface="Calibri"/>
                        <a:ea typeface="Times New Roman"/>
                        <a:cs typeface="Times New Roman"/>
                      </a:endParaRPr>
                    </a:p>
                  </a:txBody>
                  <a:tcPr marL="47539" marR="47539" marT="0" marB="0" anchor="ctr"/>
                </a:tc>
              </a:tr>
              <a:tr h="300695">
                <a:tc>
                  <a:txBody>
                    <a:bodyPr/>
                    <a:lstStyle/>
                    <a:p>
                      <a:pPr algn="ctr">
                        <a:lnSpc>
                          <a:spcPct val="115000"/>
                        </a:lnSpc>
                        <a:spcAft>
                          <a:spcPts val="0"/>
                        </a:spcAft>
                      </a:pPr>
                      <a:r>
                        <a:rPr lang="en-GB" sz="1200" dirty="0" smtClean="0">
                          <a:solidFill>
                            <a:schemeClr val="tx1"/>
                          </a:solidFill>
                          <a:effectLst/>
                        </a:rPr>
                        <a:t>Price 1</a:t>
                      </a:r>
                      <a:endParaRPr lang="de-DE" sz="1100" dirty="0">
                        <a:solidFill>
                          <a:schemeClr val="tx1"/>
                        </a:solidFill>
                        <a:effectLst/>
                        <a:latin typeface="Calibri"/>
                        <a:ea typeface="Times New Roman"/>
                        <a:cs typeface="Times New Roman"/>
                      </a:endParaRPr>
                    </a:p>
                  </a:txBody>
                  <a:tcPr marL="47539" marR="47539" marT="0" marB="0" anchor="ctr"/>
                </a:tc>
                <a:tc>
                  <a:txBody>
                    <a:bodyPr/>
                    <a:lstStyle/>
                    <a:p>
                      <a:pPr algn="ctr">
                        <a:lnSpc>
                          <a:spcPct val="115000"/>
                        </a:lnSpc>
                        <a:spcAft>
                          <a:spcPts val="0"/>
                        </a:spcAft>
                      </a:pPr>
                      <a:r>
                        <a:rPr lang="en-GB" sz="1200">
                          <a:effectLst/>
                        </a:rPr>
                        <a:t>2,49</a:t>
                      </a:r>
                      <a:endParaRPr lang="de-DE" sz="1100">
                        <a:effectLst/>
                        <a:latin typeface="Calibri"/>
                        <a:ea typeface="Times New Roman"/>
                        <a:cs typeface="Times New Roman"/>
                      </a:endParaRPr>
                    </a:p>
                  </a:txBody>
                  <a:tcPr marL="47539" marR="47539" marT="0" marB="0" anchor="ctr"/>
                </a:tc>
                <a:tc>
                  <a:txBody>
                    <a:bodyPr/>
                    <a:lstStyle/>
                    <a:p>
                      <a:pPr algn="ctr">
                        <a:lnSpc>
                          <a:spcPct val="115000"/>
                        </a:lnSpc>
                        <a:spcAft>
                          <a:spcPts val="0"/>
                        </a:spcAft>
                      </a:pPr>
                      <a:r>
                        <a:rPr lang="en-GB" sz="1200">
                          <a:effectLst/>
                        </a:rPr>
                        <a:t>0,69</a:t>
                      </a:r>
                      <a:endParaRPr lang="de-DE" sz="1100">
                        <a:effectLst/>
                        <a:latin typeface="Calibri"/>
                        <a:ea typeface="Times New Roman"/>
                        <a:cs typeface="Times New Roman"/>
                      </a:endParaRPr>
                    </a:p>
                  </a:txBody>
                  <a:tcPr marL="47539" marR="47539" marT="0" marB="0" anchor="ctr"/>
                </a:tc>
                <a:tc>
                  <a:txBody>
                    <a:bodyPr/>
                    <a:lstStyle/>
                    <a:p>
                      <a:pPr algn="ctr">
                        <a:lnSpc>
                          <a:spcPct val="115000"/>
                        </a:lnSpc>
                        <a:spcAft>
                          <a:spcPts val="0"/>
                        </a:spcAft>
                      </a:pPr>
                      <a:r>
                        <a:rPr lang="en-GB" sz="1200">
                          <a:effectLst/>
                        </a:rPr>
                        <a:t>1,29</a:t>
                      </a:r>
                      <a:endParaRPr lang="de-DE" sz="1100">
                        <a:effectLst/>
                        <a:latin typeface="Calibri"/>
                        <a:ea typeface="Times New Roman"/>
                        <a:cs typeface="Times New Roman"/>
                      </a:endParaRPr>
                    </a:p>
                  </a:txBody>
                  <a:tcPr marL="47539" marR="47539" marT="0" marB="0" anchor="ctr"/>
                </a:tc>
                <a:tc>
                  <a:txBody>
                    <a:bodyPr/>
                    <a:lstStyle/>
                    <a:p>
                      <a:pPr algn="ctr">
                        <a:lnSpc>
                          <a:spcPct val="115000"/>
                        </a:lnSpc>
                        <a:spcAft>
                          <a:spcPts val="0"/>
                        </a:spcAft>
                      </a:pPr>
                      <a:r>
                        <a:rPr lang="en-GB" sz="1200">
                          <a:effectLst/>
                        </a:rPr>
                        <a:t>3,49</a:t>
                      </a:r>
                      <a:endParaRPr lang="de-DE" sz="1100">
                        <a:effectLst/>
                        <a:latin typeface="Calibri"/>
                        <a:ea typeface="Times New Roman"/>
                        <a:cs typeface="Times New Roman"/>
                      </a:endParaRPr>
                    </a:p>
                  </a:txBody>
                  <a:tcPr marL="47539" marR="47539" marT="0" marB="0" anchor="ctr"/>
                </a:tc>
              </a:tr>
              <a:tr h="300695">
                <a:tc>
                  <a:txBody>
                    <a:bodyPr/>
                    <a:lstStyle/>
                    <a:p>
                      <a:pPr algn="ctr">
                        <a:lnSpc>
                          <a:spcPct val="115000"/>
                        </a:lnSpc>
                        <a:spcAft>
                          <a:spcPts val="0"/>
                        </a:spcAft>
                      </a:pPr>
                      <a:r>
                        <a:rPr lang="en-GB" sz="1200" dirty="0" smtClean="0">
                          <a:solidFill>
                            <a:schemeClr val="tx1"/>
                          </a:solidFill>
                          <a:effectLst/>
                        </a:rPr>
                        <a:t>Price 2</a:t>
                      </a:r>
                      <a:endParaRPr lang="de-DE" sz="1100" dirty="0">
                        <a:solidFill>
                          <a:schemeClr val="tx1"/>
                        </a:solidFill>
                        <a:effectLst/>
                        <a:latin typeface="Calibri"/>
                        <a:ea typeface="Times New Roman"/>
                        <a:cs typeface="Times New Roman"/>
                      </a:endParaRPr>
                    </a:p>
                  </a:txBody>
                  <a:tcPr marL="47539" marR="47539" marT="0" marB="0" anchor="ctr"/>
                </a:tc>
                <a:tc>
                  <a:txBody>
                    <a:bodyPr/>
                    <a:lstStyle/>
                    <a:p>
                      <a:pPr algn="ctr">
                        <a:lnSpc>
                          <a:spcPct val="115000"/>
                        </a:lnSpc>
                        <a:spcAft>
                          <a:spcPts val="0"/>
                        </a:spcAft>
                      </a:pPr>
                      <a:r>
                        <a:rPr lang="en-GB" sz="1200">
                          <a:effectLst/>
                        </a:rPr>
                        <a:t>2,99</a:t>
                      </a:r>
                      <a:endParaRPr lang="de-DE" sz="1100">
                        <a:effectLst/>
                        <a:latin typeface="Calibri"/>
                        <a:ea typeface="Times New Roman"/>
                        <a:cs typeface="Times New Roman"/>
                      </a:endParaRPr>
                    </a:p>
                  </a:txBody>
                  <a:tcPr marL="47539" marR="47539" marT="0" marB="0" anchor="ctr"/>
                </a:tc>
                <a:tc>
                  <a:txBody>
                    <a:bodyPr/>
                    <a:lstStyle/>
                    <a:p>
                      <a:pPr algn="ctr">
                        <a:lnSpc>
                          <a:spcPct val="115000"/>
                        </a:lnSpc>
                        <a:spcAft>
                          <a:spcPts val="0"/>
                        </a:spcAft>
                      </a:pPr>
                      <a:r>
                        <a:rPr lang="en-GB" sz="1200">
                          <a:effectLst/>
                        </a:rPr>
                        <a:t>0,99</a:t>
                      </a:r>
                      <a:endParaRPr lang="de-DE" sz="1100">
                        <a:effectLst/>
                        <a:latin typeface="Calibri"/>
                        <a:ea typeface="Times New Roman"/>
                        <a:cs typeface="Times New Roman"/>
                      </a:endParaRPr>
                    </a:p>
                  </a:txBody>
                  <a:tcPr marL="47539" marR="47539" marT="0" marB="0" anchor="ctr"/>
                </a:tc>
                <a:tc>
                  <a:txBody>
                    <a:bodyPr/>
                    <a:lstStyle/>
                    <a:p>
                      <a:pPr algn="ctr">
                        <a:lnSpc>
                          <a:spcPct val="115000"/>
                        </a:lnSpc>
                        <a:spcAft>
                          <a:spcPts val="0"/>
                        </a:spcAft>
                      </a:pPr>
                      <a:r>
                        <a:rPr lang="en-GB" sz="1200">
                          <a:effectLst/>
                        </a:rPr>
                        <a:t>1,49</a:t>
                      </a:r>
                      <a:endParaRPr lang="de-DE" sz="1100">
                        <a:effectLst/>
                        <a:latin typeface="Calibri"/>
                        <a:ea typeface="Times New Roman"/>
                        <a:cs typeface="Times New Roman"/>
                      </a:endParaRPr>
                    </a:p>
                  </a:txBody>
                  <a:tcPr marL="47539" marR="47539" marT="0" marB="0" anchor="ctr"/>
                </a:tc>
                <a:tc>
                  <a:txBody>
                    <a:bodyPr/>
                    <a:lstStyle/>
                    <a:p>
                      <a:pPr algn="ctr">
                        <a:lnSpc>
                          <a:spcPct val="115000"/>
                        </a:lnSpc>
                        <a:spcAft>
                          <a:spcPts val="0"/>
                        </a:spcAft>
                      </a:pPr>
                      <a:r>
                        <a:rPr lang="en-GB" sz="1200">
                          <a:effectLst/>
                        </a:rPr>
                        <a:t>4,49</a:t>
                      </a:r>
                      <a:endParaRPr lang="de-DE" sz="1100">
                        <a:effectLst/>
                        <a:latin typeface="Calibri"/>
                        <a:ea typeface="Times New Roman"/>
                        <a:cs typeface="Times New Roman"/>
                      </a:endParaRPr>
                    </a:p>
                  </a:txBody>
                  <a:tcPr marL="47539" marR="47539" marT="0" marB="0" anchor="ctr"/>
                </a:tc>
              </a:tr>
              <a:tr h="300695">
                <a:tc>
                  <a:txBody>
                    <a:bodyPr/>
                    <a:lstStyle/>
                    <a:p>
                      <a:pPr algn="ctr">
                        <a:lnSpc>
                          <a:spcPct val="115000"/>
                        </a:lnSpc>
                        <a:spcAft>
                          <a:spcPts val="0"/>
                        </a:spcAft>
                      </a:pPr>
                      <a:r>
                        <a:rPr lang="en-GB" sz="1200" dirty="0" smtClean="0">
                          <a:solidFill>
                            <a:schemeClr val="tx1"/>
                          </a:solidFill>
                          <a:effectLst/>
                        </a:rPr>
                        <a:t>Price 3</a:t>
                      </a:r>
                      <a:endParaRPr lang="de-DE" sz="1100" dirty="0">
                        <a:solidFill>
                          <a:schemeClr val="tx1"/>
                        </a:solidFill>
                        <a:effectLst/>
                        <a:latin typeface="Calibri"/>
                        <a:ea typeface="Times New Roman"/>
                        <a:cs typeface="Times New Roman"/>
                      </a:endParaRPr>
                    </a:p>
                  </a:txBody>
                  <a:tcPr marL="47539" marR="47539" marT="0" marB="0" anchor="ctr"/>
                </a:tc>
                <a:tc>
                  <a:txBody>
                    <a:bodyPr/>
                    <a:lstStyle/>
                    <a:p>
                      <a:pPr algn="ctr">
                        <a:lnSpc>
                          <a:spcPct val="115000"/>
                        </a:lnSpc>
                        <a:spcAft>
                          <a:spcPts val="0"/>
                        </a:spcAft>
                      </a:pPr>
                      <a:r>
                        <a:rPr lang="en-GB" sz="1200">
                          <a:effectLst/>
                        </a:rPr>
                        <a:t>3,49</a:t>
                      </a:r>
                      <a:endParaRPr lang="de-DE" sz="1100">
                        <a:effectLst/>
                        <a:latin typeface="Calibri"/>
                        <a:ea typeface="Times New Roman"/>
                        <a:cs typeface="Times New Roman"/>
                      </a:endParaRPr>
                    </a:p>
                  </a:txBody>
                  <a:tcPr marL="47539" marR="47539" marT="0" marB="0" anchor="ctr"/>
                </a:tc>
                <a:tc>
                  <a:txBody>
                    <a:bodyPr/>
                    <a:lstStyle/>
                    <a:p>
                      <a:pPr algn="ctr">
                        <a:lnSpc>
                          <a:spcPct val="115000"/>
                        </a:lnSpc>
                        <a:spcAft>
                          <a:spcPts val="0"/>
                        </a:spcAft>
                      </a:pPr>
                      <a:r>
                        <a:rPr lang="en-GB" sz="1200">
                          <a:effectLst/>
                        </a:rPr>
                        <a:t>1,29</a:t>
                      </a:r>
                      <a:endParaRPr lang="de-DE" sz="1100">
                        <a:effectLst/>
                        <a:latin typeface="Calibri"/>
                        <a:ea typeface="Times New Roman"/>
                        <a:cs typeface="Times New Roman"/>
                      </a:endParaRPr>
                    </a:p>
                  </a:txBody>
                  <a:tcPr marL="47539" marR="47539" marT="0" marB="0" anchor="ctr"/>
                </a:tc>
                <a:tc>
                  <a:txBody>
                    <a:bodyPr/>
                    <a:lstStyle/>
                    <a:p>
                      <a:pPr algn="ctr">
                        <a:lnSpc>
                          <a:spcPct val="115000"/>
                        </a:lnSpc>
                        <a:spcAft>
                          <a:spcPts val="0"/>
                        </a:spcAft>
                      </a:pPr>
                      <a:r>
                        <a:rPr lang="en-GB" sz="1200">
                          <a:effectLst/>
                        </a:rPr>
                        <a:t>1,69</a:t>
                      </a:r>
                      <a:endParaRPr lang="de-DE" sz="1100">
                        <a:effectLst/>
                        <a:latin typeface="Calibri"/>
                        <a:ea typeface="Times New Roman"/>
                        <a:cs typeface="Times New Roman"/>
                      </a:endParaRPr>
                    </a:p>
                  </a:txBody>
                  <a:tcPr marL="47539" marR="47539" marT="0" marB="0" anchor="ctr"/>
                </a:tc>
                <a:tc>
                  <a:txBody>
                    <a:bodyPr/>
                    <a:lstStyle/>
                    <a:p>
                      <a:pPr algn="ctr">
                        <a:lnSpc>
                          <a:spcPct val="115000"/>
                        </a:lnSpc>
                        <a:spcAft>
                          <a:spcPts val="0"/>
                        </a:spcAft>
                      </a:pPr>
                      <a:r>
                        <a:rPr lang="en-GB" sz="1200">
                          <a:effectLst/>
                        </a:rPr>
                        <a:t>5,49</a:t>
                      </a:r>
                      <a:endParaRPr lang="de-DE" sz="1100">
                        <a:effectLst/>
                        <a:latin typeface="Calibri"/>
                        <a:ea typeface="Times New Roman"/>
                        <a:cs typeface="Times New Roman"/>
                      </a:endParaRPr>
                    </a:p>
                  </a:txBody>
                  <a:tcPr marL="47539" marR="47539" marT="0" marB="0" anchor="ctr"/>
                </a:tc>
              </a:tr>
              <a:tr h="300695">
                <a:tc>
                  <a:txBody>
                    <a:bodyPr/>
                    <a:lstStyle/>
                    <a:p>
                      <a:pPr algn="ctr">
                        <a:lnSpc>
                          <a:spcPct val="115000"/>
                        </a:lnSpc>
                        <a:spcAft>
                          <a:spcPts val="0"/>
                        </a:spcAft>
                      </a:pPr>
                      <a:r>
                        <a:rPr lang="en-GB" sz="1200" dirty="0" smtClean="0">
                          <a:solidFill>
                            <a:schemeClr val="tx1"/>
                          </a:solidFill>
                          <a:effectLst/>
                        </a:rPr>
                        <a:t>Price 4</a:t>
                      </a:r>
                      <a:endParaRPr lang="de-DE" sz="1100" dirty="0">
                        <a:solidFill>
                          <a:schemeClr val="tx1"/>
                        </a:solidFill>
                        <a:effectLst/>
                        <a:latin typeface="Calibri"/>
                        <a:ea typeface="Times New Roman"/>
                        <a:cs typeface="Times New Roman"/>
                      </a:endParaRPr>
                    </a:p>
                  </a:txBody>
                  <a:tcPr marL="47539" marR="47539" marT="0" marB="0" anchor="ctr"/>
                </a:tc>
                <a:tc>
                  <a:txBody>
                    <a:bodyPr/>
                    <a:lstStyle/>
                    <a:p>
                      <a:pPr algn="ctr">
                        <a:lnSpc>
                          <a:spcPct val="115000"/>
                        </a:lnSpc>
                        <a:spcAft>
                          <a:spcPts val="0"/>
                        </a:spcAft>
                      </a:pPr>
                      <a:r>
                        <a:rPr lang="en-GB" sz="1200">
                          <a:effectLst/>
                        </a:rPr>
                        <a:t>3,99</a:t>
                      </a:r>
                      <a:endParaRPr lang="de-DE" sz="1100">
                        <a:effectLst/>
                        <a:latin typeface="Calibri"/>
                        <a:ea typeface="Times New Roman"/>
                        <a:cs typeface="Times New Roman"/>
                      </a:endParaRPr>
                    </a:p>
                  </a:txBody>
                  <a:tcPr marL="47539" marR="47539" marT="0" marB="0" anchor="ctr"/>
                </a:tc>
                <a:tc>
                  <a:txBody>
                    <a:bodyPr/>
                    <a:lstStyle/>
                    <a:p>
                      <a:pPr algn="ctr">
                        <a:lnSpc>
                          <a:spcPct val="115000"/>
                        </a:lnSpc>
                        <a:spcAft>
                          <a:spcPts val="0"/>
                        </a:spcAft>
                      </a:pPr>
                      <a:r>
                        <a:rPr lang="en-GB" sz="1200">
                          <a:effectLst/>
                        </a:rPr>
                        <a:t>1,59</a:t>
                      </a:r>
                      <a:endParaRPr lang="de-DE" sz="1100">
                        <a:effectLst/>
                        <a:latin typeface="Calibri"/>
                        <a:ea typeface="Times New Roman"/>
                        <a:cs typeface="Times New Roman"/>
                      </a:endParaRPr>
                    </a:p>
                  </a:txBody>
                  <a:tcPr marL="47539" marR="47539" marT="0" marB="0" anchor="ctr"/>
                </a:tc>
                <a:tc>
                  <a:txBody>
                    <a:bodyPr/>
                    <a:lstStyle/>
                    <a:p>
                      <a:pPr algn="ctr">
                        <a:lnSpc>
                          <a:spcPct val="115000"/>
                        </a:lnSpc>
                        <a:spcAft>
                          <a:spcPts val="0"/>
                        </a:spcAft>
                      </a:pPr>
                      <a:r>
                        <a:rPr lang="en-GB" sz="1200">
                          <a:effectLst/>
                        </a:rPr>
                        <a:t>1,89</a:t>
                      </a:r>
                      <a:endParaRPr lang="de-DE" sz="1100">
                        <a:effectLst/>
                        <a:latin typeface="Calibri"/>
                        <a:ea typeface="Times New Roman"/>
                        <a:cs typeface="Times New Roman"/>
                      </a:endParaRPr>
                    </a:p>
                  </a:txBody>
                  <a:tcPr marL="47539" marR="47539" marT="0" marB="0" anchor="ctr"/>
                </a:tc>
                <a:tc>
                  <a:txBody>
                    <a:bodyPr/>
                    <a:lstStyle/>
                    <a:p>
                      <a:pPr algn="ctr">
                        <a:lnSpc>
                          <a:spcPct val="115000"/>
                        </a:lnSpc>
                        <a:spcAft>
                          <a:spcPts val="0"/>
                        </a:spcAft>
                      </a:pPr>
                      <a:r>
                        <a:rPr lang="en-GB" sz="1200">
                          <a:effectLst/>
                        </a:rPr>
                        <a:t>6,49</a:t>
                      </a:r>
                      <a:endParaRPr lang="de-DE" sz="1100">
                        <a:effectLst/>
                        <a:latin typeface="Calibri"/>
                        <a:ea typeface="Times New Roman"/>
                        <a:cs typeface="Times New Roman"/>
                      </a:endParaRPr>
                    </a:p>
                  </a:txBody>
                  <a:tcPr marL="47539" marR="47539" marT="0" marB="0" anchor="ctr"/>
                </a:tc>
              </a:tr>
              <a:tr h="378757">
                <a:tc>
                  <a:txBody>
                    <a:bodyPr/>
                    <a:lstStyle/>
                    <a:p>
                      <a:pPr algn="ctr">
                        <a:lnSpc>
                          <a:spcPct val="115000"/>
                        </a:lnSpc>
                        <a:spcAft>
                          <a:spcPts val="0"/>
                        </a:spcAft>
                      </a:pPr>
                      <a:r>
                        <a:rPr lang="en-GB" sz="1200" dirty="0" err="1">
                          <a:solidFill>
                            <a:schemeClr val="tx1"/>
                          </a:solidFill>
                          <a:effectLst/>
                        </a:rPr>
                        <a:t>Neighb</a:t>
                      </a:r>
                      <a:r>
                        <a:rPr lang="en-GB" sz="1200" dirty="0">
                          <a:solidFill>
                            <a:schemeClr val="tx1"/>
                          </a:solidFill>
                          <a:effectLst/>
                        </a:rPr>
                        <a:t>. countries</a:t>
                      </a:r>
                      <a:endParaRPr lang="de-DE" sz="1100" dirty="0">
                        <a:solidFill>
                          <a:schemeClr val="tx1"/>
                        </a:solidFill>
                        <a:effectLst/>
                        <a:latin typeface="Calibri"/>
                        <a:ea typeface="Times New Roman"/>
                        <a:cs typeface="Times New Roman"/>
                      </a:endParaRPr>
                    </a:p>
                  </a:txBody>
                  <a:tcPr marL="47539" marR="47539" marT="0" marB="0" anchor="ctr"/>
                </a:tc>
                <a:tc>
                  <a:txBody>
                    <a:bodyPr/>
                    <a:lstStyle/>
                    <a:p>
                      <a:pPr algn="ctr">
                        <a:lnSpc>
                          <a:spcPct val="115000"/>
                        </a:lnSpc>
                        <a:spcAft>
                          <a:spcPts val="0"/>
                        </a:spcAft>
                      </a:pPr>
                      <a:r>
                        <a:rPr lang="en-GB" sz="1200">
                          <a:effectLst/>
                        </a:rPr>
                        <a:t>Austria</a:t>
                      </a:r>
                      <a:endParaRPr lang="de-DE" sz="1100">
                        <a:effectLst/>
                        <a:latin typeface="Calibri"/>
                        <a:ea typeface="Times New Roman"/>
                        <a:cs typeface="Times New Roman"/>
                      </a:endParaRPr>
                    </a:p>
                  </a:txBody>
                  <a:tcPr marL="47539" marR="47539" marT="0" marB="0" anchor="ctr"/>
                </a:tc>
                <a:tc>
                  <a:txBody>
                    <a:bodyPr/>
                    <a:lstStyle/>
                    <a:p>
                      <a:pPr algn="ctr">
                        <a:lnSpc>
                          <a:spcPct val="115000"/>
                        </a:lnSpc>
                        <a:spcAft>
                          <a:spcPts val="0"/>
                        </a:spcAft>
                      </a:pPr>
                      <a:r>
                        <a:rPr lang="en-GB" sz="1200">
                          <a:effectLst/>
                        </a:rPr>
                        <a:t>Italy</a:t>
                      </a:r>
                      <a:endParaRPr lang="de-DE" sz="1100">
                        <a:effectLst/>
                        <a:latin typeface="Calibri"/>
                        <a:ea typeface="Times New Roman"/>
                        <a:cs typeface="Times New Roman"/>
                      </a:endParaRPr>
                    </a:p>
                  </a:txBody>
                  <a:tcPr marL="47539" marR="47539" marT="0" marB="0" anchor="ctr"/>
                </a:tc>
                <a:tc>
                  <a:txBody>
                    <a:bodyPr/>
                    <a:lstStyle/>
                    <a:p>
                      <a:pPr algn="ctr">
                        <a:lnSpc>
                          <a:spcPct val="115000"/>
                        </a:lnSpc>
                        <a:spcAft>
                          <a:spcPts val="0"/>
                        </a:spcAft>
                      </a:pPr>
                      <a:r>
                        <a:rPr lang="en-GB" sz="1200">
                          <a:effectLst/>
                        </a:rPr>
                        <a:t>Denmark</a:t>
                      </a:r>
                      <a:endParaRPr lang="de-DE" sz="1100">
                        <a:effectLst/>
                        <a:latin typeface="Calibri"/>
                        <a:ea typeface="Times New Roman"/>
                        <a:cs typeface="Times New Roman"/>
                      </a:endParaRPr>
                    </a:p>
                  </a:txBody>
                  <a:tcPr marL="47539" marR="47539" marT="0" marB="0" anchor="ctr"/>
                </a:tc>
                <a:tc>
                  <a:txBody>
                    <a:bodyPr/>
                    <a:lstStyle/>
                    <a:p>
                      <a:pPr algn="ctr">
                        <a:lnSpc>
                          <a:spcPct val="115000"/>
                        </a:lnSpc>
                        <a:spcAft>
                          <a:spcPts val="0"/>
                        </a:spcAft>
                      </a:pPr>
                      <a:r>
                        <a:rPr lang="en-GB" sz="1200" dirty="0">
                          <a:effectLst/>
                        </a:rPr>
                        <a:t>France</a:t>
                      </a:r>
                      <a:endParaRPr lang="de-DE" sz="1100" dirty="0">
                        <a:effectLst/>
                        <a:latin typeface="Calibri"/>
                        <a:ea typeface="Times New Roman"/>
                        <a:cs typeface="Times New Roman"/>
                      </a:endParaRPr>
                    </a:p>
                  </a:txBody>
                  <a:tcPr marL="47539" marR="47539" marT="0" marB="0" anchor="ctr"/>
                </a:tc>
              </a:tr>
              <a:tr h="494031">
                <a:tc>
                  <a:txBody>
                    <a:bodyPr/>
                    <a:lstStyle/>
                    <a:p>
                      <a:pPr algn="ctr">
                        <a:lnSpc>
                          <a:spcPct val="150000"/>
                        </a:lnSpc>
                        <a:spcAft>
                          <a:spcPts val="0"/>
                        </a:spcAft>
                      </a:pPr>
                      <a:r>
                        <a:rPr lang="en-GB" sz="1200" dirty="0">
                          <a:solidFill>
                            <a:schemeClr val="tx1"/>
                          </a:solidFill>
                          <a:effectLst/>
                        </a:rPr>
                        <a:t>Non-EU countries</a:t>
                      </a:r>
                      <a:endParaRPr lang="de-DE" sz="1100" dirty="0">
                        <a:solidFill>
                          <a:schemeClr val="tx1"/>
                        </a:solidFill>
                        <a:effectLst/>
                        <a:latin typeface="Calibri"/>
                        <a:ea typeface="Times New Roman"/>
                        <a:cs typeface="Times New Roman"/>
                      </a:endParaRPr>
                    </a:p>
                  </a:txBody>
                  <a:tcPr marL="47539" marR="47539" marT="0" marB="0" anchor="ctr"/>
                </a:tc>
                <a:tc>
                  <a:txBody>
                    <a:bodyPr/>
                    <a:lstStyle/>
                    <a:p>
                      <a:pPr algn="ctr">
                        <a:lnSpc>
                          <a:spcPct val="150000"/>
                        </a:lnSpc>
                        <a:spcAft>
                          <a:spcPts val="0"/>
                        </a:spcAft>
                      </a:pPr>
                      <a:r>
                        <a:rPr lang="en-GB" sz="1200">
                          <a:effectLst/>
                        </a:rPr>
                        <a:t>Argentina</a:t>
                      </a:r>
                      <a:endParaRPr lang="de-DE" sz="1100">
                        <a:effectLst/>
                        <a:latin typeface="Calibri"/>
                        <a:ea typeface="Times New Roman"/>
                        <a:cs typeface="Times New Roman"/>
                      </a:endParaRPr>
                    </a:p>
                  </a:txBody>
                  <a:tcPr marL="47539" marR="47539" marT="0" marB="0" anchor="ctr"/>
                </a:tc>
                <a:tc>
                  <a:txBody>
                    <a:bodyPr/>
                    <a:lstStyle/>
                    <a:p>
                      <a:pPr algn="ctr">
                        <a:lnSpc>
                          <a:spcPct val="150000"/>
                        </a:lnSpc>
                        <a:spcAft>
                          <a:spcPts val="0"/>
                        </a:spcAft>
                      </a:pPr>
                      <a:r>
                        <a:rPr lang="en-GB" sz="1200">
                          <a:effectLst/>
                        </a:rPr>
                        <a:t>Kazakstan</a:t>
                      </a:r>
                      <a:endParaRPr lang="de-DE" sz="1100">
                        <a:effectLst/>
                        <a:latin typeface="Calibri"/>
                        <a:ea typeface="Times New Roman"/>
                        <a:cs typeface="Times New Roman"/>
                      </a:endParaRPr>
                    </a:p>
                  </a:txBody>
                  <a:tcPr marL="47539" marR="47539" marT="0" marB="0" anchor="ctr"/>
                </a:tc>
                <a:tc>
                  <a:txBody>
                    <a:bodyPr/>
                    <a:lstStyle/>
                    <a:p>
                      <a:pPr algn="ctr">
                        <a:lnSpc>
                          <a:spcPct val="150000"/>
                        </a:lnSpc>
                        <a:spcAft>
                          <a:spcPts val="0"/>
                        </a:spcAft>
                      </a:pPr>
                      <a:r>
                        <a:rPr lang="en-GB" sz="1200">
                          <a:effectLst/>
                        </a:rPr>
                        <a:t>New Zealand</a:t>
                      </a:r>
                      <a:endParaRPr lang="de-DE" sz="1100">
                        <a:effectLst/>
                        <a:latin typeface="Calibri"/>
                        <a:ea typeface="Times New Roman"/>
                        <a:cs typeface="Times New Roman"/>
                      </a:endParaRPr>
                    </a:p>
                  </a:txBody>
                  <a:tcPr marL="47539" marR="47539" marT="0" marB="0" anchor="ctr"/>
                </a:tc>
                <a:tc>
                  <a:txBody>
                    <a:bodyPr/>
                    <a:lstStyle/>
                    <a:p>
                      <a:pPr algn="ctr">
                        <a:lnSpc>
                          <a:spcPct val="150000"/>
                        </a:lnSpc>
                        <a:spcAft>
                          <a:spcPts val="0"/>
                        </a:spcAft>
                      </a:pPr>
                      <a:r>
                        <a:rPr lang="en-GB" sz="1200" dirty="0">
                          <a:effectLst/>
                        </a:rPr>
                        <a:t>Australia</a:t>
                      </a:r>
                      <a:endParaRPr lang="de-DE" sz="1100" dirty="0">
                        <a:effectLst/>
                        <a:latin typeface="Calibri"/>
                        <a:ea typeface="Times New Roman"/>
                        <a:cs typeface="Times New Roman"/>
                      </a:endParaRPr>
                    </a:p>
                  </a:txBody>
                  <a:tcPr marL="47539" marR="47539" marT="0" marB="0" anchor="ctr"/>
                </a:tc>
              </a:tr>
            </a:tbl>
          </a:graphicData>
        </a:graphic>
      </p:graphicFrame>
    </p:spTree>
    <p:extLst>
      <p:ext uri="{BB962C8B-B14F-4D97-AF65-F5344CB8AC3E}">
        <p14:creationId xmlns:p14="http://schemas.microsoft.com/office/powerpoint/2010/main" val="1136728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err="1" smtClean="0"/>
              <a:t>Example</a:t>
            </a:r>
            <a:r>
              <a:rPr lang="de-DE" dirty="0" smtClean="0"/>
              <a:t> </a:t>
            </a:r>
            <a:r>
              <a:rPr lang="de-DE" dirty="0" err="1" smtClean="0"/>
              <a:t>of</a:t>
            </a:r>
            <a:r>
              <a:rPr lang="de-DE" dirty="0" smtClean="0"/>
              <a:t> a </a:t>
            </a:r>
            <a:r>
              <a:rPr lang="de-DE" dirty="0" err="1" smtClean="0"/>
              <a:t>choice</a:t>
            </a:r>
            <a:r>
              <a:rPr lang="de-DE" dirty="0" smtClean="0"/>
              <a:t> </a:t>
            </a:r>
            <a:r>
              <a:rPr lang="de-DE" dirty="0" err="1" smtClean="0"/>
              <a:t>set</a:t>
            </a:r>
            <a:endParaRPr lang="de-DE" dirty="0"/>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692276"/>
            <a:ext cx="6539690" cy="4089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4"/>
          </p:nvPr>
        </p:nvSpPr>
        <p:spPr/>
        <p:txBody>
          <a:bodyPr/>
          <a:lstStyle/>
          <a:p>
            <a:fld id="{1F0946BE-1C9F-4069-AF48-91AB844904A8}" type="slidenum">
              <a:rPr lang="en-GB" smtClean="0"/>
              <a:t>13</a:t>
            </a:fld>
            <a:endParaRPr lang="en-GB"/>
          </a:p>
        </p:txBody>
      </p:sp>
    </p:spTree>
    <p:extLst>
      <p:ext uri="{BB962C8B-B14F-4D97-AF65-F5344CB8AC3E}">
        <p14:creationId xmlns:p14="http://schemas.microsoft.com/office/powerpoint/2010/main" val="1234198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88640"/>
            <a:ext cx="7772400" cy="1143000"/>
          </a:xfrm>
        </p:spPr>
        <p:txBody>
          <a:bodyPr/>
          <a:lstStyle/>
          <a:p>
            <a:r>
              <a:rPr lang="de-DE" dirty="0" smtClean="0"/>
              <a:t>RPL-model (</a:t>
            </a:r>
            <a:r>
              <a:rPr lang="de-DE" dirty="0" err="1" smtClean="0"/>
              <a:t>example</a:t>
            </a:r>
            <a:r>
              <a:rPr lang="de-DE" dirty="0" smtClean="0"/>
              <a:t> </a:t>
            </a:r>
            <a:r>
              <a:rPr lang="de-DE" dirty="0" err="1" smtClean="0"/>
              <a:t>for</a:t>
            </a:r>
            <a:r>
              <a:rPr lang="de-DE" dirty="0" smtClean="0"/>
              <a:t> </a:t>
            </a:r>
            <a:r>
              <a:rPr lang="de-DE" dirty="0" err="1" smtClean="0"/>
              <a:t>flour</a:t>
            </a:r>
            <a:r>
              <a:rPr lang="de-DE" dirty="0" smtClean="0"/>
              <a:t>)</a:t>
            </a:r>
            <a:endParaRPr lang="de-DE" dirty="0"/>
          </a:p>
        </p:txBody>
      </p:sp>
      <p:sp>
        <p:nvSpPr>
          <p:cNvPr id="8" name="Textfeld 7"/>
          <p:cNvSpPr txBox="1"/>
          <p:nvPr/>
        </p:nvSpPr>
        <p:spPr>
          <a:xfrm>
            <a:off x="323528" y="5265058"/>
            <a:ext cx="5214804" cy="276999"/>
          </a:xfrm>
          <a:prstGeom prst="rect">
            <a:avLst/>
          </a:prstGeom>
          <a:noFill/>
        </p:spPr>
        <p:txBody>
          <a:bodyPr wrap="square" rtlCol="0">
            <a:spAutoFit/>
          </a:bodyPr>
          <a:lstStyle/>
          <a:p>
            <a:r>
              <a:rPr lang="en-US" sz="1200" dirty="0">
                <a:latin typeface="+mn-lt"/>
              </a:rPr>
              <a:t>Statistical significance at level **&lt;0.01, *&lt;</a:t>
            </a:r>
            <a:r>
              <a:rPr lang="en-US" sz="1200" dirty="0" smtClean="0">
                <a:latin typeface="+mn-lt"/>
              </a:rPr>
              <a:t>0.05</a:t>
            </a:r>
            <a:endParaRPr lang="en-US" sz="1200" dirty="0">
              <a:latin typeface="+mn-lt"/>
            </a:endParaRP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352945127"/>
              </p:ext>
            </p:extLst>
          </p:nvPr>
        </p:nvGraphicFramePr>
        <p:xfrm>
          <a:off x="395536" y="1196752"/>
          <a:ext cx="7632846" cy="4184554"/>
        </p:xfrm>
        <a:graphic>
          <a:graphicData uri="http://schemas.openxmlformats.org/drawingml/2006/table">
            <a:tbl>
              <a:tblPr firstRow="1" firstCol="1" bandRow="1"/>
              <a:tblGrid>
                <a:gridCol w="1669426"/>
                <a:gridCol w="1490855"/>
                <a:gridCol w="1490855"/>
                <a:gridCol w="1490855"/>
                <a:gridCol w="1490855"/>
              </a:tblGrid>
              <a:tr h="308293">
                <a:tc>
                  <a:txBody>
                    <a:bodyPr/>
                    <a:lstStyle/>
                    <a:p>
                      <a:endParaRPr lang="de-DE" sz="1400" dirty="0">
                        <a:effectLst/>
                        <a:latin typeface="+mn-lt"/>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gridSpan="2">
                  <a:txBody>
                    <a:bodyPr/>
                    <a:lstStyle/>
                    <a:p>
                      <a:pPr algn="l">
                        <a:lnSpc>
                          <a:spcPct val="150000"/>
                        </a:lnSpc>
                        <a:spcAft>
                          <a:spcPts val="0"/>
                        </a:spcAft>
                      </a:pPr>
                      <a:r>
                        <a:rPr lang="en-GB" sz="1400" b="1" i="0" dirty="0">
                          <a:effectLst/>
                          <a:latin typeface="+mn-lt"/>
                          <a:ea typeface="Times New Roman" panose="02020603050405020304" pitchFamily="18" charset="0"/>
                        </a:rPr>
                        <a:t>Cluster </a:t>
                      </a:r>
                      <a:r>
                        <a:rPr lang="en-GB" sz="1400" b="1" i="0" dirty="0" smtClean="0">
                          <a:effectLst/>
                          <a:latin typeface="+mn-lt"/>
                          <a:ea typeface="Times New Roman" panose="02020603050405020304" pitchFamily="18" charset="0"/>
                        </a:rPr>
                        <a:t>1 (organic-minded)</a:t>
                      </a:r>
                      <a:endParaRPr lang="de-DE" sz="1400" b="1" i="0" dirty="0">
                        <a:effectLst/>
                        <a:latin typeface="+mn-lt"/>
                        <a:ea typeface="Calibri" panose="020F050202020403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7F7F7F"/>
                      </a:solidFill>
                      <a:prstDash val="solid"/>
                      <a:round/>
                      <a:headEnd type="none" w="med" len="med"/>
                      <a:tailEnd type="none" w="med" len="med"/>
                    </a:lnB>
                    <a:solidFill>
                      <a:srgbClr val="FFFFFF"/>
                    </a:solidFill>
                  </a:tcPr>
                </a:tc>
                <a:tc hMerge="1">
                  <a:txBody>
                    <a:bodyPr/>
                    <a:lstStyle/>
                    <a:p>
                      <a:pPr algn="l"/>
                      <a:endParaRPr lang="de-DE" sz="1400" b="1" i="0" dirty="0">
                        <a:effectLst/>
                        <a:latin typeface="+mn-lt"/>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7F7F7F"/>
                      </a:solidFill>
                      <a:prstDash val="solid"/>
                      <a:round/>
                      <a:headEnd type="none" w="med" len="med"/>
                      <a:tailEnd type="none" w="med" len="med"/>
                    </a:lnB>
                    <a:solidFill>
                      <a:srgbClr val="FFFFFF"/>
                    </a:solidFill>
                  </a:tcPr>
                </a:tc>
                <a:tc gridSpan="2">
                  <a:txBody>
                    <a:bodyPr/>
                    <a:lstStyle/>
                    <a:p>
                      <a:pPr algn="just">
                        <a:lnSpc>
                          <a:spcPct val="150000"/>
                        </a:lnSpc>
                        <a:spcAft>
                          <a:spcPts val="0"/>
                        </a:spcAft>
                      </a:pPr>
                      <a:r>
                        <a:rPr lang="en-GB" sz="1400" b="1" i="0" dirty="0">
                          <a:effectLst/>
                          <a:latin typeface="+mn-lt"/>
                          <a:ea typeface="Times New Roman" panose="02020603050405020304" pitchFamily="18" charset="0"/>
                        </a:rPr>
                        <a:t>Cluster </a:t>
                      </a:r>
                      <a:r>
                        <a:rPr lang="en-GB" sz="1400" b="1" i="0" dirty="0" smtClean="0">
                          <a:effectLst/>
                          <a:latin typeface="+mn-lt"/>
                          <a:ea typeface="Times New Roman" panose="02020603050405020304" pitchFamily="18" charset="0"/>
                        </a:rPr>
                        <a:t>2 (non-organic)</a:t>
                      </a:r>
                      <a:endParaRPr lang="de-DE" sz="1400" b="1" i="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7F7F7F"/>
                      </a:solidFill>
                      <a:prstDash val="solid"/>
                      <a:round/>
                      <a:headEnd type="none" w="med" len="med"/>
                      <a:tailEnd type="none" w="med" len="med"/>
                    </a:lnB>
                    <a:solidFill>
                      <a:srgbClr val="FFFFFF"/>
                    </a:solidFill>
                  </a:tcPr>
                </a:tc>
                <a:tc hMerge="1">
                  <a:txBody>
                    <a:bodyPr/>
                    <a:lstStyle/>
                    <a:p>
                      <a:endParaRPr lang="de-DE" sz="1400" b="1" dirty="0">
                        <a:effectLst/>
                        <a:latin typeface="+mn-lt"/>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7F7F7F"/>
                      </a:solidFill>
                      <a:prstDash val="solid"/>
                      <a:round/>
                      <a:headEnd type="none" w="med" len="med"/>
                      <a:tailEnd type="none" w="med" len="med"/>
                    </a:lnB>
                    <a:solidFill>
                      <a:srgbClr val="FFFFFF"/>
                    </a:solidFill>
                  </a:tcPr>
                </a:tc>
              </a:tr>
              <a:tr h="344074">
                <a:tc>
                  <a:txBody>
                    <a:bodyPr/>
                    <a:lstStyle/>
                    <a:p>
                      <a:endParaRPr lang="de-DE" sz="1400">
                        <a:effectLst/>
                        <a:latin typeface="+mn-lt"/>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0"/>
                        </a:spcAft>
                      </a:pPr>
                      <a:r>
                        <a:rPr lang="el-GR" sz="1400" dirty="0" smtClean="0">
                          <a:effectLst/>
                          <a:ea typeface="Calibri" panose="020F0502020204030204" pitchFamily="34" charset="0"/>
                        </a:rPr>
                        <a:t>β</a:t>
                      </a:r>
                      <a:endParaRPr lang="de-DE" sz="1400" dirty="0">
                        <a:effectLst/>
                        <a:latin typeface="+mn-lt"/>
                        <a:ea typeface="Calibri" panose="020F050202020403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n-GB" sz="1400" dirty="0">
                          <a:effectLst/>
                          <a:latin typeface="+mn-lt"/>
                          <a:ea typeface="Calibri" panose="020F0502020204030204" pitchFamily="34" charset="0"/>
                        </a:rPr>
                        <a:t>Std. error</a:t>
                      </a:r>
                      <a:endParaRPr lang="de-DE" sz="1400" dirty="0">
                        <a:effectLst/>
                        <a:latin typeface="+mn-lt"/>
                        <a:ea typeface="Calibri" panose="020F050202020403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indent="0" algn="r" defTabSz="914400" rtl="0" eaLnBrk="1" fontAlgn="auto" latinLnBrk="0" hangingPunct="1">
                        <a:lnSpc>
                          <a:spcPct val="150000"/>
                        </a:lnSpc>
                        <a:spcBef>
                          <a:spcPts val="0"/>
                        </a:spcBef>
                        <a:spcAft>
                          <a:spcPts val="0"/>
                        </a:spcAft>
                        <a:buClrTx/>
                        <a:buSzTx/>
                        <a:buFontTx/>
                        <a:buNone/>
                        <a:tabLst/>
                        <a:defRPr/>
                      </a:pPr>
                      <a:r>
                        <a:rPr lang="el-GR" sz="1400" dirty="0" smtClean="0">
                          <a:effectLst/>
                          <a:ea typeface="Calibri" panose="020F0502020204030204" pitchFamily="34" charset="0"/>
                        </a:rPr>
                        <a:t>β</a:t>
                      </a:r>
                      <a:endParaRPr lang="de-DE" sz="14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n-GB" sz="1400" dirty="0">
                          <a:effectLst/>
                          <a:latin typeface="+mn-lt"/>
                          <a:ea typeface="Calibri" panose="020F0502020204030204" pitchFamily="34" charset="0"/>
                        </a:rPr>
                        <a:t>Std. error</a:t>
                      </a:r>
                      <a:endParaRPr lang="de-DE" sz="1400" dirty="0">
                        <a:effectLst/>
                        <a:latin typeface="+mn-lt"/>
                        <a:ea typeface="Calibri" panose="020F050202020403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08293">
                <a:tc>
                  <a:txBody>
                    <a:bodyPr/>
                    <a:lstStyle/>
                    <a:p>
                      <a:pPr algn="just">
                        <a:lnSpc>
                          <a:spcPct val="150000"/>
                        </a:lnSpc>
                        <a:spcAft>
                          <a:spcPts val="0"/>
                        </a:spcAft>
                      </a:pPr>
                      <a:r>
                        <a:rPr lang="en-GB" sz="1400" i="1">
                          <a:effectLst/>
                          <a:latin typeface="+mn-lt"/>
                          <a:ea typeface="Times New Roman" panose="02020603050405020304" pitchFamily="18" charset="0"/>
                        </a:rPr>
                        <a:t>Price</a:t>
                      </a:r>
                      <a:endParaRPr lang="de-DE" sz="1400">
                        <a:effectLst/>
                        <a:latin typeface="+mn-lt"/>
                        <a:ea typeface="Calibri" panose="020F050202020403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ct val="150000"/>
                        </a:lnSpc>
                        <a:spcAft>
                          <a:spcPts val="0"/>
                        </a:spcAft>
                      </a:pPr>
                      <a:r>
                        <a:rPr lang="en-GB" sz="1400">
                          <a:effectLst/>
                          <a:latin typeface="+mn-lt"/>
                          <a:ea typeface="Calibri" panose="020F0502020204030204" pitchFamily="34" charset="0"/>
                        </a:rPr>
                        <a:t>-1,3204</a:t>
                      </a:r>
                      <a:endParaRPr lang="de-DE" sz="1400">
                        <a:effectLst/>
                        <a:latin typeface="+mn-lt"/>
                        <a:ea typeface="Calibri" panose="020F050202020403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a:endParaRPr lang="de-DE" sz="1400" dirty="0">
                        <a:effectLst/>
                        <a:latin typeface="+mn-lt"/>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GB" sz="1400">
                          <a:effectLst/>
                          <a:latin typeface="+mn-lt"/>
                          <a:ea typeface="Calibri" panose="020F0502020204030204" pitchFamily="34" charset="0"/>
                        </a:rPr>
                        <a:t>-3,0747</a:t>
                      </a:r>
                      <a:endParaRPr lang="de-DE" sz="14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a:endParaRPr lang="de-DE" sz="1400" dirty="0">
                        <a:effectLst/>
                        <a:latin typeface="+mn-lt"/>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8293">
                <a:tc>
                  <a:txBody>
                    <a:bodyPr/>
                    <a:lstStyle/>
                    <a:p>
                      <a:pPr algn="just">
                        <a:lnSpc>
                          <a:spcPct val="150000"/>
                        </a:lnSpc>
                        <a:spcAft>
                          <a:spcPts val="0"/>
                        </a:spcAft>
                      </a:pPr>
                      <a:r>
                        <a:rPr lang="en-GB" sz="1400" i="1">
                          <a:effectLst/>
                          <a:latin typeface="+mn-lt"/>
                          <a:ea typeface="Times New Roman" panose="02020603050405020304" pitchFamily="18" charset="0"/>
                        </a:rPr>
                        <a:t>Nprice (loglinear)</a:t>
                      </a:r>
                      <a:endParaRPr lang="de-DE" sz="1400">
                        <a:effectLst/>
                        <a:latin typeface="+mn-lt"/>
                        <a:ea typeface="Calibri" panose="020F050202020403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0"/>
                        </a:spcAft>
                      </a:pPr>
                      <a:r>
                        <a:rPr lang="en-GB" sz="1400">
                          <a:effectLst/>
                          <a:latin typeface="+mn-lt"/>
                          <a:ea typeface="Calibri" panose="020F0502020204030204" pitchFamily="34" charset="0"/>
                        </a:rPr>
                        <a:t>0,2779</a:t>
                      </a:r>
                      <a:endParaRPr lang="de-DE" sz="1400">
                        <a:effectLst/>
                        <a:latin typeface="+mn-lt"/>
                        <a:ea typeface="Calibri" panose="020F050202020403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n-GB" sz="1400" dirty="0">
                          <a:effectLst/>
                          <a:latin typeface="+mn-lt"/>
                          <a:ea typeface="Calibri" panose="020F0502020204030204" pitchFamily="34" charset="0"/>
                        </a:rPr>
                        <a:t>0,344</a:t>
                      </a:r>
                      <a:endParaRPr lang="de-DE" sz="1400" dirty="0">
                        <a:effectLst/>
                        <a:latin typeface="+mn-lt"/>
                        <a:ea typeface="Calibri" panose="020F050202020403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n-GB" sz="1400" dirty="0">
                          <a:effectLst/>
                          <a:latin typeface="+mn-lt"/>
                          <a:ea typeface="Calibri" panose="020F0502020204030204" pitchFamily="34" charset="0"/>
                        </a:rPr>
                        <a:t>1,1232</a:t>
                      </a:r>
                      <a:endParaRPr lang="de-DE" sz="14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n-GB" sz="1400" dirty="0">
                          <a:effectLst/>
                          <a:latin typeface="+mn-lt"/>
                          <a:ea typeface="Calibri" panose="020F0502020204030204" pitchFamily="34" charset="0"/>
                        </a:rPr>
                        <a:t>0,1184**</a:t>
                      </a:r>
                      <a:endParaRPr lang="de-DE" sz="1400" dirty="0">
                        <a:effectLst/>
                        <a:latin typeface="+mn-lt"/>
                        <a:ea typeface="Calibri" panose="020F050202020403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r>
              <a:tr h="308293">
                <a:tc>
                  <a:txBody>
                    <a:bodyPr/>
                    <a:lstStyle/>
                    <a:p>
                      <a:pPr algn="just">
                        <a:lnSpc>
                          <a:spcPct val="150000"/>
                        </a:lnSpc>
                        <a:spcAft>
                          <a:spcPts val="0"/>
                        </a:spcAft>
                      </a:pPr>
                      <a:r>
                        <a:rPr lang="en-GB" sz="1400" i="1">
                          <a:effectLst/>
                          <a:latin typeface="+mn-lt"/>
                          <a:ea typeface="Times New Roman" panose="02020603050405020304" pitchFamily="18" charset="0"/>
                        </a:rPr>
                        <a:t>Local</a:t>
                      </a:r>
                      <a:endParaRPr lang="de-DE" sz="1400">
                        <a:effectLst/>
                        <a:latin typeface="+mn-lt"/>
                        <a:ea typeface="Calibri" panose="020F050202020403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ct val="150000"/>
                        </a:lnSpc>
                        <a:spcAft>
                          <a:spcPts val="0"/>
                        </a:spcAft>
                      </a:pPr>
                      <a:r>
                        <a:rPr lang="en-GB" sz="1400">
                          <a:effectLst/>
                          <a:latin typeface="+mn-lt"/>
                          <a:ea typeface="Calibri" panose="020F0502020204030204" pitchFamily="34" charset="0"/>
                        </a:rPr>
                        <a:t>6,2264</a:t>
                      </a:r>
                      <a:endParaRPr lang="de-DE" sz="1400">
                        <a:effectLst/>
                        <a:latin typeface="+mn-lt"/>
                        <a:ea typeface="Calibri" panose="020F050202020403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GB" sz="1400">
                          <a:effectLst/>
                          <a:latin typeface="+mn-lt"/>
                          <a:ea typeface="Calibri" panose="020F0502020204030204" pitchFamily="34" charset="0"/>
                        </a:rPr>
                        <a:t>0,6761**</a:t>
                      </a:r>
                      <a:endParaRPr lang="de-DE" sz="1400">
                        <a:effectLst/>
                        <a:latin typeface="+mn-lt"/>
                        <a:ea typeface="Calibri" panose="020F050202020403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GB" sz="1400" dirty="0">
                          <a:effectLst/>
                          <a:latin typeface="+mn-lt"/>
                          <a:ea typeface="Calibri" panose="020F0502020204030204" pitchFamily="34" charset="0"/>
                        </a:rPr>
                        <a:t>5,0972</a:t>
                      </a:r>
                      <a:endParaRPr lang="de-DE" sz="14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GB" sz="1400">
                          <a:effectLst/>
                          <a:latin typeface="+mn-lt"/>
                          <a:ea typeface="Calibri" panose="020F0502020204030204" pitchFamily="34" charset="0"/>
                        </a:rPr>
                        <a:t>0,3117**</a:t>
                      </a:r>
                      <a:endParaRPr lang="de-DE" sz="1400">
                        <a:effectLst/>
                        <a:latin typeface="+mn-lt"/>
                        <a:ea typeface="Calibri" panose="020F050202020403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8293">
                <a:tc>
                  <a:txBody>
                    <a:bodyPr/>
                    <a:lstStyle/>
                    <a:p>
                      <a:pPr algn="just">
                        <a:lnSpc>
                          <a:spcPct val="150000"/>
                        </a:lnSpc>
                        <a:spcAft>
                          <a:spcPts val="0"/>
                        </a:spcAft>
                      </a:pPr>
                      <a:r>
                        <a:rPr lang="en-GB" sz="1400" i="1">
                          <a:effectLst/>
                          <a:latin typeface="+mn-lt"/>
                          <a:ea typeface="Times New Roman" panose="02020603050405020304" pitchFamily="18" charset="0"/>
                        </a:rPr>
                        <a:t>Germany</a:t>
                      </a:r>
                      <a:endParaRPr lang="de-DE" sz="1400">
                        <a:effectLst/>
                        <a:latin typeface="+mn-lt"/>
                        <a:ea typeface="Calibri" panose="020F050202020403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r">
                        <a:lnSpc>
                          <a:spcPct val="150000"/>
                        </a:lnSpc>
                        <a:spcAft>
                          <a:spcPts val="0"/>
                        </a:spcAft>
                      </a:pPr>
                      <a:r>
                        <a:rPr lang="en-GB" sz="1400">
                          <a:effectLst/>
                          <a:latin typeface="+mn-lt"/>
                          <a:ea typeface="Calibri" panose="020F0502020204030204" pitchFamily="34" charset="0"/>
                        </a:rPr>
                        <a:t>5,7554</a:t>
                      </a:r>
                      <a:endParaRPr lang="de-DE" sz="1400">
                        <a:effectLst/>
                        <a:latin typeface="+mn-lt"/>
                        <a:ea typeface="Calibri" panose="020F050202020403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lnSpc>
                          <a:spcPct val="150000"/>
                        </a:lnSpc>
                        <a:spcAft>
                          <a:spcPts val="0"/>
                        </a:spcAft>
                      </a:pPr>
                      <a:r>
                        <a:rPr lang="en-GB" sz="1400">
                          <a:effectLst/>
                          <a:latin typeface="+mn-lt"/>
                          <a:ea typeface="Calibri" panose="020F0502020204030204" pitchFamily="34" charset="0"/>
                        </a:rPr>
                        <a:t>0,6871**</a:t>
                      </a:r>
                      <a:endParaRPr lang="de-DE" sz="1400">
                        <a:effectLst/>
                        <a:latin typeface="+mn-lt"/>
                        <a:ea typeface="Calibri" panose="020F050202020403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r">
                        <a:lnSpc>
                          <a:spcPct val="150000"/>
                        </a:lnSpc>
                        <a:spcAft>
                          <a:spcPts val="0"/>
                        </a:spcAft>
                      </a:pPr>
                      <a:r>
                        <a:rPr lang="en-GB" sz="1400" dirty="0">
                          <a:effectLst/>
                          <a:latin typeface="+mn-lt"/>
                          <a:ea typeface="Calibri" panose="020F0502020204030204" pitchFamily="34" charset="0"/>
                        </a:rPr>
                        <a:t>4,3854</a:t>
                      </a:r>
                      <a:endParaRPr lang="de-DE" sz="14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r">
                        <a:lnSpc>
                          <a:spcPct val="150000"/>
                        </a:lnSpc>
                        <a:spcAft>
                          <a:spcPts val="0"/>
                        </a:spcAft>
                      </a:pPr>
                      <a:r>
                        <a:rPr lang="en-GB" sz="1400">
                          <a:effectLst/>
                          <a:latin typeface="+mn-lt"/>
                          <a:ea typeface="Calibri" panose="020F0502020204030204" pitchFamily="34" charset="0"/>
                        </a:rPr>
                        <a:t>0,2780**</a:t>
                      </a:r>
                      <a:endParaRPr lang="de-DE" sz="1400">
                        <a:effectLst/>
                        <a:latin typeface="+mn-lt"/>
                        <a:ea typeface="Calibri" panose="020F050202020403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08293">
                <a:tc>
                  <a:txBody>
                    <a:bodyPr/>
                    <a:lstStyle/>
                    <a:p>
                      <a:pPr algn="just">
                        <a:lnSpc>
                          <a:spcPct val="150000"/>
                        </a:lnSpc>
                        <a:spcAft>
                          <a:spcPts val="0"/>
                        </a:spcAft>
                      </a:pPr>
                      <a:r>
                        <a:rPr lang="en-GB" sz="1400" i="1">
                          <a:effectLst/>
                          <a:latin typeface="+mn-lt"/>
                          <a:ea typeface="Times New Roman" panose="02020603050405020304" pitchFamily="18" charset="0"/>
                        </a:rPr>
                        <a:t>Neighb. country</a:t>
                      </a:r>
                      <a:endParaRPr lang="de-DE" sz="1400">
                        <a:effectLst/>
                        <a:latin typeface="+mn-lt"/>
                        <a:ea typeface="Calibri" panose="020F050202020403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r">
                        <a:lnSpc>
                          <a:spcPct val="150000"/>
                        </a:lnSpc>
                        <a:spcAft>
                          <a:spcPts val="0"/>
                        </a:spcAft>
                      </a:pPr>
                      <a:r>
                        <a:rPr lang="en-GB" sz="1400">
                          <a:effectLst/>
                          <a:latin typeface="+mn-lt"/>
                          <a:ea typeface="Calibri" panose="020F0502020204030204" pitchFamily="34" charset="0"/>
                        </a:rPr>
                        <a:t>1,6867</a:t>
                      </a:r>
                      <a:endParaRPr lang="de-DE" sz="1400">
                        <a:effectLst/>
                        <a:latin typeface="+mn-lt"/>
                        <a:ea typeface="Calibri" panose="020F050202020403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r">
                        <a:lnSpc>
                          <a:spcPct val="150000"/>
                        </a:lnSpc>
                        <a:spcAft>
                          <a:spcPts val="0"/>
                        </a:spcAft>
                      </a:pPr>
                      <a:r>
                        <a:rPr lang="en-GB" sz="1400">
                          <a:effectLst/>
                          <a:latin typeface="+mn-lt"/>
                          <a:ea typeface="Calibri" panose="020F0502020204030204" pitchFamily="34" charset="0"/>
                        </a:rPr>
                        <a:t>0,5319**</a:t>
                      </a:r>
                      <a:endParaRPr lang="de-DE" sz="1400">
                        <a:effectLst/>
                        <a:latin typeface="+mn-lt"/>
                        <a:ea typeface="Calibri" panose="020F050202020403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n-GB" sz="1400">
                          <a:effectLst/>
                          <a:latin typeface="+mn-lt"/>
                          <a:ea typeface="Calibri" panose="020F0502020204030204" pitchFamily="34" charset="0"/>
                        </a:rPr>
                        <a:t>1,1627</a:t>
                      </a:r>
                      <a:endParaRPr lang="de-DE" sz="14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50000"/>
                        </a:lnSpc>
                        <a:spcAft>
                          <a:spcPts val="0"/>
                        </a:spcAft>
                      </a:pPr>
                      <a:r>
                        <a:rPr lang="en-GB" sz="1400">
                          <a:effectLst/>
                          <a:latin typeface="+mn-lt"/>
                          <a:ea typeface="Calibri" panose="020F0502020204030204" pitchFamily="34" charset="0"/>
                        </a:rPr>
                        <a:t>0,2292**</a:t>
                      </a:r>
                      <a:endParaRPr lang="de-DE" sz="1400">
                        <a:effectLst/>
                        <a:latin typeface="+mn-lt"/>
                        <a:ea typeface="Calibri" panose="020F050202020403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308293">
                <a:tc>
                  <a:txBody>
                    <a:bodyPr/>
                    <a:lstStyle/>
                    <a:p>
                      <a:pPr algn="just">
                        <a:lnSpc>
                          <a:spcPct val="150000"/>
                        </a:lnSpc>
                        <a:spcAft>
                          <a:spcPts val="0"/>
                        </a:spcAft>
                      </a:pPr>
                      <a:r>
                        <a:rPr lang="en-GB" sz="1400" i="1">
                          <a:effectLst/>
                          <a:latin typeface="+mn-lt"/>
                          <a:ea typeface="Times New Roman" panose="02020603050405020304" pitchFamily="18" charset="0"/>
                        </a:rPr>
                        <a:t>Organic</a:t>
                      </a:r>
                      <a:endParaRPr lang="de-DE" sz="1400">
                        <a:effectLst/>
                        <a:latin typeface="+mn-lt"/>
                        <a:ea typeface="Calibri" panose="020F050202020403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0"/>
                        </a:spcAft>
                      </a:pPr>
                      <a:r>
                        <a:rPr lang="en-GB" sz="1400" dirty="0">
                          <a:effectLst/>
                          <a:latin typeface="+mn-lt"/>
                          <a:ea typeface="Calibri" panose="020F0502020204030204" pitchFamily="34" charset="0"/>
                        </a:rPr>
                        <a:t>1,276</a:t>
                      </a:r>
                      <a:endParaRPr lang="de-DE" sz="1400" dirty="0">
                        <a:effectLst/>
                        <a:latin typeface="+mn-lt"/>
                        <a:ea typeface="Calibri" panose="020F050202020403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n-GB" sz="1400">
                          <a:effectLst/>
                          <a:latin typeface="+mn-lt"/>
                          <a:ea typeface="Calibri" panose="020F0502020204030204" pitchFamily="34" charset="0"/>
                        </a:rPr>
                        <a:t>0,2557**</a:t>
                      </a:r>
                      <a:endParaRPr lang="de-DE" sz="1400">
                        <a:effectLst/>
                        <a:latin typeface="+mn-lt"/>
                        <a:ea typeface="Calibri" panose="020F050202020403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n-GB" sz="1400">
                          <a:effectLst/>
                          <a:latin typeface="+mn-lt"/>
                          <a:ea typeface="Calibri" panose="020F0502020204030204" pitchFamily="34" charset="0"/>
                        </a:rPr>
                        <a:t>-0,1021</a:t>
                      </a:r>
                      <a:endParaRPr lang="de-DE" sz="14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50000"/>
                        </a:lnSpc>
                        <a:spcAft>
                          <a:spcPts val="0"/>
                        </a:spcAft>
                      </a:pPr>
                      <a:r>
                        <a:rPr lang="en-GB" sz="1400">
                          <a:effectLst/>
                          <a:latin typeface="+mn-lt"/>
                          <a:ea typeface="Calibri" panose="020F0502020204030204" pitchFamily="34" charset="0"/>
                        </a:rPr>
                        <a:t>0,5009</a:t>
                      </a:r>
                      <a:endParaRPr lang="de-DE" sz="1400">
                        <a:effectLst/>
                        <a:latin typeface="+mn-lt"/>
                        <a:ea typeface="Calibri" panose="020F050202020403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r>
              <a:tr h="308293">
                <a:tc>
                  <a:txBody>
                    <a:bodyPr/>
                    <a:lstStyle/>
                    <a:p>
                      <a:pPr algn="just">
                        <a:lnSpc>
                          <a:spcPct val="150000"/>
                        </a:lnSpc>
                        <a:spcAft>
                          <a:spcPts val="0"/>
                        </a:spcAft>
                      </a:pPr>
                      <a:r>
                        <a:rPr lang="en-GB" sz="1400" i="1">
                          <a:effectLst/>
                          <a:latin typeface="+mn-lt"/>
                          <a:ea typeface="Times New Roman" panose="02020603050405020304" pitchFamily="18" charset="0"/>
                        </a:rPr>
                        <a:t>ASCNoBuy</a:t>
                      </a:r>
                      <a:endParaRPr lang="de-DE" sz="1400">
                        <a:effectLst/>
                        <a:latin typeface="+mn-lt"/>
                        <a:ea typeface="Calibri" panose="020F050202020403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50000"/>
                        </a:lnSpc>
                        <a:spcAft>
                          <a:spcPts val="0"/>
                        </a:spcAft>
                      </a:pPr>
                      <a:r>
                        <a:rPr lang="en-GB" sz="1400">
                          <a:effectLst/>
                          <a:latin typeface="+mn-lt"/>
                          <a:ea typeface="Calibri" panose="020F0502020204030204" pitchFamily="34" charset="0"/>
                        </a:rPr>
                        <a:t>1,463</a:t>
                      </a:r>
                      <a:endParaRPr lang="de-DE" sz="1400">
                        <a:effectLst/>
                        <a:latin typeface="+mn-lt"/>
                        <a:ea typeface="Calibri" panose="020F050202020403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GB" sz="1400">
                          <a:effectLst/>
                          <a:latin typeface="+mn-lt"/>
                          <a:ea typeface="Calibri" panose="020F0502020204030204" pitchFamily="34" charset="0"/>
                        </a:rPr>
                        <a:t>0,7868</a:t>
                      </a:r>
                      <a:endParaRPr lang="de-DE" sz="1400">
                        <a:effectLst/>
                        <a:latin typeface="+mn-lt"/>
                        <a:ea typeface="Calibri" panose="020F050202020403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GB" sz="1400">
                          <a:effectLst/>
                          <a:latin typeface="+mn-lt"/>
                          <a:ea typeface="Calibri" panose="020F0502020204030204" pitchFamily="34" charset="0"/>
                        </a:rPr>
                        <a:t>-2,7288</a:t>
                      </a:r>
                      <a:endParaRPr lang="de-DE" sz="14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GB" sz="1400">
                          <a:effectLst/>
                          <a:latin typeface="+mn-lt"/>
                          <a:ea typeface="Calibri" panose="020F0502020204030204" pitchFamily="34" charset="0"/>
                        </a:rPr>
                        <a:t>0,3478**</a:t>
                      </a:r>
                      <a:endParaRPr lang="de-DE" sz="1400">
                        <a:effectLst/>
                        <a:latin typeface="+mn-lt"/>
                        <a:ea typeface="Calibri" panose="020F050202020403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293">
                <a:tc>
                  <a:txBody>
                    <a:bodyPr/>
                    <a:lstStyle/>
                    <a:p>
                      <a:pPr algn="just">
                        <a:lnSpc>
                          <a:spcPct val="150000"/>
                        </a:lnSpc>
                        <a:spcAft>
                          <a:spcPts val="0"/>
                        </a:spcAft>
                      </a:pPr>
                      <a:r>
                        <a:rPr lang="en-GB" sz="1400" i="1">
                          <a:effectLst/>
                          <a:latin typeface="+mn-lt"/>
                          <a:ea typeface="Times New Roman" panose="02020603050405020304" pitchFamily="18" charset="0"/>
                        </a:rPr>
                        <a:t>No. of obs.</a:t>
                      </a:r>
                      <a:endParaRPr lang="de-DE" sz="1400">
                        <a:effectLst/>
                        <a:latin typeface="+mn-lt"/>
                        <a:ea typeface="Calibri" panose="020F050202020403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ct val="150000"/>
                        </a:lnSpc>
                        <a:spcAft>
                          <a:spcPts val="0"/>
                        </a:spcAft>
                      </a:pPr>
                      <a:r>
                        <a:rPr lang="en-GB" sz="1400">
                          <a:effectLst/>
                          <a:latin typeface="+mn-lt"/>
                          <a:ea typeface="Calibri" panose="020F0502020204030204" pitchFamily="34" charset="0"/>
                        </a:rPr>
                        <a:t>836</a:t>
                      </a:r>
                      <a:endParaRPr lang="de-DE" sz="1400">
                        <a:effectLst/>
                        <a:latin typeface="+mn-lt"/>
                        <a:ea typeface="Calibri" panose="020F050202020403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a:endParaRPr lang="de-DE" sz="1400">
                        <a:effectLst/>
                        <a:latin typeface="+mn-lt"/>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a:lnSpc>
                          <a:spcPct val="150000"/>
                        </a:lnSpc>
                        <a:spcAft>
                          <a:spcPts val="0"/>
                        </a:spcAft>
                      </a:pPr>
                      <a:r>
                        <a:rPr lang="en-GB" sz="1400">
                          <a:effectLst/>
                          <a:latin typeface="+mn-lt"/>
                          <a:ea typeface="Calibri" panose="020F0502020204030204" pitchFamily="34" charset="0"/>
                        </a:rPr>
                        <a:t>1688</a:t>
                      </a:r>
                      <a:endParaRPr lang="de-DE" sz="14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a:endParaRPr lang="de-DE" sz="1400" dirty="0">
                        <a:effectLst/>
                        <a:latin typeface="+mn-lt"/>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r>
              <a:tr h="308293">
                <a:tc>
                  <a:txBody>
                    <a:bodyPr/>
                    <a:lstStyle/>
                    <a:p>
                      <a:pPr algn="just">
                        <a:lnSpc>
                          <a:spcPct val="150000"/>
                        </a:lnSpc>
                        <a:spcAft>
                          <a:spcPts val="0"/>
                        </a:spcAft>
                      </a:pPr>
                      <a:r>
                        <a:rPr lang="en-GB" sz="1400" i="1">
                          <a:effectLst/>
                          <a:latin typeface="+mn-lt"/>
                          <a:ea typeface="Times New Roman" panose="02020603050405020304" pitchFamily="18" charset="0"/>
                        </a:rPr>
                        <a:t>LL function</a:t>
                      </a:r>
                      <a:endParaRPr lang="de-DE" sz="1400">
                        <a:effectLst/>
                        <a:latin typeface="+mn-lt"/>
                        <a:ea typeface="Calibri" panose="020F050202020403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r">
                        <a:lnSpc>
                          <a:spcPct val="150000"/>
                        </a:lnSpc>
                        <a:spcAft>
                          <a:spcPts val="0"/>
                        </a:spcAft>
                      </a:pPr>
                      <a:r>
                        <a:rPr lang="en-GB" sz="1400">
                          <a:effectLst/>
                          <a:latin typeface="+mn-lt"/>
                          <a:ea typeface="Calibri" panose="020F0502020204030204" pitchFamily="34" charset="0"/>
                        </a:rPr>
                        <a:t>-510,844</a:t>
                      </a:r>
                      <a:endParaRPr lang="de-DE" sz="1400">
                        <a:effectLst/>
                        <a:latin typeface="+mn-lt"/>
                        <a:ea typeface="Calibri" panose="020F050202020403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r"/>
                      <a:endParaRPr lang="de-DE" sz="1400">
                        <a:effectLst/>
                        <a:latin typeface="+mn-lt"/>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n-GB" sz="1400">
                          <a:effectLst/>
                          <a:latin typeface="+mn-lt"/>
                          <a:ea typeface="Calibri" panose="020F0502020204030204" pitchFamily="34" charset="0"/>
                        </a:rPr>
                        <a:t>-1167,266</a:t>
                      </a:r>
                      <a:endParaRPr lang="de-DE" sz="14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endParaRPr lang="de-DE" sz="1400">
                        <a:effectLst/>
                        <a:latin typeface="+mn-lt"/>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308293">
                <a:tc>
                  <a:txBody>
                    <a:bodyPr/>
                    <a:lstStyle/>
                    <a:p>
                      <a:pPr algn="just">
                        <a:lnSpc>
                          <a:spcPct val="150000"/>
                        </a:lnSpc>
                        <a:spcAft>
                          <a:spcPts val="0"/>
                        </a:spcAft>
                      </a:pPr>
                      <a:r>
                        <a:rPr lang="en-GB" sz="1400" i="1">
                          <a:effectLst/>
                          <a:latin typeface="+mn-lt"/>
                          <a:ea typeface="Times New Roman" panose="02020603050405020304" pitchFamily="18" charset="0"/>
                        </a:rPr>
                        <a:t>R² adjusted</a:t>
                      </a:r>
                      <a:endParaRPr lang="de-DE" sz="1400">
                        <a:effectLst/>
                        <a:latin typeface="+mn-lt"/>
                        <a:ea typeface="Calibri" panose="020F050202020403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r">
                        <a:lnSpc>
                          <a:spcPct val="150000"/>
                        </a:lnSpc>
                        <a:spcAft>
                          <a:spcPts val="0"/>
                        </a:spcAft>
                      </a:pPr>
                      <a:r>
                        <a:rPr lang="en-GB" sz="1400">
                          <a:effectLst/>
                          <a:latin typeface="+mn-lt"/>
                          <a:ea typeface="Calibri" panose="020F0502020204030204" pitchFamily="34" charset="0"/>
                        </a:rPr>
                        <a:t>0,559</a:t>
                      </a:r>
                      <a:endParaRPr lang="de-DE" sz="1400">
                        <a:effectLst/>
                        <a:latin typeface="+mn-lt"/>
                        <a:ea typeface="Calibri" panose="020F050202020403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r"/>
                      <a:endParaRPr lang="de-DE" sz="1400">
                        <a:effectLst/>
                        <a:latin typeface="+mn-lt"/>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r">
                        <a:lnSpc>
                          <a:spcPct val="150000"/>
                        </a:lnSpc>
                        <a:spcAft>
                          <a:spcPts val="0"/>
                        </a:spcAft>
                      </a:pPr>
                      <a:r>
                        <a:rPr lang="en-GB" sz="1400">
                          <a:effectLst/>
                          <a:latin typeface="+mn-lt"/>
                          <a:ea typeface="Calibri" panose="020F0502020204030204" pitchFamily="34" charset="0"/>
                        </a:rPr>
                        <a:t>0,5012</a:t>
                      </a:r>
                      <a:endParaRPr lang="de-DE" sz="14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r"/>
                      <a:endParaRPr lang="de-DE" sz="1400" dirty="0">
                        <a:effectLst/>
                        <a:latin typeface="+mn-lt"/>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308293">
                <a:tc>
                  <a:txBody>
                    <a:bodyPr/>
                    <a:lstStyle/>
                    <a:p>
                      <a:pPr algn="just">
                        <a:lnSpc>
                          <a:spcPct val="150000"/>
                        </a:lnSpc>
                        <a:spcAft>
                          <a:spcPts val="0"/>
                        </a:spcAft>
                      </a:pPr>
                      <a:r>
                        <a:rPr lang="en-GB" sz="1400" i="1">
                          <a:effectLst/>
                          <a:latin typeface="+mn-lt"/>
                          <a:ea typeface="Times New Roman" panose="02020603050405020304" pitchFamily="18" charset="0"/>
                        </a:rPr>
                        <a:t>Pts</a:t>
                      </a:r>
                      <a:endParaRPr lang="de-DE" sz="1400">
                        <a:effectLst/>
                        <a:latin typeface="+mn-lt"/>
                        <a:ea typeface="Calibri" panose="020F050202020403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r">
                        <a:lnSpc>
                          <a:spcPct val="150000"/>
                        </a:lnSpc>
                        <a:spcAft>
                          <a:spcPts val="0"/>
                        </a:spcAft>
                      </a:pPr>
                      <a:r>
                        <a:rPr lang="en-GB" sz="1400">
                          <a:effectLst/>
                          <a:latin typeface="+mn-lt"/>
                          <a:ea typeface="Calibri" panose="020F0502020204030204" pitchFamily="34" charset="0"/>
                        </a:rPr>
                        <a:t>1000</a:t>
                      </a:r>
                      <a:endParaRPr lang="de-DE" sz="1400">
                        <a:effectLst/>
                        <a:latin typeface="+mn-lt"/>
                        <a:ea typeface="Calibri" panose="020F050202020403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r"/>
                      <a:endParaRPr lang="de-DE" sz="1400">
                        <a:effectLst/>
                        <a:latin typeface="+mn-lt"/>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50000"/>
                        </a:lnSpc>
                        <a:spcAft>
                          <a:spcPts val="0"/>
                        </a:spcAft>
                      </a:pPr>
                      <a:r>
                        <a:rPr lang="en-GB" sz="1400">
                          <a:effectLst/>
                          <a:latin typeface="+mn-lt"/>
                          <a:ea typeface="Calibri" panose="020F0502020204030204" pitchFamily="34" charset="0"/>
                        </a:rPr>
                        <a:t>1000</a:t>
                      </a:r>
                      <a:endParaRPr lang="de-DE" sz="14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endParaRPr lang="de-DE" sz="1400" dirty="0">
                        <a:effectLst/>
                        <a:latin typeface="+mn-lt"/>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bl>
          </a:graphicData>
        </a:graphic>
      </p:graphicFrame>
      <p:sp>
        <p:nvSpPr>
          <p:cNvPr id="7" name="Foliennummernplatzhalter 6"/>
          <p:cNvSpPr>
            <a:spLocks noGrp="1"/>
          </p:cNvSpPr>
          <p:nvPr>
            <p:ph type="sldNum" sz="quarter" idx="4"/>
          </p:nvPr>
        </p:nvSpPr>
        <p:spPr/>
        <p:txBody>
          <a:bodyPr/>
          <a:lstStyle/>
          <a:p>
            <a:fld id="{1F0946BE-1C9F-4069-AF48-91AB844904A8}" type="slidenum">
              <a:rPr lang="en-GB" smtClean="0"/>
              <a:t>14</a:t>
            </a:fld>
            <a:endParaRPr lang="en-GB"/>
          </a:p>
        </p:txBody>
      </p:sp>
    </p:spTree>
    <p:extLst>
      <p:ext uri="{BB962C8B-B14F-4D97-AF65-F5344CB8AC3E}">
        <p14:creationId xmlns:p14="http://schemas.microsoft.com/office/powerpoint/2010/main" val="2641889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63190"/>
            <a:ext cx="7772400" cy="1008112"/>
          </a:xfrm>
        </p:spPr>
        <p:txBody>
          <a:bodyPr/>
          <a:lstStyle/>
          <a:p>
            <a:r>
              <a:rPr lang="de-DE" dirty="0" err="1" smtClean="0"/>
              <a:t>Willingness-to-pay</a:t>
            </a:r>
            <a:r>
              <a:rPr lang="de-DE" dirty="0" smtClean="0"/>
              <a:t> </a:t>
            </a:r>
            <a:r>
              <a:rPr lang="de-DE" dirty="0" err="1" smtClean="0"/>
              <a:t>estimates</a:t>
            </a:r>
            <a:r>
              <a:rPr lang="de-DE" dirty="0" smtClean="0"/>
              <a:t> </a:t>
            </a:r>
            <a:br>
              <a:rPr lang="de-DE" dirty="0" smtClean="0"/>
            </a:br>
            <a:r>
              <a:rPr lang="de-DE" dirty="0" smtClean="0"/>
              <a:t>(</a:t>
            </a:r>
            <a:r>
              <a:rPr lang="de-DE" dirty="0" err="1" smtClean="0"/>
              <a:t>organic-minded</a:t>
            </a:r>
            <a:r>
              <a:rPr lang="de-DE" dirty="0" smtClean="0"/>
              <a:t> </a:t>
            </a:r>
            <a:r>
              <a:rPr lang="de-DE" dirty="0" err="1" smtClean="0"/>
              <a:t>cluster</a:t>
            </a:r>
            <a:r>
              <a:rPr lang="de-DE" dirty="0" smtClean="0"/>
              <a:t>)</a:t>
            </a:r>
            <a:endParaRPr lang="en-GB"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747983850"/>
              </p:ext>
            </p:extLst>
          </p:nvPr>
        </p:nvGraphicFramePr>
        <p:xfrm>
          <a:off x="467544" y="1271302"/>
          <a:ext cx="8229600" cy="4782853"/>
        </p:xfrm>
        <a:graphic>
          <a:graphicData uri="http://schemas.openxmlformats.org/drawingml/2006/chart">
            <c:chart xmlns:c="http://schemas.openxmlformats.org/drawingml/2006/chart" xmlns:r="http://schemas.openxmlformats.org/officeDocument/2006/relationships" r:id="rId2"/>
          </a:graphicData>
        </a:graphic>
      </p:graphicFrame>
      <p:sp>
        <p:nvSpPr>
          <p:cNvPr id="6" name="Foliennummernplatzhalter 5"/>
          <p:cNvSpPr>
            <a:spLocks noGrp="1"/>
          </p:cNvSpPr>
          <p:nvPr>
            <p:ph type="sldNum" sz="quarter" idx="4"/>
          </p:nvPr>
        </p:nvSpPr>
        <p:spPr/>
        <p:txBody>
          <a:bodyPr/>
          <a:lstStyle/>
          <a:p>
            <a:fld id="{1F0946BE-1C9F-4069-AF48-91AB844904A8}" type="slidenum">
              <a:rPr lang="en-GB" smtClean="0"/>
              <a:t>15</a:t>
            </a:fld>
            <a:endParaRPr lang="en-GB"/>
          </a:p>
        </p:txBody>
      </p:sp>
      <mc:AlternateContent xmlns:mc="http://schemas.openxmlformats.org/markup-compatibility/2006" xmlns:a14="http://schemas.microsoft.com/office/drawing/2010/main">
        <mc:Choice Requires="a14">
          <p:sp>
            <p:nvSpPr>
              <p:cNvPr id="7" name="Rechteck 6"/>
              <p:cNvSpPr/>
              <p:nvPr/>
            </p:nvSpPr>
            <p:spPr>
              <a:xfrm>
                <a:off x="4855097" y="3068960"/>
                <a:ext cx="3998885" cy="818557"/>
              </a:xfrm>
              <a:prstGeom prst="rect">
                <a:avLst/>
              </a:prstGeom>
            </p:spPr>
            <p:txBody>
              <a:bodyPr wrap="square">
                <a:spAutoFit/>
              </a:bodyPr>
              <a:lstStyle/>
              <a:p>
                <a:r>
                  <a:rPr lang="en-GB" dirty="0" err="1">
                    <a:latin typeface="+mn-lt"/>
                  </a:rPr>
                  <a:t>WTP</a:t>
                </a:r>
                <a:r>
                  <a:rPr lang="en-GB" baseline="-25000" dirty="0" err="1">
                    <a:latin typeface="+mn-lt"/>
                  </a:rPr>
                  <a:t>j</a:t>
                </a:r>
                <a:r>
                  <a:rPr lang="en-GB" dirty="0">
                    <a:latin typeface="+mn-lt"/>
                  </a:rPr>
                  <a:t> = </a:t>
                </a:r>
                <a14:m>
                  <m:oMath xmlns:m="http://schemas.openxmlformats.org/officeDocument/2006/math">
                    <m:r>
                      <a:rPr lang="en-GB" i="1">
                        <a:latin typeface="Cambria Math" panose="02040503050406030204" pitchFamily="18" charset="0"/>
                      </a:rPr>
                      <m:t>−</m:t>
                    </m:r>
                    <m:f>
                      <m:fPr>
                        <m:ctrlPr>
                          <a:rPr lang="en-GB" i="1">
                            <a:latin typeface="Cambria Math"/>
                          </a:rPr>
                        </m:ctrlPr>
                      </m:fPr>
                      <m:num>
                        <m:r>
                          <a:rPr lang="en-GB" i="1">
                            <a:latin typeface="Cambria Math" panose="02040503050406030204" pitchFamily="18" charset="0"/>
                          </a:rPr>
                          <m:t>𝛽</m:t>
                        </m:r>
                        <m:r>
                          <a:rPr lang="en-GB">
                            <a:latin typeface="Cambria Math" panose="02040503050406030204" pitchFamily="18" charset="0"/>
                          </a:rPr>
                          <m:t>(</m:t>
                        </m:r>
                        <m:r>
                          <a:rPr lang="en-GB" i="1">
                            <a:latin typeface="Cambria Math" panose="02040503050406030204" pitchFamily="18" charset="0"/>
                          </a:rPr>
                          <m:t>𝑝𝑟𝑜𝑑𝑢𝑐𝑡</m:t>
                        </m:r>
                        <m:r>
                          <a:rPr lang="en-GB">
                            <a:latin typeface="Cambria Math" panose="02040503050406030204" pitchFamily="18" charset="0"/>
                          </a:rPr>
                          <m:t> </m:t>
                        </m:r>
                        <m:sSub>
                          <m:sSubPr>
                            <m:ctrlPr>
                              <a:rPr lang="en-GB" i="1">
                                <a:latin typeface="Cambria Math"/>
                              </a:rPr>
                            </m:ctrlPr>
                          </m:sSubPr>
                          <m:e>
                            <m:r>
                              <a:rPr lang="en-GB" i="1">
                                <a:latin typeface="Cambria Math" panose="02040503050406030204" pitchFamily="18" charset="0"/>
                              </a:rPr>
                              <m:t>𝑎𝑡𝑡𝑟𝑖𝑏𝑢𝑡𝑒</m:t>
                            </m:r>
                            <m:r>
                              <a:rPr lang="en-GB">
                                <a:latin typeface="Cambria Math" panose="02040503050406030204" pitchFamily="18" charset="0"/>
                              </a:rPr>
                              <m:t>)</m:t>
                            </m:r>
                          </m:e>
                          <m:sub>
                            <m:r>
                              <a:rPr lang="en-GB" i="1">
                                <a:latin typeface="Cambria Math" panose="02040503050406030204" pitchFamily="18" charset="0"/>
                              </a:rPr>
                              <m:t>𝑗</m:t>
                            </m:r>
                          </m:sub>
                        </m:sSub>
                      </m:num>
                      <m:den>
                        <m:r>
                          <a:rPr lang="en-GB" i="1">
                            <a:latin typeface="Cambria Math" panose="02040503050406030204" pitchFamily="18" charset="0"/>
                          </a:rPr>
                          <m:t>𝛽</m:t>
                        </m:r>
                        <m:sSub>
                          <m:sSubPr>
                            <m:ctrlPr>
                              <a:rPr lang="en-GB" i="1">
                                <a:latin typeface="Cambria Math"/>
                              </a:rPr>
                            </m:ctrlPr>
                          </m:sSubPr>
                          <m:e>
                            <m:r>
                              <a:rPr lang="en-GB">
                                <a:latin typeface="Cambria Math" panose="02040503050406030204" pitchFamily="18" charset="0"/>
                              </a:rPr>
                              <m:t>(</m:t>
                            </m:r>
                            <m:r>
                              <a:rPr lang="en-GB" i="1">
                                <a:latin typeface="Cambria Math" panose="02040503050406030204" pitchFamily="18" charset="0"/>
                              </a:rPr>
                              <m:t>𝑝𝑟𝑖𝑐𝑒</m:t>
                            </m:r>
                            <m:r>
                              <a:rPr lang="en-GB">
                                <a:latin typeface="Cambria Math" panose="02040503050406030204" pitchFamily="18" charset="0"/>
                              </a:rPr>
                              <m:t>)</m:t>
                            </m:r>
                          </m:e>
                          <m:sub>
                            <m:r>
                              <a:rPr lang="en-GB" i="1">
                                <a:latin typeface="Cambria Math" panose="02040503050406030204" pitchFamily="18" charset="0"/>
                              </a:rPr>
                              <m:t>𝑗</m:t>
                            </m:r>
                          </m:sub>
                        </m:sSub>
                      </m:den>
                    </m:f>
                  </m:oMath>
                </a14:m>
                <a:endParaRPr lang="en-GB" dirty="0">
                  <a:latin typeface="+mn-lt"/>
                </a:endParaRPr>
              </a:p>
            </p:txBody>
          </p:sp>
        </mc:Choice>
        <mc:Fallback xmlns="">
          <p:sp>
            <p:nvSpPr>
              <p:cNvPr id="7" name="Rechteck 6"/>
              <p:cNvSpPr>
                <a:spLocks noRot="1" noChangeAspect="1" noMove="1" noResize="1" noEditPoints="1" noAdjustHandles="1" noChangeArrowheads="1" noChangeShapeType="1" noTextEdit="1"/>
              </p:cNvSpPr>
              <p:nvPr/>
            </p:nvSpPr>
            <p:spPr>
              <a:xfrm>
                <a:off x="4855097" y="3068960"/>
                <a:ext cx="3998885" cy="818557"/>
              </a:xfrm>
              <a:prstGeom prst="rect">
                <a:avLst/>
              </a:prstGeom>
              <a:blipFill rotWithShape="0">
                <a:blip r:embed="rId3"/>
                <a:stretch>
                  <a:fillRect l="-2287"/>
                </a:stretch>
              </a:blipFill>
            </p:spPr>
            <p:txBody>
              <a:bodyPr/>
              <a:lstStyle/>
              <a:p>
                <a:r>
                  <a:rPr lang="de-DE">
                    <a:noFill/>
                  </a:rPr>
                  <a:t> </a:t>
                </a:r>
              </a:p>
            </p:txBody>
          </p:sp>
        </mc:Fallback>
      </mc:AlternateContent>
    </p:spTree>
    <p:extLst>
      <p:ext uri="{BB962C8B-B14F-4D97-AF65-F5344CB8AC3E}">
        <p14:creationId xmlns:p14="http://schemas.microsoft.com/office/powerpoint/2010/main" val="352172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317813"/>
            <a:ext cx="7772400" cy="1008112"/>
          </a:xfrm>
        </p:spPr>
        <p:txBody>
          <a:bodyPr/>
          <a:lstStyle/>
          <a:p>
            <a:r>
              <a:rPr lang="de-DE" dirty="0" err="1" smtClean="0"/>
              <a:t>Willingness-to-pay</a:t>
            </a:r>
            <a:r>
              <a:rPr lang="de-DE" dirty="0" smtClean="0"/>
              <a:t> </a:t>
            </a:r>
            <a:r>
              <a:rPr lang="de-DE" dirty="0" err="1" smtClean="0"/>
              <a:t>estimates</a:t>
            </a:r>
            <a:r>
              <a:rPr lang="de-DE" dirty="0" smtClean="0"/>
              <a:t> </a:t>
            </a:r>
            <a:br>
              <a:rPr lang="de-DE" dirty="0" smtClean="0"/>
            </a:br>
            <a:r>
              <a:rPr lang="de-DE" dirty="0" smtClean="0"/>
              <a:t>(non-</a:t>
            </a:r>
            <a:r>
              <a:rPr lang="de-DE" dirty="0" err="1" smtClean="0"/>
              <a:t>organic</a:t>
            </a:r>
            <a:r>
              <a:rPr lang="de-DE" dirty="0" smtClean="0"/>
              <a:t> </a:t>
            </a:r>
            <a:r>
              <a:rPr lang="de-DE" dirty="0" err="1" smtClean="0"/>
              <a:t>cluster</a:t>
            </a:r>
            <a:r>
              <a:rPr lang="de-DE" dirty="0" smtClean="0"/>
              <a:t>)</a:t>
            </a:r>
            <a:endParaRPr lang="en-GB"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161776691"/>
              </p:ext>
            </p:extLst>
          </p:nvPr>
        </p:nvGraphicFramePr>
        <p:xfrm>
          <a:off x="457200" y="1325926"/>
          <a:ext cx="8219256" cy="4623354"/>
        </p:xfrm>
        <a:graphic>
          <a:graphicData uri="http://schemas.openxmlformats.org/drawingml/2006/chart">
            <c:chart xmlns:c="http://schemas.openxmlformats.org/drawingml/2006/chart" xmlns:r="http://schemas.openxmlformats.org/officeDocument/2006/relationships" r:id="rId2"/>
          </a:graphicData>
        </a:graphic>
      </p:graphicFrame>
      <p:sp>
        <p:nvSpPr>
          <p:cNvPr id="6" name="Foliennummernplatzhalter 5"/>
          <p:cNvSpPr>
            <a:spLocks noGrp="1"/>
          </p:cNvSpPr>
          <p:nvPr>
            <p:ph type="sldNum" sz="quarter" idx="4"/>
          </p:nvPr>
        </p:nvSpPr>
        <p:spPr/>
        <p:txBody>
          <a:bodyPr/>
          <a:lstStyle/>
          <a:p>
            <a:fld id="{1F0946BE-1C9F-4069-AF48-91AB844904A8}" type="slidenum">
              <a:rPr lang="en-GB" smtClean="0"/>
              <a:t>16</a:t>
            </a:fld>
            <a:endParaRPr lang="en-GB"/>
          </a:p>
        </p:txBody>
      </p:sp>
      <mc:AlternateContent xmlns:mc="http://schemas.openxmlformats.org/markup-compatibility/2006" xmlns:a14="http://schemas.microsoft.com/office/drawing/2010/main">
        <mc:Choice Requires="a14">
          <p:sp>
            <p:nvSpPr>
              <p:cNvPr id="7" name="Rechteck 6"/>
              <p:cNvSpPr/>
              <p:nvPr/>
            </p:nvSpPr>
            <p:spPr>
              <a:xfrm>
                <a:off x="4579062" y="3068960"/>
                <a:ext cx="3998885" cy="818557"/>
              </a:xfrm>
              <a:prstGeom prst="rect">
                <a:avLst/>
              </a:prstGeom>
            </p:spPr>
            <p:txBody>
              <a:bodyPr wrap="square">
                <a:spAutoFit/>
              </a:bodyPr>
              <a:lstStyle/>
              <a:p>
                <a:r>
                  <a:rPr lang="en-GB" dirty="0" err="1">
                    <a:latin typeface="+mn-lt"/>
                  </a:rPr>
                  <a:t>WTP</a:t>
                </a:r>
                <a:r>
                  <a:rPr lang="en-GB" baseline="-25000" dirty="0" err="1">
                    <a:latin typeface="+mn-lt"/>
                  </a:rPr>
                  <a:t>j</a:t>
                </a:r>
                <a:r>
                  <a:rPr lang="en-GB" dirty="0">
                    <a:latin typeface="+mn-lt"/>
                  </a:rPr>
                  <a:t> = </a:t>
                </a:r>
                <a14:m>
                  <m:oMath xmlns:m="http://schemas.openxmlformats.org/officeDocument/2006/math">
                    <m:r>
                      <a:rPr lang="en-GB" i="1">
                        <a:latin typeface="Cambria Math" panose="02040503050406030204" pitchFamily="18" charset="0"/>
                      </a:rPr>
                      <m:t>−</m:t>
                    </m:r>
                    <m:f>
                      <m:fPr>
                        <m:ctrlPr>
                          <a:rPr lang="en-GB" i="1">
                            <a:latin typeface="Cambria Math"/>
                          </a:rPr>
                        </m:ctrlPr>
                      </m:fPr>
                      <m:num>
                        <m:r>
                          <a:rPr lang="en-GB" i="1">
                            <a:latin typeface="Cambria Math" panose="02040503050406030204" pitchFamily="18" charset="0"/>
                          </a:rPr>
                          <m:t>𝛽</m:t>
                        </m:r>
                        <m:r>
                          <a:rPr lang="en-GB">
                            <a:latin typeface="Cambria Math" panose="02040503050406030204" pitchFamily="18" charset="0"/>
                          </a:rPr>
                          <m:t>(</m:t>
                        </m:r>
                        <m:r>
                          <a:rPr lang="en-GB" i="1">
                            <a:latin typeface="Cambria Math" panose="02040503050406030204" pitchFamily="18" charset="0"/>
                          </a:rPr>
                          <m:t>𝑝𝑟𝑜𝑑𝑢𝑐𝑡</m:t>
                        </m:r>
                        <m:r>
                          <a:rPr lang="en-GB">
                            <a:latin typeface="Cambria Math" panose="02040503050406030204" pitchFamily="18" charset="0"/>
                          </a:rPr>
                          <m:t> </m:t>
                        </m:r>
                        <m:sSub>
                          <m:sSubPr>
                            <m:ctrlPr>
                              <a:rPr lang="en-GB" i="1">
                                <a:latin typeface="Cambria Math"/>
                              </a:rPr>
                            </m:ctrlPr>
                          </m:sSubPr>
                          <m:e>
                            <m:r>
                              <a:rPr lang="en-GB" i="1">
                                <a:latin typeface="Cambria Math" panose="02040503050406030204" pitchFamily="18" charset="0"/>
                              </a:rPr>
                              <m:t>𝑎𝑡𝑡𝑟𝑖𝑏𝑢𝑡𝑒</m:t>
                            </m:r>
                            <m:r>
                              <a:rPr lang="en-GB">
                                <a:latin typeface="Cambria Math" panose="02040503050406030204" pitchFamily="18" charset="0"/>
                              </a:rPr>
                              <m:t>)</m:t>
                            </m:r>
                          </m:e>
                          <m:sub>
                            <m:r>
                              <a:rPr lang="en-GB" i="1">
                                <a:latin typeface="Cambria Math" panose="02040503050406030204" pitchFamily="18" charset="0"/>
                              </a:rPr>
                              <m:t>𝑗</m:t>
                            </m:r>
                          </m:sub>
                        </m:sSub>
                      </m:num>
                      <m:den>
                        <m:r>
                          <a:rPr lang="en-GB" i="1">
                            <a:latin typeface="Cambria Math" panose="02040503050406030204" pitchFamily="18" charset="0"/>
                          </a:rPr>
                          <m:t>𝛽</m:t>
                        </m:r>
                        <m:sSub>
                          <m:sSubPr>
                            <m:ctrlPr>
                              <a:rPr lang="en-GB" i="1">
                                <a:latin typeface="Cambria Math"/>
                              </a:rPr>
                            </m:ctrlPr>
                          </m:sSubPr>
                          <m:e>
                            <m:r>
                              <a:rPr lang="en-GB">
                                <a:latin typeface="Cambria Math" panose="02040503050406030204" pitchFamily="18" charset="0"/>
                              </a:rPr>
                              <m:t>(</m:t>
                            </m:r>
                            <m:r>
                              <a:rPr lang="en-GB" i="1">
                                <a:latin typeface="Cambria Math" panose="02040503050406030204" pitchFamily="18" charset="0"/>
                              </a:rPr>
                              <m:t>𝑝𝑟𝑖𝑐𝑒</m:t>
                            </m:r>
                            <m:r>
                              <a:rPr lang="en-GB">
                                <a:latin typeface="Cambria Math" panose="02040503050406030204" pitchFamily="18" charset="0"/>
                              </a:rPr>
                              <m:t>)</m:t>
                            </m:r>
                          </m:e>
                          <m:sub>
                            <m:r>
                              <a:rPr lang="en-GB" i="1">
                                <a:latin typeface="Cambria Math" panose="02040503050406030204" pitchFamily="18" charset="0"/>
                              </a:rPr>
                              <m:t>𝑗</m:t>
                            </m:r>
                          </m:sub>
                        </m:sSub>
                      </m:den>
                    </m:f>
                  </m:oMath>
                </a14:m>
                <a:endParaRPr lang="en-GB" dirty="0">
                  <a:latin typeface="+mn-lt"/>
                </a:endParaRPr>
              </a:p>
            </p:txBody>
          </p:sp>
        </mc:Choice>
        <mc:Fallback xmlns="">
          <p:sp>
            <p:nvSpPr>
              <p:cNvPr id="7" name="Rechteck 6"/>
              <p:cNvSpPr>
                <a:spLocks noRot="1" noChangeAspect="1" noMove="1" noResize="1" noEditPoints="1" noAdjustHandles="1" noChangeArrowheads="1" noChangeShapeType="1" noTextEdit="1"/>
              </p:cNvSpPr>
              <p:nvPr/>
            </p:nvSpPr>
            <p:spPr>
              <a:xfrm>
                <a:off x="4579062" y="3068960"/>
                <a:ext cx="3998885" cy="818557"/>
              </a:xfrm>
              <a:prstGeom prst="rect">
                <a:avLst/>
              </a:prstGeom>
              <a:blipFill rotWithShape="0">
                <a:blip r:embed="rId3"/>
                <a:stretch>
                  <a:fillRect l="-2287"/>
                </a:stretch>
              </a:blipFill>
            </p:spPr>
            <p:txBody>
              <a:bodyPr/>
              <a:lstStyle/>
              <a:p>
                <a:r>
                  <a:rPr lang="de-DE">
                    <a:noFill/>
                  </a:rPr>
                  <a:t> </a:t>
                </a:r>
              </a:p>
            </p:txBody>
          </p:sp>
        </mc:Fallback>
      </mc:AlternateContent>
    </p:spTree>
    <p:extLst>
      <p:ext uri="{BB962C8B-B14F-4D97-AF65-F5344CB8AC3E}">
        <p14:creationId xmlns:p14="http://schemas.microsoft.com/office/powerpoint/2010/main" val="3797809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lstStyle/>
          <a:p>
            <a:r>
              <a:rPr lang="de-DE" dirty="0" err="1" smtClean="0"/>
              <a:t>Results</a:t>
            </a:r>
            <a:r>
              <a:rPr lang="de-DE" dirty="0" smtClean="0"/>
              <a:t> </a:t>
            </a:r>
            <a:r>
              <a:rPr lang="de-DE" dirty="0" err="1" smtClean="0"/>
              <a:t>from</a:t>
            </a:r>
            <a:r>
              <a:rPr lang="de-DE" dirty="0" smtClean="0"/>
              <a:t> </a:t>
            </a:r>
            <a:r>
              <a:rPr lang="de-DE" dirty="0" err="1" smtClean="0"/>
              <a:t>choice</a:t>
            </a:r>
            <a:r>
              <a:rPr lang="de-DE" dirty="0" smtClean="0"/>
              <a:t> </a:t>
            </a:r>
            <a:r>
              <a:rPr lang="de-DE" dirty="0" err="1" smtClean="0"/>
              <a:t>experiment</a:t>
            </a:r>
            <a:r>
              <a:rPr lang="de-DE" dirty="0" smtClean="0"/>
              <a:t> </a:t>
            </a:r>
            <a:endParaRPr lang="de-DE" dirty="0"/>
          </a:p>
        </p:txBody>
      </p:sp>
      <p:sp>
        <p:nvSpPr>
          <p:cNvPr id="3" name="Inhaltsplatzhalter 2"/>
          <p:cNvSpPr>
            <a:spLocks noGrp="1"/>
          </p:cNvSpPr>
          <p:nvPr>
            <p:ph idx="1"/>
          </p:nvPr>
        </p:nvSpPr>
        <p:spPr>
          <a:xfrm>
            <a:off x="442319" y="1196752"/>
            <a:ext cx="8229600" cy="4752528"/>
          </a:xfrm>
        </p:spPr>
        <p:txBody>
          <a:bodyPr/>
          <a:lstStyle/>
          <a:p>
            <a:r>
              <a:rPr lang="de-DE" dirty="0" err="1" smtClean="0"/>
              <a:t>Results</a:t>
            </a:r>
            <a:r>
              <a:rPr lang="de-DE" dirty="0" smtClean="0"/>
              <a:t> </a:t>
            </a:r>
            <a:r>
              <a:rPr lang="de-DE" dirty="0" err="1" smtClean="0"/>
              <a:t>from</a:t>
            </a:r>
            <a:r>
              <a:rPr lang="de-DE" dirty="0" smtClean="0"/>
              <a:t> </a:t>
            </a:r>
            <a:r>
              <a:rPr lang="de-DE" dirty="0" err="1" smtClean="0"/>
              <a:t>choice</a:t>
            </a:r>
            <a:r>
              <a:rPr lang="de-DE" dirty="0" smtClean="0"/>
              <a:t> </a:t>
            </a:r>
            <a:r>
              <a:rPr lang="de-DE" dirty="0" err="1" smtClean="0"/>
              <a:t>experiment</a:t>
            </a:r>
            <a:r>
              <a:rPr lang="de-DE" dirty="0" smtClean="0"/>
              <a:t> </a:t>
            </a:r>
            <a:r>
              <a:rPr lang="de-DE" dirty="0" err="1" smtClean="0"/>
              <a:t>reflect</a:t>
            </a:r>
            <a:r>
              <a:rPr lang="de-DE" dirty="0" smtClean="0"/>
              <a:t> </a:t>
            </a:r>
            <a:r>
              <a:rPr lang="de-DE" dirty="0" err="1" smtClean="0"/>
              <a:t>findings</a:t>
            </a:r>
            <a:r>
              <a:rPr lang="de-DE" dirty="0" smtClean="0"/>
              <a:t> </a:t>
            </a:r>
            <a:r>
              <a:rPr lang="de-DE" dirty="0" err="1" smtClean="0"/>
              <a:t>from</a:t>
            </a:r>
            <a:r>
              <a:rPr lang="de-DE" dirty="0" smtClean="0"/>
              <a:t> </a:t>
            </a:r>
            <a:r>
              <a:rPr lang="de-DE" dirty="0" err="1" smtClean="0"/>
              <a:t>consumer</a:t>
            </a:r>
            <a:r>
              <a:rPr lang="de-DE" dirty="0" smtClean="0"/>
              <a:t> </a:t>
            </a:r>
            <a:r>
              <a:rPr lang="de-DE" dirty="0" err="1" smtClean="0"/>
              <a:t>survey</a:t>
            </a:r>
            <a:r>
              <a:rPr lang="de-DE" dirty="0" smtClean="0"/>
              <a:t>.</a:t>
            </a:r>
          </a:p>
          <a:p>
            <a:r>
              <a:rPr lang="de-DE" dirty="0" err="1" smtClean="0"/>
              <a:t>Organic-minded</a:t>
            </a:r>
            <a:r>
              <a:rPr lang="de-DE" dirty="0" smtClean="0"/>
              <a:t> </a:t>
            </a:r>
            <a:r>
              <a:rPr lang="de-DE" dirty="0" err="1" smtClean="0"/>
              <a:t>cluster</a:t>
            </a:r>
            <a:r>
              <a:rPr lang="de-DE" dirty="0" smtClean="0"/>
              <a:t> </a:t>
            </a:r>
            <a:r>
              <a:rPr lang="de-DE" dirty="0" err="1" smtClean="0"/>
              <a:t>reveals</a:t>
            </a:r>
            <a:r>
              <a:rPr lang="de-DE" dirty="0" smtClean="0"/>
              <a:t> </a:t>
            </a:r>
            <a:r>
              <a:rPr lang="de-DE" dirty="0" err="1" smtClean="0"/>
              <a:t>higher</a:t>
            </a:r>
            <a:r>
              <a:rPr lang="de-DE" dirty="0" smtClean="0"/>
              <a:t> WTP </a:t>
            </a:r>
            <a:r>
              <a:rPr lang="de-DE" dirty="0" err="1" smtClean="0"/>
              <a:t>for</a:t>
            </a:r>
            <a:r>
              <a:rPr lang="de-DE" dirty="0" smtClean="0"/>
              <a:t> </a:t>
            </a:r>
            <a:r>
              <a:rPr lang="de-DE" dirty="0" err="1" smtClean="0"/>
              <a:t>organic</a:t>
            </a:r>
            <a:r>
              <a:rPr lang="de-DE" dirty="0" smtClean="0"/>
              <a:t>.</a:t>
            </a:r>
          </a:p>
          <a:p>
            <a:r>
              <a:rPr lang="de-DE" dirty="0" err="1" smtClean="0"/>
              <a:t>Organic-minded</a:t>
            </a:r>
            <a:r>
              <a:rPr lang="de-DE" dirty="0" smtClean="0"/>
              <a:t> </a:t>
            </a:r>
            <a:r>
              <a:rPr lang="de-DE" dirty="0" err="1" smtClean="0"/>
              <a:t>cluster</a:t>
            </a:r>
            <a:r>
              <a:rPr lang="de-DE" dirty="0" smtClean="0"/>
              <a:t> </a:t>
            </a:r>
            <a:r>
              <a:rPr lang="de-DE" dirty="0" err="1" smtClean="0"/>
              <a:t>only</a:t>
            </a:r>
            <a:r>
              <a:rPr lang="de-DE" dirty="0" smtClean="0"/>
              <a:t> </a:t>
            </a:r>
            <a:r>
              <a:rPr lang="de-DE" dirty="0" err="1" smtClean="0"/>
              <a:t>prefers</a:t>
            </a:r>
            <a:r>
              <a:rPr lang="de-DE" dirty="0" smtClean="0"/>
              <a:t> </a:t>
            </a:r>
            <a:r>
              <a:rPr lang="de-DE" dirty="0" err="1" smtClean="0"/>
              <a:t>organic</a:t>
            </a:r>
            <a:r>
              <a:rPr lang="de-DE" dirty="0" smtClean="0"/>
              <a:t> </a:t>
            </a:r>
            <a:r>
              <a:rPr lang="de-DE" dirty="0" err="1" smtClean="0"/>
              <a:t>over</a:t>
            </a:r>
            <a:r>
              <a:rPr lang="de-DE" dirty="0" smtClean="0"/>
              <a:t> </a:t>
            </a:r>
            <a:r>
              <a:rPr lang="de-DE" dirty="0" err="1" smtClean="0"/>
              <a:t>local</a:t>
            </a:r>
            <a:r>
              <a:rPr lang="de-DE" dirty="0" smtClean="0"/>
              <a:t>, </a:t>
            </a:r>
            <a:r>
              <a:rPr lang="de-DE" dirty="0" err="1" smtClean="0"/>
              <a:t>if</a:t>
            </a:r>
            <a:r>
              <a:rPr lang="de-DE" dirty="0" smtClean="0"/>
              <a:t> </a:t>
            </a:r>
            <a:r>
              <a:rPr lang="de-DE" dirty="0" err="1" smtClean="0"/>
              <a:t>local</a:t>
            </a:r>
            <a:r>
              <a:rPr lang="de-DE" dirty="0" smtClean="0"/>
              <a:t> </a:t>
            </a:r>
            <a:r>
              <a:rPr lang="de-DE" dirty="0" err="1" smtClean="0"/>
              <a:t>is</a:t>
            </a:r>
            <a:r>
              <a:rPr lang="de-DE" dirty="0" smtClean="0"/>
              <a:t> </a:t>
            </a:r>
            <a:r>
              <a:rPr lang="de-DE" dirty="0" err="1" smtClean="0"/>
              <a:t>compared</a:t>
            </a:r>
            <a:r>
              <a:rPr lang="de-DE" dirty="0" smtClean="0"/>
              <a:t> </a:t>
            </a:r>
            <a:r>
              <a:rPr lang="de-DE" dirty="0" err="1" smtClean="0"/>
              <a:t>to</a:t>
            </a:r>
            <a:r>
              <a:rPr lang="de-DE" dirty="0" smtClean="0"/>
              <a:t> a </a:t>
            </a:r>
            <a:r>
              <a:rPr lang="de-DE" dirty="0" err="1" smtClean="0"/>
              <a:t>product</a:t>
            </a:r>
            <a:r>
              <a:rPr lang="de-DE" dirty="0" smtClean="0"/>
              <a:t> </a:t>
            </a:r>
            <a:r>
              <a:rPr lang="de-DE" dirty="0" err="1" smtClean="0"/>
              <a:t>from</a:t>
            </a:r>
            <a:r>
              <a:rPr lang="de-DE" dirty="0" smtClean="0"/>
              <a:t> Germany.</a:t>
            </a:r>
          </a:p>
          <a:p>
            <a:r>
              <a:rPr lang="de-DE" dirty="0" err="1" smtClean="0"/>
              <a:t>For</a:t>
            </a:r>
            <a:r>
              <a:rPr lang="de-DE" dirty="0" smtClean="0"/>
              <a:t> </a:t>
            </a:r>
            <a:r>
              <a:rPr lang="de-DE" dirty="0" err="1" smtClean="0"/>
              <a:t>steaks</a:t>
            </a:r>
            <a:r>
              <a:rPr lang="de-DE" dirty="0" smtClean="0"/>
              <a:t> WTP </a:t>
            </a:r>
            <a:r>
              <a:rPr lang="de-DE" dirty="0" err="1" smtClean="0"/>
              <a:t>for</a:t>
            </a:r>
            <a:r>
              <a:rPr lang="de-DE" dirty="0" smtClean="0"/>
              <a:t> </a:t>
            </a:r>
            <a:r>
              <a:rPr lang="de-DE" dirty="0" err="1" smtClean="0"/>
              <a:t>organic</a:t>
            </a:r>
            <a:r>
              <a:rPr lang="de-DE" dirty="0" smtClean="0"/>
              <a:t> </a:t>
            </a:r>
            <a:r>
              <a:rPr lang="de-DE" dirty="0" err="1" smtClean="0"/>
              <a:t>is</a:t>
            </a:r>
            <a:r>
              <a:rPr lang="de-DE" dirty="0" smtClean="0"/>
              <a:t> </a:t>
            </a:r>
            <a:r>
              <a:rPr lang="de-DE" dirty="0" err="1" smtClean="0"/>
              <a:t>higher</a:t>
            </a:r>
            <a:r>
              <a:rPr lang="de-DE" dirty="0" smtClean="0"/>
              <a:t>.</a:t>
            </a:r>
          </a:p>
          <a:p>
            <a:r>
              <a:rPr lang="de-DE" dirty="0" smtClean="0"/>
              <a:t>WTP </a:t>
            </a:r>
            <a:r>
              <a:rPr lang="de-DE" dirty="0" err="1" smtClean="0"/>
              <a:t>for</a:t>
            </a:r>
            <a:r>
              <a:rPr lang="de-DE" dirty="0" smtClean="0"/>
              <a:t> </a:t>
            </a:r>
            <a:r>
              <a:rPr lang="de-DE" dirty="0" err="1" smtClean="0"/>
              <a:t>butter</a:t>
            </a:r>
            <a:r>
              <a:rPr lang="de-DE" dirty="0" smtClean="0"/>
              <a:t> </a:t>
            </a:r>
            <a:r>
              <a:rPr lang="de-DE" dirty="0" err="1" smtClean="0"/>
              <a:t>and</a:t>
            </a:r>
            <a:r>
              <a:rPr lang="de-DE" dirty="0" smtClean="0"/>
              <a:t> </a:t>
            </a:r>
            <a:r>
              <a:rPr lang="de-DE" dirty="0" err="1" smtClean="0"/>
              <a:t>flour</a:t>
            </a:r>
            <a:r>
              <a:rPr lang="de-DE" dirty="0" smtClean="0"/>
              <a:t> </a:t>
            </a:r>
            <a:r>
              <a:rPr lang="de-DE" dirty="0" err="1" smtClean="0"/>
              <a:t>is</a:t>
            </a:r>
            <a:r>
              <a:rPr lang="de-DE" dirty="0" smtClean="0"/>
              <a:t> </a:t>
            </a:r>
            <a:r>
              <a:rPr lang="de-DE" dirty="0" err="1" smtClean="0"/>
              <a:t>generally</a:t>
            </a:r>
            <a:r>
              <a:rPr lang="de-DE" dirty="0" smtClean="0"/>
              <a:t> </a:t>
            </a:r>
            <a:r>
              <a:rPr lang="de-DE" dirty="0" err="1" smtClean="0"/>
              <a:t>lower</a:t>
            </a:r>
            <a:r>
              <a:rPr lang="de-DE" dirty="0" smtClean="0"/>
              <a:t> </a:t>
            </a:r>
          </a:p>
          <a:p>
            <a:pPr lvl="1"/>
            <a:r>
              <a:rPr lang="de-DE" dirty="0" err="1" smtClean="0"/>
              <a:t>lower</a:t>
            </a:r>
            <a:r>
              <a:rPr lang="de-DE" dirty="0" smtClean="0"/>
              <a:t> </a:t>
            </a:r>
            <a:r>
              <a:rPr lang="de-DE" dirty="0" err="1" smtClean="0"/>
              <a:t>base</a:t>
            </a:r>
            <a:r>
              <a:rPr lang="de-DE" dirty="0" smtClean="0"/>
              <a:t> </a:t>
            </a:r>
            <a:r>
              <a:rPr lang="de-DE" dirty="0" err="1" smtClean="0"/>
              <a:t>price</a:t>
            </a:r>
            <a:endParaRPr lang="de-DE" dirty="0" smtClean="0"/>
          </a:p>
          <a:p>
            <a:pPr lvl="1"/>
            <a:r>
              <a:rPr lang="de-DE" dirty="0" err="1" smtClean="0"/>
              <a:t>processed</a:t>
            </a:r>
            <a:r>
              <a:rPr lang="de-DE" dirty="0" smtClean="0"/>
              <a:t> </a:t>
            </a:r>
            <a:r>
              <a:rPr lang="de-DE" dirty="0" err="1" smtClean="0"/>
              <a:t>products</a:t>
            </a:r>
            <a:r>
              <a:rPr lang="de-DE" dirty="0" smtClean="0"/>
              <a:t>.</a:t>
            </a:r>
          </a:p>
          <a:p>
            <a:endParaRPr lang="de-DE" dirty="0" smtClean="0"/>
          </a:p>
        </p:txBody>
      </p:sp>
      <p:sp>
        <p:nvSpPr>
          <p:cNvPr id="6" name="Foliennummernplatzhalter 5"/>
          <p:cNvSpPr>
            <a:spLocks noGrp="1"/>
          </p:cNvSpPr>
          <p:nvPr>
            <p:ph type="sldNum" sz="quarter" idx="4"/>
          </p:nvPr>
        </p:nvSpPr>
        <p:spPr/>
        <p:txBody>
          <a:bodyPr/>
          <a:lstStyle/>
          <a:p>
            <a:fld id="{1F0946BE-1C9F-4069-AF48-91AB844904A8}" type="slidenum">
              <a:rPr lang="en-GB" smtClean="0"/>
              <a:t>17</a:t>
            </a:fld>
            <a:endParaRPr lang="en-GB"/>
          </a:p>
        </p:txBody>
      </p:sp>
    </p:spTree>
    <p:extLst>
      <p:ext uri="{BB962C8B-B14F-4D97-AF65-F5344CB8AC3E}">
        <p14:creationId xmlns:p14="http://schemas.microsoft.com/office/powerpoint/2010/main" val="1651945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566" y="274638"/>
            <a:ext cx="8229600" cy="778098"/>
          </a:xfrm>
        </p:spPr>
        <p:txBody>
          <a:bodyPr/>
          <a:lstStyle/>
          <a:p>
            <a:r>
              <a:rPr lang="de-DE" dirty="0" err="1" smtClean="0"/>
              <a:t>Conclusions</a:t>
            </a:r>
            <a:endParaRPr lang="de-DE" dirty="0"/>
          </a:p>
        </p:txBody>
      </p:sp>
      <p:sp>
        <p:nvSpPr>
          <p:cNvPr id="3" name="Inhaltsplatzhalter 2"/>
          <p:cNvSpPr>
            <a:spLocks noGrp="1"/>
          </p:cNvSpPr>
          <p:nvPr>
            <p:ph idx="1"/>
          </p:nvPr>
        </p:nvSpPr>
        <p:spPr>
          <a:xfrm>
            <a:off x="466566" y="1052736"/>
            <a:ext cx="8229600" cy="4752528"/>
          </a:xfrm>
        </p:spPr>
        <p:txBody>
          <a:bodyPr/>
          <a:lstStyle/>
          <a:p>
            <a:r>
              <a:rPr lang="de-DE" dirty="0" err="1" smtClean="0"/>
              <a:t>Organic-minded</a:t>
            </a:r>
            <a:r>
              <a:rPr lang="de-DE" dirty="0" smtClean="0"/>
              <a:t> </a:t>
            </a:r>
            <a:r>
              <a:rPr lang="de-DE" dirty="0" err="1"/>
              <a:t>consumers</a:t>
            </a:r>
            <a:r>
              <a:rPr lang="de-DE" dirty="0"/>
              <a:t> </a:t>
            </a:r>
            <a:r>
              <a:rPr lang="de-DE" dirty="0" err="1" smtClean="0"/>
              <a:t>strongly</a:t>
            </a:r>
            <a:r>
              <a:rPr lang="de-DE" dirty="0" smtClean="0"/>
              <a:t> </a:t>
            </a:r>
            <a:r>
              <a:rPr lang="de-DE" dirty="0" err="1" smtClean="0"/>
              <a:t>value</a:t>
            </a:r>
            <a:r>
              <a:rPr lang="de-DE" dirty="0" smtClean="0"/>
              <a:t> </a:t>
            </a:r>
            <a:r>
              <a:rPr lang="de-DE" dirty="0" err="1"/>
              <a:t>local</a:t>
            </a:r>
            <a:r>
              <a:rPr lang="de-DE" dirty="0"/>
              <a:t> </a:t>
            </a:r>
            <a:r>
              <a:rPr lang="de-DE" dirty="0" err="1"/>
              <a:t>food</a:t>
            </a:r>
            <a:r>
              <a:rPr lang="de-DE" dirty="0"/>
              <a:t> </a:t>
            </a:r>
            <a:r>
              <a:rPr lang="de-DE" dirty="0" err="1"/>
              <a:t>production</a:t>
            </a:r>
            <a:r>
              <a:rPr lang="de-DE" dirty="0"/>
              <a:t> (in </a:t>
            </a:r>
            <a:r>
              <a:rPr lang="de-DE" dirty="0" err="1"/>
              <a:t>some</a:t>
            </a:r>
            <a:r>
              <a:rPr lang="de-DE" dirty="0"/>
              <a:t> </a:t>
            </a:r>
            <a:r>
              <a:rPr lang="de-DE" dirty="0" err="1"/>
              <a:t>cases</a:t>
            </a:r>
            <a:r>
              <a:rPr lang="de-DE" dirty="0"/>
              <a:t> </a:t>
            </a:r>
            <a:r>
              <a:rPr lang="de-DE" dirty="0" err="1"/>
              <a:t>even</a:t>
            </a:r>
            <a:r>
              <a:rPr lang="de-DE" dirty="0"/>
              <a:t> </a:t>
            </a:r>
            <a:r>
              <a:rPr lang="de-DE" dirty="0" err="1"/>
              <a:t>more</a:t>
            </a:r>
            <a:r>
              <a:rPr lang="de-DE" dirty="0"/>
              <a:t> </a:t>
            </a:r>
            <a:r>
              <a:rPr lang="de-DE" dirty="0" err="1"/>
              <a:t>than</a:t>
            </a:r>
            <a:r>
              <a:rPr lang="de-DE" dirty="0"/>
              <a:t> </a:t>
            </a:r>
            <a:r>
              <a:rPr lang="de-DE" dirty="0" err="1"/>
              <a:t>organic</a:t>
            </a:r>
            <a:r>
              <a:rPr lang="de-DE" dirty="0"/>
              <a:t>)</a:t>
            </a:r>
          </a:p>
          <a:p>
            <a:pPr marL="0" indent="0">
              <a:buNone/>
            </a:pPr>
            <a:r>
              <a:rPr lang="de-DE" dirty="0"/>
              <a:t>→ </a:t>
            </a:r>
            <a:r>
              <a:rPr lang="de-DE" dirty="0" err="1"/>
              <a:t>organic</a:t>
            </a:r>
            <a:r>
              <a:rPr lang="de-DE" dirty="0"/>
              <a:t> </a:t>
            </a:r>
            <a:r>
              <a:rPr lang="de-DE" dirty="0" err="1"/>
              <a:t>and</a:t>
            </a:r>
            <a:r>
              <a:rPr lang="de-DE" dirty="0"/>
              <a:t> </a:t>
            </a:r>
            <a:r>
              <a:rPr lang="de-DE" dirty="0" err="1"/>
              <a:t>local</a:t>
            </a:r>
            <a:r>
              <a:rPr lang="de-DE" dirty="0"/>
              <a:t> </a:t>
            </a:r>
            <a:r>
              <a:rPr lang="de-DE" dirty="0" err="1"/>
              <a:t>complement</a:t>
            </a:r>
            <a:r>
              <a:rPr lang="de-DE" dirty="0"/>
              <a:t> </a:t>
            </a:r>
            <a:r>
              <a:rPr lang="de-DE" dirty="0" err="1"/>
              <a:t>each</a:t>
            </a:r>
            <a:r>
              <a:rPr lang="de-DE" dirty="0"/>
              <a:t> </a:t>
            </a:r>
            <a:r>
              <a:rPr lang="de-DE" dirty="0" err="1" smtClean="0"/>
              <a:t>other</a:t>
            </a:r>
            <a:endParaRPr lang="en-GB" dirty="0" smtClean="0"/>
          </a:p>
          <a:p>
            <a:r>
              <a:rPr lang="en-GB" dirty="0" smtClean="0"/>
              <a:t>For “general supermarket consumers” local is more important than organic.</a:t>
            </a:r>
          </a:p>
          <a:p>
            <a:r>
              <a:rPr lang="de-DE" dirty="0" smtClean="0"/>
              <a:t>WTP </a:t>
            </a:r>
            <a:r>
              <a:rPr lang="de-DE" dirty="0" err="1" smtClean="0"/>
              <a:t>for</a:t>
            </a:r>
            <a:r>
              <a:rPr lang="de-DE" dirty="0" smtClean="0"/>
              <a:t> </a:t>
            </a:r>
            <a:r>
              <a:rPr lang="de-DE" dirty="0" err="1" smtClean="0"/>
              <a:t>organic</a:t>
            </a:r>
            <a:r>
              <a:rPr lang="de-DE" dirty="0" smtClean="0"/>
              <a:t> </a:t>
            </a:r>
            <a:r>
              <a:rPr lang="de-DE" dirty="0" err="1" smtClean="0"/>
              <a:t>and</a:t>
            </a:r>
            <a:r>
              <a:rPr lang="de-DE" dirty="0" smtClean="0"/>
              <a:t> </a:t>
            </a:r>
            <a:r>
              <a:rPr lang="de-DE" dirty="0" err="1" smtClean="0"/>
              <a:t>local</a:t>
            </a:r>
            <a:r>
              <a:rPr lang="de-DE" dirty="0" smtClean="0"/>
              <a:t> </a:t>
            </a:r>
            <a:r>
              <a:rPr lang="de-DE" dirty="0" err="1" smtClean="0"/>
              <a:t>processed</a:t>
            </a:r>
            <a:r>
              <a:rPr lang="de-DE" dirty="0" smtClean="0"/>
              <a:t> </a:t>
            </a:r>
            <a:r>
              <a:rPr lang="de-DE" dirty="0" err="1" smtClean="0"/>
              <a:t>products</a:t>
            </a:r>
            <a:r>
              <a:rPr lang="de-DE" dirty="0" smtClean="0"/>
              <a:t> </a:t>
            </a:r>
            <a:r>
              <a:rPr lang="de-DE" dirty="0" err="1" smtClean="0"/>
              <a:t>is</a:t>
            </a:r>
            <a:r>
              <a:rPr lang="de-DE" dirty="0" smtClean="0"/>
              <a:t> </a:t>
            </a:r>
            <a:r>
              <a:rPr lang="de-DE" dirty="0" err="1" smtClean="0"/>
              <a:t>lower</a:t>
            </a:r>
            <a:r>
              <a:rPr lang="de-DE" dirty="0" smtClean="0"/>
              <a:t>.</a:t>
            </a:r>
            <a:endParaRPr lang="en-GB" dirty="0" smtClean="0"/>
          </a:p>
          <a:p>
            <a:r>
              <a:rPr lang="en-GB" dirty="0" smtClean="0"/>
              <a:t>Price is a stronger barrier for organic food purchases.</a:t>
            </a:r>
          </a:p>
          <a:p>
            <a:r>
              <a:rPr lang="en-GB" dirty="0" smtClean="0"/>
              <a:t>Quality-price considerations are more relevant in organic food purchases. </a:t>
            </a:r>
          </a:p>
          <a:p>
            <a:r>
              <a:rPr lang="en-GB" dirty="0" smtClean="0"/>
              <a:t>Attitude-behaviour gap: Larger for organic-minded consumers?!</a:t>
            </a:r>
            <a:endParaRPr lang="en-GB" dirty="0"/>
          </a:p>
        </p:txBody>
      </p:sp>
      <p:sp>
        <p:nvSpPr>
          <p:cNvPr id="6" name="Foliennummernplatzhalter 5"/>
          <p:cNvSpPr>
            <a:spLocks noGrp="1"/>
          </p:cNvSpPr>
          <p:nvPr>
            <p:ph type="sldNum" sz="quarter" idx="4"/>
          </p:nvPr>
        </p:nvSpPr>
        <p:spPr/>
        <p:txBody>
          <a:bodyPr/>
          <a:lstStyle/>
          <a:p>
            <a:fld id="{1F0946BE-1C9F-4069-AF48-91AB844904A8}" type="slidenum">
              <a:rPr lang="en-GB" smtClean="0"/>
              <a:t>18</a:t>
            </a:fld>
            <a:endParaRPr lang="en-GB"/>
          </a:p>
        </p:txBody>
      </p:sp>
      <p:sp>
        <p:nvSpPr>
          <p:cNvPr id="4" name="Rechteck 3"/>
          <p:cNvSpPr/>
          <p:nvPr/>
        </p:nvSpPr>
        <p:spPr>
          <a:xfrm>
            <a:off x="539552" y="1916832"/>
            <a:ext cx="6048672"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4043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0364" y="188640"/>
            <a:ext cx="8286092" cy="1440160"/>
          </a:xfrm>
        </p:spPr>
        <p:txBody>
          <a:bodyPr/>
          <a:lstStyle/>
          <a:p>
            <a:r>
              <a:rPr lang="en-GB" dirty="0" smtClean="0"/>
              <a:t>„Consumers’ demand for local organic food“</a:t>
            </a:r>
            <a:endParaRPr lang="en-GB" dirty="0"/>
          </a:p>
        </p:txBody>
      </p:sp>
      <p:sp>
        <p:nvSpPr>
          <p:cNvPr id="3" name="Inhaltsplatzhalter 2"/>
          <p:cNvSpPr>
            <a:spLocks noGrp="1"/>
          </p:cNvSpPr>
          <p:nvPr>
            <p:ph idx="1"/>
          </p:nvPr>
        </p:nvSpPr>
        <p:spPr>
          <a:xfrm>
            <a:off x="395536" y="1412776"/>
            <a:ext cx="8363272" cy="3273228"/>
          </a:xfrm>
        </p:spPr>
        <p:txBody>
          <a:bodyPr/>
          <a:lstStyle/>
          <a:p>
            <a:r>
              <a:rPr lang="en-GB" dirty="0" smtClean="0"/>
              <a:t>Financial support provided </a:t>
            </a:r>
            <a:r>
              <a:rPr lang="en-GB" dirty="0"/>
              <a:t>by the Federal Ministry of Food and Agriculture in the framework of the Federal Program on Organic Farming (project no. 2812OE028). The responsibility for the content of this </a:t>
            </a:r>
            <a:r>
              <a:rPr lang="en-GB" dirty="0" smtClean="0"/>
              <a:t>presentation </a:t>
            </a:r>
            <a:r>
              <a:rPr lang="en-GB" dirty="0"/>
              <a:t>lies with the authors</a:t>
            </a:r>
            <a:r>
              <a:rPr lang="en-GB" dirty="0" smtClean="0"/>
              <a:t>.</a:t>
            </a:r>
            <a:endParaRPr lang="de-DE" dirty="0"/>
          </a:p>
          <a:p>
            <a:r>
              <a:rPr lang="de-DE" dirty="0" smtClean="0"/>
              <a:t>Project </a:t>
            </a:r>
            <a:r>
              <a:rPr lang="de-DE" dirty="0" err="1" smtClean="0"/>
              <a:t>duration</a:t>
            </a:r>
            <a:r>
              <a:rPr lang="de-DE" dirty="0" smtClean="0"/>
              <a:t>: 15/09/2013 </a:t>
            </a:r>
            <a:r>
              <a:rPr lang="de-DE" dirty="0"/>
              <a:t>– </a:t>
            </a:r>
            <a:r>
              <a:rPr lang="de-DE" dirty="0" smtClean="0"/>
              <a:t>31/12/2015</a:t>
            </a:r>
            <a:endParaRPr lang="de-DE" dirty="0"/>
          </a:p>
          <a:p>
            <a:endParaRPr lang="de-DE" dirty="0"/>
          </a:p>
        </p:txBody>
      </p:sp>
      <p:sp>
        <p:nvSpPr>
          <p:cNvPr id="5" name="Foliennummernplatzhalter 4"/>
          <p:cNvSpPr>
            <a:spLocks noGrp="1"/>
          </p:cNvSpPr>
          <p:nvPr>
            <p:ph type="sldNum" sz="quarter" idx="4"/>
          </p:nvPr>
        </p:nvSpPr>
        <p:spPr/>
        <p:txBody>
          <a:bodyPr/>
          <a:lstStyle/>
          <a:p>
            <a:fld id="{1F0946BE-1C9F-4069-AF48-91AB844904A8}" type="slidenum">
              <a:rPr lang="en-GB" smtClean="0"/>
              <a:t>1</a:t>
            </a:fld>
            <a:endParaRPr lang="en-GB"/>
          </a:p>
        </p:txBody>
      </p:sp>
    </p:spTree>
    <p:extLst>
      <p:ext uri="{BB962C8B-B14F-4D97-AF65-F5344CB8AC3E}">
        <p14:creationId xmlns:p14="http://schemas.microsoft.com/office/powerpoint/2010/main" val="3674794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60648"/>
            <a:ext cx="7772400" cy="807610"/>
          </a:xfrm>
        </p:spPr>
        <p:txBody>
          <a:bodyPr/>
          <a:lstStyle/>
          <a:p>
            <a:r>
              <a:rPr lang="de-DE" dirty="0" err="1" smtClean="0"/>
              <a:t>Recommendations</a:t>
            </a:r>
            <a:r>
              <a:rPr lang="de-DE" dirty="0" smtClean="0"/>
              <a:t> I</a:t>
            </a:r>
            <a:endParaRPr lang="de-DE" dirty="0"/>
          </a:p>
        </p:txBody>
      </p:sp>
      <p:sp>
        <p:nvSpPr>
          <p:cNvPr id="6" name="Inhaltsplatzhalter 5"/>
          <p:cNvSpPr>
            <a:spLocks noGrp="1"/>
          </p:cNvSpPr>
          <p:nvPr>
            <p:ph idx="1"/>
          </p:nvPr>
        </p:nvSpPr>
        <p:spPr>
          <a:xfrm>
            <a:off x="467544" y="1196752"/>
            <a:ext cx="8352928" cy="4464496"/>
          </a:xfrm>
        </p:spPr>
        <p:txBody>
          <a:bodyPr/>
          <a:lstStyle/>
          <a:p>
            <a:r>
              <a:rPr lang="de-DE" dirty="0" smtClean="0"/>
              <a:t>Clear </a:t>
            </a:r>
            <a:r>
              <a:rPr lang="de-DE" dirty="0" err="1" smtClean="0"/>
              <a:t>and</a:t>
            </a:r>
            <a:r>
              <a:rPr lang="de-DE" dirty="0" smtClean="0"/>
              <a:t> transparent </a:t>
            </a:r>
            <a:r>
              <a:rPr lang="de-DE" dirty="0" err="1" smtClean="0"/>
              <a:t>communication</a:t>
            </a:r>
            <a:r>
              <a:rPr lang="de-DE" dirty="0" smtClean="0"/>
              <a:t> </a:t>
            </a:r>
            <a:r>
              <a:rPr lang="de-DE" dirty="0" err="1" smtClean="0"/>
              <a:t>by</a:t>
            </a:r>
            <a:r>
              <a:rPr lang="de-DE" dirty="0" smtClean="0"/>
              <a:t> </a:t>
            </a:r>
            <a:r>
              <a:rPr lang="de-DE" dirty="0" err="1" smtClean="0"/>
              <a:t>producers</a:t>
            </a:r>
            <a:r>
              <a:rPr lang="de-DE" dirty="0" smtClean="0"/>
              <a:t>/</a:t>
            </a:r>
            <a:r>
              <a:rPr lang="de-DE" dirty="0" err="1" smtClean="0"/>
              <a:t>processors</a:t>
            </a:r>
            <a:r>
              <a:rPr lang="de-DE" dirty="0" smtClean="0"/>
              <a:t> </a:t>
            </a:r>
            <a:r>
              <a:rPr lang="de-DE" dirty="0" err="1" smtClean="0"/>
              <a:t>and</a:t>
            </a:r>
            <a:r>
              <a:rPr lang="de-DE" dirty="0" smtClean="0"/>
              <a:t> </a:t>
            </a:r>
            <a:r>
              <a:rPr lang="de-DE" dirty="0" err="1" smtClean="0"/>
              <a:t>retailers</a:t>
            </a:r>
            <a:r>
              <a:rPr lang="de-DE" dirty="0" smtClean="0"/>
              <a:t> </a:t>
            </a:r>
            <a:r>
              <a:rPr lang="de-DE" dirty="0" err="1" smtClean="0"/>
              <a:t>for</a:t>
            </a:r>
            <a:r>
              <a:rPr lang="de-DE" dirty="0" smtClean="0"/>
              <a:t> </a:t>
            </a:r>
            <a:r>
              <a:rPr lang="de-DE" dirty="0" err="1" smtClean="0"/>
              <a:t>consumers</a:t>
            </a:r>
            <a:endParaRPr lang="de-DE" dirty="0" smtClean="0"/>
          </a:p>
          <a:p>
            <a:pPr lvl="1"/>
            <a:r>
              <a:rPr lang="de-DE" dirty="0" err="1" smtClean="0"/>
              <a:t>to</a:t>
            </a:r>
            <a:r>
              <a:rPr lang="de-DE" dirty="0" smtClean="0"/>
              <a:t> </a:t>
            </a:r>
            <a:r>
              <a:rPr lang="de-DE" dirty="0" err="1" smtClean="0"/>
              <a:t>reduce</a:t>
            </a:r>
            <a:r>
              <a:rPr lang="de-DE" dirty="0" smtClean="0"/>
              <a:t> </a:t>
            </a:r>
            <a:r>
              <a:rPr lang="de-DE" dirty="0" err="1" smtClean="0"/>
              <a:t>uncertainty</a:t>
            </a:r>
            <a:r>
              <a:rPr lang="de-DE" dirty="0" smtClean="0"/>
              <a:t> </a:t>
            </a:r>
            <a:r>
              <a:rPr lang="de-DE" dirty="0" err="1" smtClean="0"/>
              <a:t>and</a:t>
            </a:r>
            <a:r>
              <a:rPr lang="de-DE" dirty="0" smtClean="0"/>
              <a:t> </a:t>
            </a:r>
            <a:r>
              <a:rPr lang="de-DE" dirty="0" err="1" smtClean="0"/>
              <a:t>increase</a:t>
            </a:r>
            <a:r>
              <a:rPr lang="de-DE" dirty="0" smtClean="0"/>
              <a:t> </a:t>
            </a:r>
            <a:r>
              <a:rPr lang="de-DE" dirty="0" err="1" smtClean="0"/>
              <a:t>trust</a:t>
            </a:r>
            <a:r>
              <a:rPr lang="de-DE" dirty="0" smtClean="0"/>
              <a:t> in </a:t>
            </a:r>
            <a:r>
              <a:rPr lang="de-DE" dirty="0" err="1" smtClean="0"/>
              <a:t>organic</a:t>
            </a:r>
            <a:r>
              <a:rPr lang="de-DE" dirty="0" smtClean="0"/>
              <a:t> </a:t>
            </a:r>
            <a:r>
              <a:rPr lang="de-DE" dirty="0" err="1" smtClean="0"/>
              <a:t>products</a:t>
            </a:r>
            <a:endParaRPr lang="de-DE" dirty="0" smtClean="0"/>
          </a:p>
          <a:p>
            <a:pPr lvl="1"/>
            <a:r>
              <a:rPr lang="de-DE" dirty="0" err="1" smtClean="0"/>
              <a:t>especially</a:t>
            </a:r>
            <a:r>
              <a:rPr lang="de-DE" dirty="0" smtClean="0"/>
              <a:t> </a:t>
            </a:r>
            <a:r>
              <a:rPr lang="de-DE" dirty="0" err="1" smtClean="0"/>
              <a:t>for</a:t>
            </a:r>
            <a:r>
              <a:rPr lang="de-DE" dirty="0" smtClean="0"/>
              <a:t> </a:t>
            </a:r>
            <a:r>
              <a:rPr lang="de-DE" dirty="0" err="1" smtClean="0"/>
              <a:t>products</a:t>
            </a:r>
            <a:r>
              <a:rPr lang="de-DE" dirty="0" smtClean="0"/>
              <a:t> </a:t>
            </a:r>
            <a:r>
              <a:rPr lang="de-DE" dirty="0" err="1" smtClean="0"/>
              <a:t>from</a:t>
            </a:r>
            <a:r>
              <a:rPr lang="de-DE" dirty="0" smtClean="0"/>
              <a:t> </a:t>
            </a:r>
            <a:r>
              <a:rPr lang="de-DE" dirty="0" err="1" smtClean="0"/>
              <a:t>foreign</a:t>
            </a:r>
            <a:r>
              <a:rPr lang="de-DE" dirty="0" smtClean="0"/>
              <a:t> countries!</a:t>
            </a:r>
          </a:p>
          <a:p>
            <a:r>
              <a:rPr lang="de-DE" dirty="0" smtClean="0"/>
              <a:t>Highlight </a:t>
            </a:r>
            <a:r>
              <a:rPr lang="de-DE" dirty="0" err="1" smtClean="0"/>
              <a:t>characteristics</a:t>
            </a:r>
            <a:r>
              <a:rPr lang="de-DE" dirty="0" smtClean="0"/>
              <a:t> </a:t>
            </a:r>
            <a:r>
              <a:rPr lang="de-DE" dirty="0" err="1" smtClean="0"/>
              <a:t>of</a:t>
            </a:r>
            <a:r>
              <a:rPr lang="de-DE" dirty="0" smtClean="0"/>
              <a:t> </a:t>
            </a:r>
            <a:r>
              <a:rPr lang="de-DE" dirty="0" err="1" smtClean="0"/>
              <a:t>organic</a:t>
            </a:r>
            <a:r>
              <a:rPr lang="de-DE" dirty="0" smtClean="0"/>
              <a:t> </a:t>
            </a:r>
            <a:r>
              <a:rPr lang="de-DE" dirty="0" err="1" smtClean="0"/>
              <a:t>food</a:t>
            </a:r>
            <a:r>
              <a:rPr lang="de-DE" dirty="0" smtClean="0"/>
              <a:t> </a:t>
            </a:r>
            <a:r>
              <a:rPr lang="de-DE" dirty="0" err="1" smtClean="0"/>
              <a:t>production</a:t>
            </a:r>
            <a:endParaRPr lang="de-DE" dirty="0" smtClean="0"/>
          </a:p>
          <a:p>
            <a:pPr lvl="1"/>
            <a:r>
              <a:rPr lang="de-DE" dirty="0" err="1" smtClean="0"/>
              <a:t>clear</a:t>
            </a:r>
            <a:r>
              <a:rPr lang="de-DE" dirty="0" smtClean="0"/>
              <a:t> </a:t>
            </a:r>
            <a:r>
              <a:rPr lang="de-DE" dirty="0" err="1" smtClean="0"/>
              <a:t>differentiation</a:t>
            </a:r>
            <a:r>
              <a:rPr lang="de-DE" dirty="0" smtClean="0"/>
              <a:t> </a:t>
            </a:r>
            <a:r>
              <a:rPr lang="de-DE" dirty="0" err="1" smtClean="0"/>
              <a:t>of</a:t>
            </a:r>
            <a:r>
              <a:rPr lang="de-DE" dirty="0" smtClean="0"/>
              <a:t> </a:t>
            </a:r>
            <a:r>
              <a:rPr lang="de-DE" dirty="0" err="1" smtClean="0"/>
              <a:t>organic</a:t>
            </a:r>
            <a:r>
              <a:rPr lang="de-DE" dirty="0" smtClean="0"/>
              <a:t> </a:t>
            </a:r>
            <a:r>
              <a:rPr lang="de-DE" dirty="0" err="1" smtClean="0"/>
              <a:t>as</a:t>
            </a:r>
            <a:r>
              <a:rPr lang="de-DE" dirty="0" smtClean="0"/>
              <a:t> </a:t>
            </a:r>
            <a:r>
              <a:rPr lang="de-DE" dirty="0" err="1" smtClean="0"/>
              <a:t>compared</a:t>
            </a:r>
            <a:r>
              <a:rPr lang="de-DE" dirty="0" smtClean="0"/>
              <a:t> </a:t>
            </a:r>
            <a:r>
              <a:rPr lang="de-DE" dirty="0" err="1" smtClean="0"/>
              <a:t>to</a:t>
            </a:r>
            <a:r>
              <a:rPr lang="de-DE" dirty="0" smtClean="0"/>
              <a:t> </a:t>
            </a:r>
            <a:r>
              <a:rPr lang="de-DE" dirty="0" err="1" smtClean="0"/>
              <a:t>local</a:t>
            </a:r>
            <a:r>
              <a:rPr lang="de-DE" dirty="0" smtClean="0"/>
              <a:t> </a:t>
            </a:r>
            <a:r>
              <a:rPr lang="de-DE" dirty="0" err="1" smtClean="0"/>
              <a:t>and</a:t>
            </a:r>
            <a:r>
              <a:rPr lang="de-DE" dirty="0" smtClean="0"/>
              <a:t> </a:t>
            </a:r>
            <a:r>
              <a:rPr lang="de-DE" dirty="0" err="1" smtClean="0"/>
              <a:t>other</a:t>
            </a:r>
            <a:r>
              <a:rPr lang="de-DE" dirty="0" smtClean="0"/>
              <a:t> alternative </a:t>
            </a:r>
            <a:r>
              <a:rPr lang="de-DE" dirty="0" err="1" smtClean="0"/>
              <a:t>food</a:t>
            </a:r>
            <a:r>
              <a:rPr lang="de-DE" dirty="0" smtClean="0"/>
              <a:t> </a:t>
            </a:r>
            <a:r>
              <a:rPr lang="de-DE" dirty="0" err="1" smtClean="0"/>
              <a:t>products</a:t>
            </a:r>
            <a:r>
              <a:rPr lang="de-DE" dirty="0" smtClean="0"/>
              <a:t> (</a:t>
            </a:r>
            <a:r>
              <a:rPr lang="de-DE" dirty="0" err="1" smtClean="0"/>
              <a:t>often</a:t>
            </a:r>
            <a:r>
              <a:rPr lang="de-DE" dirty="0" smtClean="0"/>
              <a:t> </a:t>
            </a:r>
            <a:r>
              <a:rPr lang="de-DE" dirty="0" err="1" smtClean="0"/>
              <a:t>no</a:t>
            </a:r>
            <a:r>
              <a:rPr lang="de-DE" dirty="0" smtClean="0"/>
              <a:t> </a:t>
            </a:r>
            <a:r>
              <a:rPr lang="de-DE" dirty="0" err="1" smtClean="0"/>
              <a:t>or</a:t>
            </a:r>
            <a:r>
              <a:rPr lang="de-DE" dirty="0" smtClean="0"/>
              <a:t> </a:t>
            </a:r>
            <a:r>
              <a:rPr lang="de-DE" dirty="0" err="1" smtClean="0"/>
              <a:t>very</a:t>
            </a:r>
            <a:r>
              <a:rPr lang="de-DE" dirty="0" smtClean="0"/>
              <a:t> </a:t>
            </a:r>
            <a:r>
              <a:rPr lang="de-DE" dirty="0" err="1" smtClean="0"/>
              <a:t>vague</a:t>
            </a:r>
            <a:r>
              <a:rPr lang="de-DE" dirty="0" smtClean="0"/>
              <a:t> </a:t>
            </a:r>
            <a:r>
              <a:rPr lang="de-DE" dirty="0" err="1" smtClean="0"/>
              <a:t>standards</a:t>
            </a:r>
            <a:r>
              <a:rPr lang="de-DE" dirty="0" smtClean="0"/>
              <a:t> </a:t>
            </a:r>
            <a:r>
              <a:rPr lang="de-DE" dirty="0" err="1" smtClean="0"/>
              <a:t>for</a:t>
            </a:r>
            <a:r>
              <a:rPr lang="de-DE" dirty="0" smtClean="0"/>
              <a:t> </a:t>
            </a:r>
            <a:r>
              <a:rPr lang="de-DE" dirty="0" err="1" smtClean="0"/>
              <a:t>local</a:t>
            </a:r>
            <a:r>
              <a:rPr lang="de-DE" dirty="0" smtClean="0"/>
              <a:t>)</a:t>
            </a:r>
            <a:endParaRPr lang="de-DE" dirty="0" smtClean="0"/>
          </a:p>
          <a:p>
            <a:pPr lvl="1"/>
            <a:r>
              <a:rPr lang="de-DE" dirty="0" err="1" smtClean="0"/>
              <a:t>emphasize</a:t>
            </a:r>
            <a:r>
              <a:rPr lang="de-DE" dirty="0" smtClean="0"/>
              <a:t> </a:t>
            </a:r>
            <a:r>
              <a:rPr lang="de-DE" dirty="0" err="1" smtClean="0"/>
              <a:t>benefits</a:t>
            </a:r>
            <a:r>
              <a:rPr lang="de-DE" dirty="0" smtClean="0"/>
              <a:t>/</a:t>
            </a:r>
            <a:r>
              <a:rPr lang="de-DE" dirty="0" err="1" smtClean="0"/>
              <a:t>advantages</a:t>
            </a:r>
            <a:r>
              <a:rPr lang="de-DE" dirty="0" smtClean="0"/>
              <a:t> </a:t>
            </a:r>
            <a:r>
              <a:rPr lang="de-DE" dirty="0" err="1" smtClean="0"/>
              <a:t>of</a:t>
            </a:r>
            <a:r>
              <a:rPr lang="de-DE" dirty="0" smtClean="0"/>
              <a:t> </a:t>
            </a:r>
            <a:r>
              <a:rPr lang="de-DE" dirty="0" err="1" smtClean="0"/>
              <a:t>organic</a:t>
            </a:r>
            <a:r>
              <a:rPr lang="de-DE" dirty="0" smtClean="0"/>
              <a:t> </a:t>
            </a:r>
            <a:r>
              <a:rPr lang="de-DE" dirty="0" err="1" smtClean="0"/>
              <a:t>food</a:t>
            </a:r>
            <a:r>
              <a:rPr lang="de-DE" dirty="0" smtClean="0"/>
              <a:t> </a:t>
            </a:r>
            <a:r>
              <a:rPr lang="de-DE" dirty="0" err="1" smtClean="0"/>
              <a:t>production</a:t>
            </a:r>
            <a:endParaRPr lang="de-DE" dirty="0" smtClean="0"/>
          </a:p>
          <a:p>
            <a:pPr lvl="1"/>
            <a:r>
              <a:rPr lang="de-DE" dirty="0" err="1" smtClean="0"/>
              <a:t>better</a:t>
            </a:r>
            <a:r>
              <a:rPr lang="de-DE" dirty="0" smtClean="0"/>
              <a:t> </a:t>
            </a:r>
            <a:r>
              <a:rPr lang="de-DE" dirty="0" err="1" smtClean="0"/>
              <a:t>knowledge</a:t>
            </a:r>
            <a:r>
              <a:rPr lang="de-DE" dirty="0" smtClean="0"/>
              <a:t> </a:t>
            </a:r>
            <a:r>
              <a:rPr lang="de-DE" dirty="0" err="1" smtClean="0"/>
              <a:t>by</a:t>
            </a:r>
            <a:r>
              <a:rPr lang="de-DE" dirty="0" smtClean="0"/>
              <a:t> </a:t>
            </a:r>
            <a:r>
              <a:rPr lang="de-DE" dirty="0" err="1" smtClean="0"/>
              <a:t>consumers</a:t>
            </a:r>
            <a:r>
              <a:rPr lang="de-DE" dirty="0" smtClean="0"/>
              <a:t> </a:t>
            </a:r>
            <a:r>
              <a:rPr lang="de-DE" dirty="0" err="1" smtClean="0"/>
              <a:t>reduces</a:t>
            </a:r>
            <a:r>
              <a:rPr lang="de-DE" dirty="0" smtClean="0"/>
              <a:t> </a:t>
            </a:r>
            <a:r>
              <a:rPr lang="de-DE" dirty="0" err="1" smtClean="0"/>
              <a:t>the</a:t>
            </a:r>
            <a:r>
              <a:rPr lang="de-DE" dirty="0" smtClean="0"/>
              <a:t> </a:t>
            </a:r>
            <a:r>
              <a:rPr lang="de-DE" dirty="0" err="1" smtClean="0"/>
              <a:t>purchase</a:t>
            </a:r>
            <a:r>
              <a:rPr lang="de-DE" dirty="0" smtClean="0"/>
              <a:t> </a:t>
            </a:r>
            <a:r>
              <a:rPr lang="de-DE" dirty="0" err="1" smtClean="0"/>
              <a:t>barrier</a:t>
            </a:r>
            <a:r>
              <a:rPr lang="de-DE" dirty="0" smtClean="0"/>
              <a:t> </a:t>
            </a:r>
            <a:r>
              <a:rPr lang="de-DE" dirty="0" err="1" smtClean="0"/>
              <a:t>price</a:t>
            </a:r>
            <a:r>
              <a:rPr lang="de-DE" dirty="0" smtClean="0"/>
              <a:t> → </a:t>
            </a:r>
            <a:r>
              <a:rPr lang="de-DE" dirty="0" err="1" smtClean="0"/>
              <a:t>closes</a:t>
            </a:r>
            <a:r>
              <a:rPr lang="de-DE" dirty="0" smtClean="0"/>
              <a:t> </a:t>
            </a:r>
            <a:r>
              <a:rPr lang="de-DE" dirty="0" err="1" smtClean="0"/>
              <a:t>the</a:t>
            </a:r>
            <a:r>
              <a:rPr lang="de-DE" dirty="0" smtClean="0"/>
              <a:t> </a:t>
            </a:r>
            <a:r>
              <a:rPr lang="de-DE" dirty="0" err="1" smtClean="0"/>
              <a:t>attitude-behaviour</a:t>
            </a:r>
            <a:r>
              <a:rPr lang="de-DE" dirty="0" smtClean="0"/>
              <a:t> </a:t>
            </a:r>
            <a:r>
              <a:rPr lang="de-DE" dirty="0" err="1" smtClean="0"/>
              <a:t>gap</a:t>
            </a:r>
            <a:endParaRPr lang="de-DE" dirty="0" smtClean="0"/>
          </a:p>
          <a:p>
            <a:pPr marL="0" indent="0">
              <a:buNone/>
            </a:pPr>
            <a:r>
              <a:rPr lang="de-DE" dirty="0"/>
              <a:t>	</a:t>
            </a:r>
            <a:endParaRPr lang="en-GB" dirty="0"/>
          </a:p>
        </p:txBody>
      </p:sp>
      <p:sp>
        <p:nvSpPr>
          <p:cNvPr id="7" name="Foliennummernplatzhalter 6"/>
          <p:cNvSpPr>
            <a:spLocks noGrp="1"/>
          </p:cNvSpPr>
          <p:nvPr>
            <p:ph type="sldNum" sz="quarter" idx="4"/>
          </p:nvPr>
        </p:nvSpPr>
        <p:spPr/>
        <p:txBody>
          <a:bodyPr/>
          <a:lstStyle/>
          <a:p>
            <a:fld id="{1F0946BE-1C9F-4069-AF48-91AB844904A8}" type="slidenum">
              <a:rPr lang="en-GB" smtClean="0"/>
              <a:t>19</a:t>
            </a:fld>
            <a:endParaRPr lang="en-GB"/>
          </a:p>
        </p:txBody>
      </p:sp>
    </p:spTree>
    <p:extLst>
      <p:ext uri="{BB962C8B-B14F-4D97-AF65-F5344CB8AC3E}">
        <p14:creationId xmlns:p14="http://schemas.microsoft.com/office/powerpoint/2010/main" val="3824105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947192"/>
          </a:xfrm>
        </p:spPr>
        <p:txBody>
          <a:bodyPr/>
          <a:lstStyle/>
          <a:p>
            <a:r>
              <a:rPr lang="de-DE" dirty="0" err="1" smtClean="0"/>
              <a:t>Recommendations</a:t>
            </a:r>
            <a:r>
              <a:rPr lang="de-DE" dirty="0" smtClean="0"/>
              <a:t> II</a:t>
            </a:r>
            <a:endParaRPr lang="en-GB" dirty="0"/>
          </a:p>
        </p:txBody>
      </p:sp>
      <p:sp>
        <p:nvSpPr>
          <p:cNvPr id="3" name="Inhaltsplatzhalter 2"/>
          <p:cNvSpPr>
            <a:spLocks noGrp="1"/>
          </p:cNvSpPr>
          <p:nvPr>
            <p:ph idx="1"/>
          </p:nvPr>
        </p:nvSpPr>
        <p:spPr>
          <a:xfrm>
            <a:off x="457200" y="1600201"/>
            <a:ext cx="8229600" cy="2332855"/>
          </a:xfrm>
        </p:spPr>
        <p:txBody>
          <a:bodyPr/>
          <a:lstStyle/>
          <a:p>
            <a:r>
              <a:rPr lang="de-DE" dirty="0"/>
              <a:t>More </a:t>
            </a:r>
            <a:r>
              <a:rPr lang="de-DE" dirty="0" err="1"/>
              <a:t>research</a:t>
            </a:r>
            <a:r>
              <a:rPr lang="de-DE" dirty="0"/>
              <a:t> on </a:t>
            </a:r>
          </a:p>
          <a:p>
            <a:pPr lvl="1"/>
            <a:r>
              <a:rPr lang="de-DE" dirty="0" err="1"/>
              <a:t>differences</a:t>
            </a:r>
            <a:r>
              <a:rPr lang="de-DE" dirty="0"/>
              <a:t> </a:t>
            </a:r>
            <a:r>
              <a:rPr lang="de-DE" dirty="0" err="1"/>
              <a:t>between</a:t>
            </a:r>
            <a:r>
              <a:rPr lang="de-DE" dirty="0"/>
              <a:t> </a:t>
            </a:r>
            <a:r>
              <a:rPr lang="de-DE" dirty="0" err="1"/>
              <a:t>processed</a:t>
            </a:r>
            <a:r>
              <a:rPr lang="de-DE" dirty="0"/>
              <a:t> </a:t>
            </a:r>
            <a:r>
              <a:rPr lang="de-DE" dirty="0" err="1"/>
              <a:t>and</a:t>
            </a:r>
            <a:r>
              <a:rPr lang="de-DE" dirty="0"/>
              <a:t> </a:t>
            </a:r>
            <a:r>
              <a:rPr lang="de-DE" dirty="0" err="1"/>
              <a:t>unprocessed</a:t>
            </a:r>
            <a:r>
              <a:rPr lang="de-DE" dirty="0"/>
              <a:t> </a:t>
            </a:r>
            <a:r>
              <a:rPr lang="de-DE" dirty="0" err="1"/>
              <a:t>products</a:t>
            </a:r>
            <a:endParaRPr lang="de-DE" dirty="0"/>
          </a:p>
          <a:p>
            <a:pPr lvl="1"/>
            <a:r>
              <a:rPr lang="de-DE" dirty="0" err="1"/>
              <a:t>differences</a:t>
            </a:r>
            <a:r>
              <a:rPr lang="de-DE" dirty="0"/>
              <a:t> </a:t>
            </a:r>
            <a:r>
              <a:rPr lang="de-DE" dirty="0" err="1"/>
              <a:t>between</a:t>
            </a:r>
            <a:r>
              <a:rPr lang="de-DE" dirty="0"/>
              <a:t> </a:t>
            </a:r>
            <a:r>
              <a:rPr lang="de-DE" dirty="0" err="1"/>
              <a:t>regions</a:t>
            </a:r>
            <a:r>
              <a:rPr lang="de-DE" dirty="0"/>
              <a:t> </a:t>
            </a:r>
            <a:r>
              <a:rPr lang="de-DE" dirty="0" err="1"/>
              <a:t>and</a:t>
            </a:r>
            <a:r>
              <a:rPr lang="de-DE" dirty="0"/>
              <a:t> countries (international </a:t>
            </a:r>
            <a:r>
              <a:rPr lang="de-DE" dirty="0" err="1"/>
              <a:t>context</a:t>
            </a:r>
            <a:r>
              <a:rPr lang="de-DE" dirty="0"/>
              <a:t>)</a:t>
            </a:r>
          </a:p>
          <a:p>
            <a:pPr lvl="1"/>
            <a:r>
              <a:rPr lang="de-DE" dirty="0" err="1"/>
              <a:t>attitudes</a:t>
            </a:r>
            <a:r>
              <a:rPr lang="de-DE" dirty="0"/>
              <a:t> </a:t>
            </a:r>
            <a:r>
              <a:rPr lang="de-DE" dirty="0" err="1"/>
              <a:t>of</a:t>
            </a:r>
            <a:r>
              <a:rPr lang="de-DE" dirty="0"/>
              <a:t> </a:t>
            </a:r>
            <a:r>
              <a:rPr lang="de-DE" dirty="0" err="1"/>
              <a:t>organic</a:t>
            </a:r>
            <a:r>
              <a:rPr lang="de-DE" dirty="0"/>
              <a:t> </a:t>
            </a:r>
            <a:r>
              <a:rPr lang="de-DE" dirty="0" err="1"/>
              <a:t>food</a:t>
            </a:r>
            <a:r>
              <a:rPr lang="de-DE" dirty="0"/>
              <a:t> </a:t>
            </a:r>
            <a:r>
              <a:rPr lang="de-DE" dirty="0" err="1"/>
              <a:t>store</a:t>
            </a:r>
            <a:r>
              <a:rPr lang="de-DE" dirty="0"/>
              <a:t> </a:t>
            </a:r>
            <a:r>
              <a:rPr lang="de-DE" dirty="0" err="1"/>
              <a:t>customers</a:t>
            </a:r>
            <a:r>
              <a:rPr lang="de-DE" dirty="0"/>
              <a:t> </a:t>
            </a:r>
            <a:r>
              <a:rPr lang="de-DE" dirty="0" err="1"/>
              <a:t>towards</a:t>
            </a:r>
            <a:r>
              <a:rPr lang="de-DE" dirty="0"/>
              <a:t> </a:t>
            </a:r>
            <a:r>
              <a:rPr lang="de-DE" dirty="0" err="1"/>
              <a:t>local</a:t>
            </a:r>
            <a:r>
              <a:rPr lang="de-DE" dirty="0"/>
              <a:t> </a:t>
            </a:r>
            <a:r>
              <a:rPr lang="de-DE" dirty="0" err="1"/>
              <a:t>food</a:t>
            </a:r>
            <a:r>
              <a:rPr lang="de-DE" dirty="0"/>
              <a:t>. </a:t>
            </a:r>
          </a:p>
        </p:txBody>
      </p:sp>
      <p:sp>
        <p:nvSpPr>
          <p:cNvPr id="4" name="Foliennummernplatzhalter 3"/>
          <p:cNvSpPr>
            <a:spLocks noGrp="1"/>
          </p:cNvSpPr>
          <p:nvPr>
            <p:ph type="sldNum" sz="quarter" idx="4"/>
          </p:nvPr>
        </p:nvSpPr>
        <p:spPr/>
        <p:txBody>
          <a:bodyPr/>
          <a:lstStyle/>
          <a:p>
            <a:fld id="{1F0946BE-1C9F-4069-AF48-91AB844904A8}" type="slidenum">
              <a:rPr lang="en-GB" smtClean="0"/>
              <a:t>20</a:t>
            </a:fld>
            <a:endParaRPr lang="en-GB"/>
          </a:p>
        </p:txBody>
      </p:sp>
    </p:spTree>
    <p:extLst>
      <p:ext uri="{BB962C8B-B14F-4D97-AF65-F5344CB8AC3E}">
        <p14:creationId xmlns:p14="http://schemas.microsoft.com/office/powerpoint/2010/main" val="3012432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5" name="Rectangle 3"/>
          <p:cNvSpPr>
            <a:spLocks noGrp="1" noChangeArrowheads="1"/>
          </p:cNvSpPr>
          <p:nvPr>
            <p:ph idx="1"/>
          </p:nvPr>
        </p:nvSpPr>
        <p:spPr>
          <a:xfrm>
            <a:off x="457200" y="1143000"/>
            <a:ext cx="8382000" cy="4806950"/>
          </a:xfrm>
        </p:spPr>
        <p:txBody>
          <a:bodyPr/>
          <a:lstStyle/>
          <a:p>
            <a:pPr algn="ctr">
              <a:spcBef>
                <a:spcPct val="40000"/>
              </a:spcBef>
              <a:buFontTx/>
              <a:buNone/>
            </a:pPr>
            <a:endParaRPr lang="de-DE" sz="2800" dirty="0"/>
          </a:p>
          <a:p>
            <a:pPr marL="0" indent="0" algn="ctr">
              <a:spcBef>
                <a:spcPts val="0"/>
              </a:spcBef>
              <a:buNone/>
            </a:pPr>
            <a:r>
              <a:rPr lang="en-GB" sz="1400" dirty="0"/>
              <a:t>The authors gratefully acknowledge the financial support for this report provided by the Federal Ministry of Food and Agriculture in the framework of the Federal Program on Organic Farming (project no. 2812OE028). The responsibility for the content of this publication lies with the authors</a:t>
            </a:r>
            <a:r>
              <a:rPr lang="en-GB" sz="1400" dirty="0" smtClean="0"/>
              <a:t>.</a:t>
            </a:r>
          </a:p>
          <a:p>
            <a:pPr marL="0" indent="0" algn="ctr">
              <a:spcBef>
                <a:spcPts val="0"/>
              </a:spcBef>
              <a:buNone/>
            </a:pPr>
            <a:endParaRPr lang="de-DE" sz="2800" dirty="0"/>
          </a:p>
          <a:p>
            <a:pPr algn="ctr">
              <a:spcBef>
                <a:spcPct val="40000"/>
              </a:spcBef>
              <a:buFontTx/>
              <a:buNone/>
            </a:pPr>
            <a:r>
              <a:rPr lang="de-DE" dirty="0" smtClean="0"/>
              <a:t>More </a:t>
            </a:r>
            <a:r>
              <a:rPr lang="de-DE" dirty="0" err="1" smtClean="0"/>
              <a:t>information</a:t>
            </a:r>
            <a:r>
              <a:rPr lang="de-DE" dirty="0" smtClean="0"/>
              <a:t>: </a:t>
            </a:r>
            <a:endParaRPr lang="de-DE" dirty="0"/>
          </a:p>
          <a:p>
            <a:pPr algn="ctr">
              <a:spcBef>
                <a:spcPct val="40000"/>
              </a:spcBef>
              <a:buFontTx/>
              <a:buNone/>
            </a:pPr>
            <a:r>
              <a:rPr lang="de-DE" b="1" dirty="0"/>
              <a:t>www.uni-kassel.de/agrar/alm/</a:t>
            </a:r>
          </a:p>
          <a:p>
            <a:pPr algn="ctr">
              <a:spcBef>
                <a:spcPct val="40000"/>
              </a:spcBef>
              <a:buFontTx/>
              <a:buNone/>
            </a:pPr>
            <a:endParaRPr lang="de-DE" b="1" dirty="0"/>
          </a:p>
          <a:p>
            <a:pPr algn="ctr">
              <a:spcBef>
                <a:spcPct val="40000"/>
              </a:spcBef>
              <a:buFontTx/>
              <a:buNone/>
            </a:pPr>
            <a:r>
              <a:rPr lang="de-DE" b="1" dirty="0" smtClean="0"/>
              <a:t>c.feldmann@uni-kassel.de</a:t>
            </a:r>
            <a:endParaRPr lang="de-DE" dirty="0"/>
          </a:p>
        </p:txBody>
      </p:sp>
      <p:sp>
        <p:nvSpPr>
          <p:cNvPr id="4" name="Foliennummernplatzhalter 3"/>
          <p:cNvSpPr>
            <a:spLocks noGrp="1"/>
          </p:cNvSpPr>
          <p:nvPr>
            <p:ph type="sldNum" sz="quarter" idx="4"/>
          </p:nvPr>
        </p:nvSpPr>
        <p:spPr/>
        <p:txBody>
          <a:bodyPr/>
          <a:lstStyle/>
          <a:p>
            <a:fld id="{1F0946BE-1C9F-4069-AF48-91AB844904A8}" type="slidenum">
              <a:rPr lang="en-GB" smtClean="0"/>
              <a:t>21</a:t>
            </a:fld>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p:cNvSpPr>
            <a:spLocks noGrp="1" noChangeArrowheads="1"/>
          </p:cNvSpPr>
          <p:nvPr>
            <p:ph type="title"/>
          </p:nvPr>
        </p:nvSpPr>
        <p:spPr>
          <a:xfrm>
            <a:off x="457200" y="274638"/>
            <a:ext cx="8229600" cy="1066130"/>
          </a:xfrm>
        </p:spPr>
        <p:txBody>
          <a:bodyPr/>
          <a:lstStyle/>
          <a:p>
            <a:r>
              <a:rPr lang="de-DE" dirty="0" smtClean="0"/>
              <a:t>Background</a:t>
            </a:r>
            <a:endParaRPr lang="de-DE" dirty="0"/>
          </a:p>
        </p:txBody>
      </p:sp>
      <p:sp>
        <p:nvSpPr>
          <p:cNvPr id="1143811" name="Rectangle 3"/>
          <p:cNvSpPr>
            <a:spLocks noGrp="1" noChangeArrowheads="1"/>
          </p:cNvSpPr>
          <p:nvPr>
            <p:ph idx="1"/>
          </p:nvPr>
        </p:nvSpPr>
        <p:spPr>
          <a:xfrm>
            <a:off x="457200" y="1340768"/>
            <a:ext cx="8229600" cy="4785395"/>
          </a:xfrm>
        </p:spPr>
        <p:txBody>
          <a:bodyPr/>
          <a:lstStyle/>
          <a:p>
            <a:r>
              <a:rPr lang="de-DE" dirty="0" err="1" smtClean="0"/>
              <a:t>Growing</a:t>
            </a:r>
            <a:r>
              <a:rPr lang="de-DE" dirty="0" smtClean="0"/>
              <a:t> </a:t>
            </a:r>
            <a:r>
              <a:rPr lang="de-DE" dirty="0" err="1" smtClean="0"/>
              <a:t>uncertainty</a:t>
            </a:r>
            <a:r>
              <a:rPr lang="de-DE" dirty="0" smtClean="0"/>
              <a:t> </a:t>
            </a:r>
            <a:r>
              <a:rPr lang="de-DE" dirty="0" err="1" smtClean="0"/>
              <a:t>when</a:t>
            </a:r>
            <a:r>
              <a:rPr lang="de-DE" dirty="0" smtClean="0"/>
              <a:t> </a:t>
            </a:r>
            <a:r>
              <a:rPr lang="de-DE" dirty="0" err="1" smtClean="0"/>
              <a:t>purchasing</a:t>
            </a:r>
            <a:r>
              <a:rPr lang="de-DE" dirty="0" smtClean="0"/>
              <a:t> </a:t>
            </a:r>
            <a:r>
              <a:rPr lang="de-DE" dirty="0" err="1" smtClean="0"/>
              <a:t>food</a:t>
            </a:r>
            <a:endParaRPr lang="de-DE" dirty="0" smtClean="0"/>
          </a:p>
          <a:p>
            <a:pPr lvl="1"/>
            <a:r>
              <a:rPr lang="de-DE" dirty="0" err="1" smtClean="0"/>
              <a:t>Complex</a:t>
            </a:r>
            <a:r>
              <a:rPr lang="de-DE" dirty="0" smtClean="0"/>
              <a:t> </a:t>
            </a:r>
            <a:r>
              <a:rPr lang="de-DE" dirty="0" err="1" smtClean="0"/>
              <a:t>production</a:t>
            </a:r>
            <a:r>
              <a:rPr lang="de-DE" dirty="0" smtClean="0"/>
              <a:t> </a:t>
            </a:r>
            <a:r>
              <a:rPr lang="de-DE" dirty="0" err="1" smtClean="0"/>
              <a:t>and</a:t>
            </a:r>
            <a:r>
              <a:rPr lang="de-DE" dirty="0" smtClean="0"/>
              <a:t> </a:t>
            </a:r>
            <a:r>
              <a:rPr lang="de-DE" dirty="0" err="1" smtClean="0"/>
              <a:t>processing</a:t>
            </a:r>
            <a:r>
              <a:rPr lang="de-DE" dirty="0" smtClean="0"/>
              <a:t> </a:t>
            </a:r>
            <a:r>
              <a:rPr lang="de-DE" dirty="0" err="1" smtClean="0"/>
              <a:t>chains</a:t>
            </a:r>
            <a:endParaRPr lang="de-DE" dirty="0" smtClean="0"/>
          </a:p>
          <a:p>
            <a:pPr lvl="1"/>
            <a:r>
              <a:rPr lang="de-DE" dirty="0" err="1" smtClean="0"/>
              <a:t>Increasing</a:t>
            </a:r>
            <a:r>
              <a:rPr lang="de-DE" dirty="0" smtClean="0"/>
              <a:t> </a:t>
            </a:r>
            <a:r>
              <a:rPr lang="de-DE" dirty="0" err="1" smtClean="0"/>
              <a:t>transport</a:t>
            </a:r>
            <a:r>
              <a:rPr lang="de-DE" dirty="0" smtClean="0"/>
              <a:t> </a:t>
            </a:r>
            <a:r>
              <a:rPr lang="de-DE" dirty="0" err="1" smtClean="0"/>
              <a:t>distances</a:t>
            </a:r>
            <a:endParaRPr lang="de-DE" dirty="0" smtClean="0"/>
          </a:p>
          <a:p>
            <a:pPr lvl="1"/>
            <a:r>
              <a:rPr lang="de-DE" dirty="0" err="1" smtClean="0"/>
              <a:t>Multitude</a:t>
            </a:r>
            <a:r>
              <a:rPr lang="de-DE" dirty="0" smtClean="0"/>
              <a:t> </a:t>
            </a:r>
            <a:r>
              <a:rPr lang="de-DE" dirty="0" err="1" smtClean="0"/>
              <a:t>of</a:t>
            </a:r>
            <a:r>
              <a:rPr lang="de-DE" dirty="0" smtClean="0"/>
              <a:t> </a:t>
            </a:r>
            <a:r>
              <a:rPr lang="de-DE" dirty="0" err="1" smtClean="0"/>
              <a:t>labels</a:t>
            </a:r>
            <a:r>
              <a:rPr lang="de-DE" dirty="0" smtClean="0"/>
              <a:t> </a:t>
            </a:r>
            <a:r>
              <a:rPr lang="de-DE" dirty="0" err="1" smtClean="0"/>
              <a:t>and</a:t>
            </a:r>
            <a:r>
              <a:rPr lang="de-DE" dirty="0" smtClean="0"/>
              <a:t> </a:t>
            </a:r>
            <a:r>
              <a:rPr lang="de-DE" dirty="0" err="1" smtClean="0"/>
              <a:t>standards</a:t>
            </a:r>
            <a:endParaRPr lang="de-DE" dirty="0"/>
          </a:p>
          <a:p>
            <a:r>
              <a:rPr lang="de-DE" dirty="0" err="1" smtClean="0"/>
              <a:t>Consumers</a:t>
            </a:r>
            <a:r>
              <a:rPr lang="de-DE" dirty="0" smtClean="0"/>
              <a:t> </a:t>
            </a:r>
            <a:r>
              <a:rPr lang="de-DE" dirty="0" err="1" smtClean="0"/>
              <a:t>ask</a:t>
            </a:r>
            <a:r>
              <a:rPr lang="de-DE" dirty="0" smtClean="0"/>
              <a:t> </a:t>
            </a:r>
            <a:r>
              <a:rPr lang="de-DE" dirty="0" err="1" smtClean="0"/>
              <a:t>for</a:t>
            </a:r>
            <a:r>
              <a:rPr lang="de-DE" dirty="0" smtClean="0"/>
              <a:t> </a:t>
            </a:r>
            <a:r>
              <a:rPr lang="de-DE" dirty="0" err="1" smtClean="0"/>
              <a:t>better</a:t>
            </a:r>
            <a:r>
              <a:rPr lang="de-DE" dirty="0" smtClean="0"/>
              <a:t> </a:t>
            </a:r>
            <a:r>
              <a:rPr lang="de-DE" dirty="0" err="1" smtClean="0"/>
              <a:t>food</a:t>
            </a:r>
            <a:r>
              <a:rPr lang="de-DE" dirty="0" smtClean="0"/>
              <a:t> </a:t>
            </a:r>
            <a:r>
              <a:rPr lang="de-DE" dirty="0" err="1" smtClean="0"/>
              <a:t>safety</a:t>
            </a:r>
            <a:r>
              <a:rPr lang="de-DE" dirty="0" smtClean="0"/>
              <a:t> </a:t>
            </a:r>
            <a:r>
              <a:rPr lang="de-DE" dirty="0" err="1" smtClean="0"/>
              <a:t>and</a:t>
            </a:r>
            <a:r>
              <a:rPr lang="de-DE" dirty="0" smtClean="0"/>
              <a:t> </a:t>
            </a:r>
            <a:r>
              <a:rPr lang="de-DE" dirty="0" err="1" smtClean="0"/>
              <a:t>reliability</a:t>
            </a:r>
            <a:endParaRPr lang="de-DE" dirty="0" smtClean="0"/>
          </a:p>
          <a:p>
            <a:pPr lvl="1"/>
            <a:r>
              <a:rPr lang="de-DE" dirty="0" err="1" smtClean="0"/>
              <a:t>Growing</a:t>
            </a:r>
            <a:r>
              <a:rPr lang="de-DE" dirty="0" smtClean="0"/>
              <a:t> </a:t>
            </a:r>
            <a:r>
              <a:rPr lang="de-DE" dirty="0" err="1" smtClean="0"/>
              <a:t>demand</a:t>
            </a:r>
            <a:r>
              <a:rPr lang="de-DE" dirty="0" smtClean="0"/>
              <a:t> </a:t>
            </a:r>
            <a:r>
              <a:rPr lang="de-DE" dirty="0" err="1" smtClean="0"/>
              <a:t>for</a:t>
            </a:r>
            <a:r>
              <a:rPr lang="de-DE" dirty="0" smtClean="0"/>
              <a:t> </a:t>
            </a:r>
            <a:r>
              <a:rPr lang="de-DE" dirty="0" err="1" smtClean="0"/>
              <a:t>organic</a:t>
            </a:r>
            <a:r>
              <a:rPr lang="de-DE" dirty="0" smtClean="0"/>
              <a:t> </a:t>
            </a:r>
            <a:r>
              <a:rPr lang="de-DE" dirty="0" err="1" smtClean="0"/>
              <a:t>food</a:t>
            </a:r>
            <a:endParaRPr lang="de-DE" dirty="0" smtClean="0"/>
          </a:p>
          <a:p>
            <a:pPr lvl="1"/>
            <a:r>
              <a:rPr lang="de-DE" dirty="0" smtClean="0"/>
              <a:t>Preference </a:t>
            </a:r>
            <a:r>
              <a:rPr lang="de-DE" dirty="0" err="1" smtClean="0"/>
              <a:t>for</a:t>
            </a:r>
            <a:r>
              <a:rPr lang="de-DE" dirty="0" smtClean="0"/>
              <a:t> </a:t>
            </a:r>
            <a:r>
              <a:rPr lang="de-DE" dirty="0" err="1" smtClean="0"/>
              <a:t>locally</a:t>
            </a:r>
            <a:r>
              <a:rPr lang="de-DE" dirty="0" smtClean="0"/>
              <a:t> </a:t>
            </a:r>
            <a:r>
              <a:rPr lang="de-DE" dirty="0" err="1" smtClean="0"/>
              <a:t>produced</a:t>
            </a:r>
            <a:r>
              <a:rPr lang="de-DE" dirty="0" smtClean="0"/>
              <a:t> </a:t>
            </a:r>
            <a:r>
              <a:rPr lang="de-DE" dirty="0" err="1" smtClean="0"/>
              <a:t>food</a:t>
            </a:r>
            <a:endParaRPr lang="de-DE" dirty="0" smtClean="0"/>
          </a:p>
          <a:p>
            <a:pPr lvl="1"/>
            <a:r>
              <a:rPr lang="de-DE" dirty="0" smtClean="0"/>
              <a:t>Need </a:t>
            </a:r>
            <a:r>
              <a:rPr lang="de-DE" dirty="0" err="1" smtClean="0"/>
              <a:t>for</a:t>
            </a:r>
            <a:r>
              <a:rPr lang="de-DE" dirty="0" smtClean="0"/>
              <a:t> </a:t>
            </a:r>
            <a:r>
              <a:rPr lang="de-DE" dirty="0" err="1" smtClean="0"/>
              <a:t>more</a:t>
            </a:r>
            <a:r>
              <a:rPr lang="de-DE" dirty="0" smtClean="0"/>
              <a:t> </a:t>
            </a:r>
            <a:r>
              <a:rPr lang="de-DE" dirty="0" err="1" smtClean="0"/>
              <a:t>transparency</a:t>
            </a:r>
            <a:endParaRPr lang="de-DE" dirty="0" smtClean="0"/>
          </a:p>
        </p:txBody>
      </p:sp>
      <p:sp>
        <p:nvSpPr>
          <p:cNvPr id="4" name="Foliennummernplatzhalter 3"/>
          <p:cNvSpPr>
            <a:spLocks noGrp="1"/>
          </p:cNvSpPr>
          <p:nvPr>
            <p:ph type="sldNum" sz="quarter" idx="4"/>
          </p:nvPr>
        </p:nvSpPr>
        <p:spPr/>
        <p:txBody>
          <a:bodyPr/>
          <a:lstStyle/>
          <a:p>
            <a:fld id="{1F0946BE-1C9F-4069-AF48-91AB844904A8}" type="slidenum">
              <a:rPr lang="en-GB" smtClean="0"/>
              <a:t>2</a:t>
            </a:fld>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683568" y="188640"/>
            <a:ext cx="7772400" cy="792088"/>
          </a:xfrm>
        </p:spPr>
        <p:txBody>
          <a:bodyPr/>
          <a:lstStyle/>
          <a:p>
            <a:r>
              <a:rPr lang="de-DE" dirty="0" err="1" smtClean="0"/>
              <a:t>Buying</a:t>
            </a:r>
            <a:r>
              <a:rPr lang="de-DE" dirty="0" smtClean="0"/>
              <a:t> </a:t>
            </a:r>
            <a:r>
              <a:rPr lang="de-DE" dirty="0" err="1" smtClean="0"/>
              <a:t>motives</a:t>
            </a:r>
            <a:r>
              <a:rPr lang="de-DE" dirty="0" smtClean="0"/>
              <a:t> </a:t>
            </a:r>
            <a:r>
              <a:rPr lang="de-DE" dirty="0" err="1" smtClean="0"/>
              <a:t>for</a:t>
            </a:r>
            <a:r>
              <a:rPr lang="de-DE" dirty="0" smtClean="0"/>
              <a:t> </a:t>
            </a:r>
            <a:r>
              <a:rPr lang="de-DE" dirty="0" err="1" smtClean="0"/>
              <a:t>local</a:t>
            </a:r>
            <a:r>
              <a:rPr lang="de-DE" dirty="0" smtClean="0"/>
              <a:t> </a:t>
            </a:r>
            <a:r>
              <a:rPr lang="de-DE" dirty="0" err="1" smtClean="0"/>
              <a:t>and</a:t>
            </a:r>
            <a:r>
              <a:rPr lang="de-DE" dirty="0" smtClean="0"/>
              <a:t> </a:t>
            </a:r>
            <a:r>
              <a:rPr lang="de-DE" dirty="0" err="1" smtClean="0"/>
              <a:t>organic</a:t>
            </a:r>
            <a:r>
              <a:rPr lang="de-DE" dirty="0" smtClean="0"/>
              <a:t> </a:t>
            </a:r>
            <a:r>
              <a:rPr lang="de-DE" dirty="0" err="1" smtClean="0"/>
              <a:t>food</a:t>
            </a:r>
            <a:endParaRPr lang="de-DE" dirty="0"/>
          </a:p>
        </p:txBody>
      </p:sp>
      <p:sp>
        <p:nvSpPr>
          <p:cNvPr id="3" name="Inhaltsplatzhalter 2"/>
          <p:cNvSpPr>
            <a:spLocks noGrp="1"/>
          </p:cNvSpPr>
          <p:nvPr>
            <p:ph idx="1"/>
          </p:nvPr>
        </p:nvSpPr>
        <p:spPr>
          <a:xfrm>
            <a:off x="467544" y="980728"/>
            <a:ext cx="8229600" cy="5112568"/>
          </a:xfrm>
        </p:spPr>
        <p:txBody>
          <a:bodyPr/>
          <a:lstStyle/>
          <a:p>
            <a:r>
              <a:rPr lang="de-DE" dirty="0" err="1" smtClean="0"/>
              <a:t>Very</a:t>
            </a:r>
            <a:r>
              <a:rPr lang="de-DE" dirty="0" smtClean="0"/>
              <a:t> </a:t>
            </a:r>
            <a:r>
              <a:rPr lang="de-DE" dirty="0" err="1" smtClean="0"/>
              <a:t>heterogeneous</a:t>
            </a:r>
            <a:r>
              <a:rPr lang="de-DE" dirty="0" smtClean="0"/>
              <a:t> </a:t>
            </a:r>
            <a:r>
              <a:rPr lang="de-DE" dirty="0" err="1" smtClean="0"/>
              <a:t>definitions</a:t>
            </a:r>
            <a:r>
              <a:rPr lang="de-DE" dirty="0" smtClean="0"/>
              <a:t> </a:t>
            </a:r>
            <a:r>
              <a:rPr lang="de-DE" dirty="0" err="1" smtClean="0"/>
              <a:t>of</a:t>
            </a:r>
            <a:r>
              <a:rPr lang="de-DE" dirty="0" smtClean="0"/>
              <a:t> </a:t>
            </a:r>
            <a:r>
              <a:rPr lang="de-DE" dirty="0" err="1" smtClean="0"/>
              <a:t>local</a:t>
            </a:r>
            <a:r>
              <a:rPr lang="de-DE" dirty="0" smtClean="0"/>
              <a:t>:</a:t>
            </a:r>
          </a:p>
          <a:p>
            <a:pPr lvl="1"/>
            <a:r>
              <a:rPr lang="de-DE" dirty="0" err="1"/>
              <a:t>Kilometres</a:t>
            </a:r>
            <a:r>
              <a:rPr lang="de-DE" dirty="0"/>
              <a:t>/</a:t>
            </a:r>
            <a:r>
              <a:rPr lang="de-DE" dirty="0" err="1"/>
              <a:t>miles</a:t>
            </a:r>
            <a:r>
              <a:rPr lang="de-DE" dirty="0"/>
              <a:t> (</a:t>
            </a:r>
            <a:r>
              <a:rPr lang="de-DE" dirty="0" err="1"/>
              <a:t>specifications</a:t>
            </a:r>
            <a:r>
              <a:rPr lang="de-DE" dirty="0"/>
              <a:t>: 10-30, 25, 30, 25-50, 100, …)</a:t>
            </a:r>
          </a:p>
          <a:p>
            <a:pPr lvl="1"/>
            <a:r>
              <a:rPr lang="de-DE" dirty="0" smtClean="0"/>
              <a:t>Political </a:t>
            </a:r>
            <a:r>
              <a:rPr lang="de-DE" dirty="0" err="1"/>
              <a:t>boundaries</a:t>
            </a:r>
            <a:r>
              <a:rPr lang="de-DE" dirty="0"/>
              <a:t> (</a:t>
            </a:r>
            <a:r>
              <a:rPr lang="de-DE" dirty="0" err="1"/>
              <a:t>states</a:t>
            </a:r>
            <a:r>
              <a:rPr lang="de-DE" dirty="0"/>
              <a:t>, </a:t>
            </a:r>
            <a:r>
              <a:rPr lang="de-DE" dirty="0" err="1"/>
              <a:t>provinces</a:t>
            </a:r>
            <a:r>
              <a:rPr lang="de-DE" dirty="0"/>
              <a:t>, countries, …)</a:t>
            </a:r>
          </a:p>
          <a:p>
            <a:pPr lvl="1"/>
            <a:r>
              <a:rPr lang="de-DE" dirty="0" smtClean="0"/>
              <a:t>Specialty </a:t>
            </a:r>
            <a:r>
              <a:rPr lang="de-DE" dirty="0" err="1"/>
              <a:t>criteria</a:t>
            </a:r>
            <a:r>
              <a:rPr lang="de-DE" dirty="0"/>
              <a:t>/</a:t>
            </a:r>
            <a:r>
              <a:rPr lang="de-DE" dirty="0" err="1"/>
              <a:t>brand</a:t>
            </a:r>
            <a:r>
              <a:rPr lang="de-DE" dirty="0"/>
              <a:t> </a:t>
            </a:r>
            <a:r>
              <a:rPr lang="de-DE" dirty="0" err="1"/>
              <a:t>names</a:t>
            </a:r>
            <a:r>
              <a:rPr lang="de-DE" dirty="0"/>
              <a:t> </a:t>
            </a:r>
            <a:r>
              <a:rPr lang="de-DE" dirty="0" err="1"/>
              <a:t>associated</a:t>
            </a:r>
            <a:r>
              <a:rPr lang="de-DE" dirty="0"/>
              <a:t> </a:t>
            </a:r>
            <a:r>
              <a:rPr lang="de-DE" dirty="0" err="1"/>
              <a:t>with</a:t>
            </a:r>
            <a:r>
              <a:rPr lang="de-DE" dirty="0"/>
              <a:t> a </a:t>
            </a:r>
            <a:r>
              <a:rPr lang="de-DE" dirty="0" err="1"/>
              <a:t>region</a:t>
            </a:r>
            <a:r>
              <a:rPr lang="de-DE" dirty="0"/>
              <a:t> (e.g. Parma </a:t>
            </a:r>
            <a:r>
              <a:rPr lang="de-DE" dirty="0" err="1"/>
              <a:t>ham</a:t>
            </a:r>
            <a:r>
              <a:rPr lang="de-DE" dirty="0"/>
              <a:t>)</a:t>
            </a:r>
          </a:p>
          <a:p>
            <a:pPr lvl="1"/>
            <a:r>
              <a:rPr lang="de-DE" dirty="0" smtClean="0"/>
              <a:t>Emotional/</a:t>
            </a:r>
            <a:r>
              <a:rPr lang="de-DE" dirty="0" err="1" smtClean="0"/>
              <a:t>ethical</a:t>
            </a:r>
            <a:r>
              <a:rPr lang="de-DE" dirty="0" smtClean="0"/>
              <a:t> </a:t>
            </a:r>
            <a:r>
              <a:rPr lang="de-DE" dirty="0" err="1"/>
              <a:t>aspects</a:t>
            </a:r>
            <a:r>
              <a:rPr lang="de-DE" dirty="0"/>
              <a:t>/</a:t>
            </a:r>
            <a:r>
              <a:rPr lang="de-DE" dirty="0" err="1"/>
              <a:t>social</a:t>
            </a:r>
            <a:r>
              <a:rPr lang="de-DE" dirty="0"/>
              <a:t> </a:t>
            </a:r>
            <a:r>
              <a:rPr lang="de-DE" dirty="0" err="1"/>
              <a:t>relationship</a:t>
            </a:r>
            <a:r>
              <a:rPr lang="de-DE" dirty="0"/>
              <a:t> (</a:t>
            </a:r>
            <a:r>
              <a:rPr lang="de-DE" dirty="0" err="1"/>
              <a:t>reference</a:t>
            </a:r>
            <a:r>
              <a:rPr lang="de-DE" dirty="0"/>
              <a:t> </a:t>
            </a:r>
            <a:r>
              <a:rPr lang="de-DE" dirty="0" err="1"/>
              <a:t>to</a:t>
            </a:r>
            <a:r>
              <a:rPr lang="de-DE" dirty="0"/>
              <a:t> ‚</a:t>
            </a:r>
            <a:r>
              <a:rPr lang="de-DE" dirty="0" err="1"/>
              <a:t>home</a:t>
            </a:r>
            <a:r>
              <a:rPr lang="de-DE" dirty="0"/>
              <a:t>‘, </a:t>
            </a:r>
            <a:r>
              <a:rPr lang="de-DE" dirty="0" err="1"/>
              <a:t>produced</a:t>
            </a:r>
            <a:r>
              <a:rPr lang="de-DE" dirty="0"/>
              <a:t> </a:t>
            </a:r>
            <a:r>
              <a:rPr lang="de-DE" dirty="0" err="1"/>
              <a:t>by</a:t>
            </a:r>
            <a:r>
              <a:rPr lang="de-DE" dirty="0"/>
              <a:t> </a:t>
            </a:r>
            <a:r>
              <a:rPr lang="de-DE" dirty="0" err="1"/>
              <a:t>friends</a:t>
            </a:r>
            <a:r>
              <a:rPr lang="de-DE" dirty="0"/>
              <a:t>/relatives/</a:t>
            </a:r>
            <a:r>
              <a:rPr lang="de-DE" dirty="0" err="1"/>
              <a:t>neighbours</a:t>
            </a:r>
            <a:r>
              <a:rPr lang="de-DE" dirty="0"/>
              <a:t>, </a:t>
            </a:r>
            <a:r>
              <a:rPr lang="de-DE" dirty="0" smtClean="0"/>
              <a:t>…)</a:t>
            </a:r>
            <a:r>
              <a:rPr lang="de-DE" dirty="0"/>
              <a:t>	</a:t>
            </a:r>
            <a:endParaRPr lang="de-DE" dirty="0" smtClean="0"/>
          </a:p>
          <a:p>
            <a:r>
              <a:rPr lang="de-DE" dirty="0" err="1" smtClean="0"/>
              <a:t>Similar</a:t>
            </a:r>
            <a:r>
              <a:rPr lang="de-DE" dirty="0" smtClean="0"/>
              <a:t> </a:t>
            </a:r>
            <a:r>
              <a:rPr lang="de-DE" dirty="0" err="1" smtClean="0"/>
              <a:t>associations</a:t>
            </a:r>
            <a:r>
              <a:rPr lang="de-DE" dirty="0" smtClean="0"/>
              <a:t> </a:t>
            </a:r>
            <a:r>
              <a:rPr lang="de-DE" dirty="0" err="1" smtClean="0"/>
              <a:t>with</a:t>
            </a:r>
            <a:r>
              <a:rPr lang="de-DE" dirty="0" smtClean="0"/>
              <a:t> </a:t>
            </a:r>
            <a:r>
              <a:rPr lang="de-DE" dirty="0" err="1" smtClean="0"/>
              <a:t>local</a:t>
            </a:r>
            <a:r>
              <a:rPr lang="de-DE" dirty="0" smtClean="0"/>
              <a:t> </a:t>
            </a:r>
            <a:r>
              <a:rPr lang="de-DE" dirty="0" err="1" smtClean="0"/>
              <a:t>and</a:t>
            </a:r>
            <a:r>
              <a:rPr lang="de-DE" dirty="0" smtClean="0"/>
              <a:t> </a:t>
            </a:r>
            <a:r>
              <a:rPr lang="de-DE" dirty="0" err="1" smtClean="0"/>
              <a:t>organic</a:t>
            </a:r>
            <a:r>
              <a:rPr lang="de-DE" dirty="0" smtClean="0"/>
              <a:t> </a:t>
            </a:r>
            <a:r>
              <a:rPr lang="de-DE" dirty="0" err="1" smtClean="0"/>
              <a:t>food</a:t>
            </a:r>
            <a:r>
              <a:rPr lang="de-DE" dirty="0" smtClean="0"/>
              <a:t>:</a:t>
            </a:r>
          </a:p>
          <a:p>
            <a:pPr lvl="1"/>
            <a:r>
              <a:rPr lang="de-DE" dirty="0" err="1" smtClean="0"/>
              <a:t>Better</a:t>
            </a:r>
            <a:r>
              <a:rPr lang="de-DE" dirty="0" smtClean="0"/>
              <a:t> </a:t>
            </a:r>
            <a:r>
              <a:rPr lang="de-DE" dirty="0" err="1" smtClean="0"/>
              <a:t>quality</a:t>
            </a:r>
            <a:r>
              <a:rPr lang="de-DE" dirty="0" smtClean="0"/>
              <a:t> </a:t>
            </a:r>
            <a:r>
              <a:rPr lang="de-DE" dirty="0" err="1" smtClean="0"/>
              <a:t>and</a:t>
            </a:r>
            <a:r>
              <a:rPr lang="de-DE" dirty="0" smtClean="0"/>
              <a:t> taste</a:t>
            </a:r>
          </a:p>
          <a:p>
            <a:pPr lvl="1"/>
            <a:r>
              <a:rPr lang="de-DE" dirty="0" err="1" smtClean="0"/>
              <a:t>Freshness</a:t>
            </a:r>
            <a:endParaRPr lang="de-DE" dirty="0" smtClean="0"/>
          </a:p>
          <a:p>
            <a:pPr lvl="1"/>
            <a:r>
              <a:rPr lang="de-DE" dirty="0" err="1" smtClean="0"/>
              <a:t>Healthiness</a:t>
            </a:r>
            <a:endParaRPr lang="de-DE" dirty="0" smtClean="0"/>
          </a:p>
          <a:p>
            <a:pPr lvl="1"/>
            <a:r>
              <a:rPr lang="de-DE" dirty="0" smtClean="0"/>
              <a:t>Environmental </a:t>
            </a:r>
            <a:r>
              <a:rPr lang="de-DE" dirty="0" err="1" smtClean="0"/>
              <a:t>benefits</a:t>
            </a:r>
            <a:endParaRPr lang="de-DE" dirty="0" smtClean="0"/>
          </a:p>
          <a:p>
            <a:pPr lvl="1"/>
            <a:r>
              <a:rPr lang="de-DE" dirty="0" err="1" smtClean="0"/>
              <a:t>Animal</a:t>
            </a:r>
            <a:r>
              <a:rPr lang="de-DE" dirty="0" smtClean="0"/>
              <a:t> </a:t>
            </a:r>
            <a:r>
              <a:rPr lang="de-DE" dirty="0" err="1" smtClean="0"/>
              <a:t>welfare</a:t>
            </a:r>
            <a:endParaRPr lang="de-DE" dirty="0" smtClean="0"/>
          </a:p>
        </p:txBody>
      </p:sp>
      <p:sp>
        <p:nvSpPr>
          <p:cNvPr id="4" name="Foliennummernplatzhalter 3"/>
          <p:cNvSpPr>
            <a:spLocks noGrp="1"/>
          </p:cNvSpPr>
          <p:nvPr>
            <p:ph type="sldNum" sz="quarter" idx="4"/>
          </p:nvPr>
        </p:nvSpPr>
        <p:spPr/>
        <p:txBody>
          <a:bodyPr/>
          <a:lstStyle/>
          <a:p>
            <a:fld id="{1F0946BE-1C9F-4069-AF48-91AB844904A8}" type="slidenum">
              <a:rPr lang="en-GB" smtClean="0"/>
              <a:t>3</a:t>
            </a:fld>
            <a:endParaRPr lang="en-GB"/>
          </a:p>
        </p:txBody>
      </p:sp>
    </p:spTree>
    <p:extLst>
      <p:ext uri="{BB962C8B-B14F-4D97-AF65-F5344CB8AC3E}">
        <p14:creationId xmlns:p14="http://schemas.microsoft.com/office/powerpoint/2010/main" val="3816331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155178"/>
            <a:ext cx="7772400" cy="969566"/>
          </a:xfrm>
        </p:spPr>
        <p:txBody>
          <a:bodyPr/>
          <a:lstStyle/>
          <a:p>
            <a:r>
              <a:rPr lang="de-DE" dirty="0" smtClean="0"/>
              <a:t>Attitude-</a:t>
            </a:r>
            <a:r>
              <a:rPr lang="de-DE" dirty="0" err="1"/>
              <a:t>b</a:t>
            </a:r>
            <a:r>
              <a:rPr lang="de-DE" dirty="0" err="1" smtClean="0"/>
              <a:t>ehaviour</a:t>
            </a:r>
            <a:r>
              <a:rPr lang="de-DE" dirty="0" smtClean="0"/>
              <a:t> </a:t>
            </a:r>
            <a:r>
              <a:rPr lang="de-DE" dirty="0" err="1" smtClean="0"/>
              <a:t>gap</a:t>
            </a:r>
            <a:endParaRPr lang="de-DE" dirty="0"/>
          </a:p>
        </p:txBody>
      </p:sp>
      <p:sp>
        <p:nvSpPr>
          <p:cNvPr id="3" name="Inhaltsplatzhalter 2"/>
          <p:cNvSpPr>
            <a:spLocks noGrp="1"/>
          </p:cNvSpPr>
          <p:nvPr>
            <p:ph idx="1"/>
          </p:nvPr>
        </p:nvSpPr>
        <p:spPr>
          <a:xfrm>
            <a:off x="457200" y="980728"/>
            <a:ext cx="8229600" cy="5040560"/>
          </a:xfrm>
        </p:spPr>
        <p:txBody>
          <a:bodyPr/>
          <a:lstStyle/>
          <a:p>
            <a:r>
              <a:rPr lang="de-DE" dirty="0"/>
              <a:t>Quality </a:t>
            </a:r>
            <a:r>
              <a:rPr lang="de-DE" dirty="0" err="1"/>
              <a:t>and</a:t>
            </a:r>
            <a:r>
              <a:rPr lang="de-DE" dirty="0"/>
              <a:t> </a:t>
            </a:r>
            <a:r>
              <a:rPr lang="de-DE" dirty="0" err="1"/>
              <a:t>price</a:t>
            </a:r>
            <a:r>
              <a:rPr lang="de-DE" dirty="0"/>
              <a:t> </a:t>
            </a:r>
            <a:r>
              <a:rPr lang="de-DE" dirty="0" err="1"/>
              <a:t>considerations</a:t>
            </a:r>
            <a:r>
              <a:rPr lang="de-DE" dirty="0"/>
              <a:t> in </a:t>
            </a:r>
            <a:r>
              <a:rPr lang="de-DE" dirty="0" err="1"/>
              <a:t>purchase</a:t>
            </a:r>
            <a:r>
              <a:rPr lang="de-DE" dirty="0"/>
              <a:t> </a:t>
            </a:r>
            <a:r>
              <a:rPr lang="de-DE" dirty="0" err="1"/>
              <a:t>situations</a:t>
            </a:r>
            <a:endParaRPr lang="de-DE" dirty="0"/>
          </a:p>
          <a:p>
            <a:pPr marL="0" indent="0">
              <a:buNone/>
            </a:pPr>
            <a:r>
              <a:rPr lang="de-DE" dirty="0"/>
              <a:t>→ Trade-off </a:t>
            </a:r>
            <a:r>
              <a:rPr lang="de-DE" dirty="0" err="1" smtClean="0"/>
              <a:t>between</a:t>
            </a:r>
            <a:r>
              <a:rPr lang="de-DE" dirty="0" smtClean="0"/>
              <a:t> </a:t>
            </a:r>
            <a:r>
              <a:rPr lang="de-DE" dirty="0" err="1" smtClean="0"/>
              <a:t>quality</a:t>
            </a:r>
            <a:r>
              <a:rPr lang="de-DE" dirty="0" smtClean="0"/>
              <a:t> </a:t>
            </a:r>
            <a:r>
              <a:rPr lang="de-DE" dirty="0" err="1" smtClean="0"/>
              <a:t>considerations</a:t>
            </a:r>
            <a:r>
              <a:rPr lang="de-DE" dirty="0" smtClean="0"/>
              <a:t>/</a:t>
            </a:r>
            <a:r>
              <a:rPr lang="de-DE" dirty="0" err="1" smtClean="0"/>
              <a:t>moral</a:t>
            </a:r>
            <a:r>
              <a:rPr lang="de-DE" dirty="0" smtClean="0"/>
              <a:t> </a:t>
            </a:r>
            <a:r>
              <a:rPr lang="de-DE" dirty="0" err="1" smtClean="0"/>
              <a:t>beliefs</a:t>
            </a:r>
            <a:r>
              <a:rPr lang="de-DE" dirty="0" smtClean="0"/>
              <a:t> </a:t>
            </a:r>
            <a:r>
              <a:rPr lang="de-DE" dirty="0" err="1" smtClean="0"/>
              <a:t>and</a:t>
            </a:r>
            <a:r>
              <a:rPr lang="de-DE" dirty="0" smtClean="0"/>
              <a:t> </a:t>
            </a:r>
            <a:r>
              <a:rPr lang="de-DE" dirty="0" err="1" smtClean="0"/>
              <a:t>purchase</a:t>
            </a:r>
            <a:r>
              <a:rPr lang="de-DE" dirty="0" smtClean="0"/>
              <a:t> </a:t>
            </a:r>
            <a:r>
              <a:rPr lang="de-DE" dirty="0" err="1" smtClean="0"/>
              <a:t>barriers</a:t>
            </a:r>
            <a:r>
              <a:rPr lang="de-DE" dirty="0" smtClean="0"/>
              <a:t> (</a:t>
            </a:r>
            <a:r>
              <a:rPr lang="de-DE" dirty="0" err="1" smtClean="0"/>
              <a:t>availability</a:t>
            </a:r>
            <a:r>
              <a:rPr lang="de-DE" dirty="0" smtClean="0"/>
              <a:t>, </a:t>
            </a:r>
            <a:r>
              <a:rPr lang="de-DE" dirty="0" err="1" smtClean="0"/>
              <a:t>choice</a:t>
            </a:r>
            <a:r>
              <a:rPr lang="de-DE" dirty="0" smtClean="0"/>
              <a:t>, </a:t>
            </a:r>
            <a:r>
              <a:rPr lang="de-DE" dirty="0" err="1" smtClean="0"/>
              <a:t>price</a:t>
            </a:r>
            <a:r>
              <a:rPr lang="de-DE" dirty="0" smtClean="0"/>
              <a:t>) </a:t>
            </a:r>
            <a:r>
              <a:rPr lang="de-DE" dirty="0" err="1" smtClean="0"/>
              <a:t>determines</a:t>
            </a:r>
            <a:r>
              <a:rPr lang="de-DE" dirty="0" smtClean="0"/>
              <a:t> </a:t>
            </a:r>
            <a:r>
              <a:rPr lang="de-DE" dirty="0" err="1"/>
              <a:t>attitude-behaviour</a:t>
            </a:r>
            <a:r>
              <a:rPr lang="de-DE" dirty="0"/>
              <a:t> </a:t>
            </a:r>
            <a:r>
              <a:rPr lang="de-DE" dirty="0" err="1"/>
              <a:t>gap</a:t>
            </a:r>
            <a:r>
              <a:rPr lang="de-DE" dirty="0"/>
              <a:t> </a:t>
            </a:r>
            <a:endParaRPr lang="de-DE" dirty="0" smtClean="0"/>
          </a:p>
          <a:p>
            <a:pPr lvl="1"/>
            <a:r>
              <a:rPr lang="de-DE" dirty="0" err="1" smtClean="0"/>
              <a:t>reduced</a:t>
            </a:r>
            <a:r>
              <a:rPr lang="de-DE" dirty="0" smtClean="0"/>
              <a:t> </a:t>
            </a:r>
            <a:r>
              <a:rPr lang="de-DE" dirty="0" err="1"/>
              <a:t>for</a:t>
            </a:r>
            <a:r>
              <a:rPr lang="de-DE" dirty="0"/>
              <a:t> </a:t>
            </a:r>
            <a:r>
              <a:rPr lang="de-DE" dirty="0" err="1"/>
              <a:t>local</a:t>
            </a:r>
            <a:r>
              <a:rPr lang="de-DE" dirty="0"/>
              <a:t> </a:t>
            </a:r>
            <a:r>
              <a:rPr lang="de-DE" dirty="0" err="1"/>
              <a:t>food</a:t>
            </a:r>
            <a:r>
              <a:rPr lang="de-DE" dirty="0"/>
              <a:t>, </a:t>
            </a:r>
            <a:r>
              <a:rPr lang="de-DE" dirty="0" err="1"/>
              <a:t>because</a:t>
            </a:r>
            <a:r>
              <a:rPr lang="de-DE" dirty="0"/>
              <a:t> </a:t>
            </a:r>
            <a:r>
              <a:rPr lang="de-DE" dirty="0" err="1"/>
              <a:t>price</a:t>
            </a:r>
            <a:r>
              <a:rPr lang="de-DE" dirty="0"/>
              <a:t> </a:t>
            </a:r>
            <a:r>
              <a:rPr lang="de-DE" dirty="0" err="1"/>
              <a:t>is</a:t>
            </a:r>
            <a:r>
              <a:rPr lang="de-DE" dirty="0"/>
              <a:t> not </a:t>
            </a:r>
            <a:r>
              <a:rPr lang="de-DE" dirty="0" err="1"/>
              <a:t>seen</a:t>
            </a:r>
            <a:r>
              <a:rPr lang="de-DE" dirty="0"/>
              <a:t> </a:t>
            </a:r>
            <a:r>
              <a:rPr lang="de-DE" dirty="0" err="1"/>
              <a:t>as</a:t>
            </a:r>
            <a:r>
              <a:rPr lang="de-DE" dirty="0"/>
              <a:t> a </a:t>
            </a:r>
            <a:r>
              <a:rPr lang="de-DE" dirty="0" err="1" smtClean="0"/>
              <a:t>barrier</a:t>
            </a:r>
            <a:endParaRPr lang="de-DE" dirty="0" smtClean="0"/>
          </a:p>
          <a:p>
            <a:pPr lvl="1"/>
            <a:r>
              <a:rPr lang="de-DE" dirty="0" smtClean="0"/>
              <a:t>larger </a:t>
            </a:r>
            <a:r>
              <a:rPr lang="de-DE" dirty="0" err="1" smtClean="0"/>
              <a:t>for</a:t>
            </a:r>
            <a:r>
              <a:rPr lang="de-DE" dirty="0" smtClean="0"/>
              <a:t> </a:t>
            </a:r>
            <a:r>
              <a:rPr lang="de-DE" dirty="0" err="1" smtClean="0"/>
              <a:t>organic</a:t>
            </a:r>
            <a:r>
              <a:rPr lang="de-DE" dirty="0" smtClean="0"/>
              <a:t> </a:t>
            </a:r>
            <a:r>
              <a:rPr lang="de-DE" dirty="0" err="1" smtClean="0"/>
              <a:t>food</a:t>
            </a:r>
            <a:r>
              <a:rPr lang="de-DE" dirty="0" smtClean="0"/>
              <a:t>, </a:t>
            </a:r>
            <a:r>
              <a:rPr lang="de-DE" dirty="0" err="1" smtClean="0"/>
              <a:t>because</a:t>
            </a:r>
            <a:r>
              <a:rPr lang="de-DE" dirty="0" smtClean="0"/>
              <a:t> </a:t>
            </a:r>
            <a:r>
              <a:rPr lang="de-DE" dirty="0" err="1" smtClean="0"/>
              <a:t>it</a:t>
            </a:r>
            <a:r>
              <a:rPr lang="de-DE" dirty="0" smtClean="0"/>
              <a:t> </a:t>
            </a:r>
            <a:r>
              <a:rPr lang="de-DE" dirty="0" err="1" smtClean="0"/>
              <a:t>is</a:t>
            </a:r>
            <a:r>
              <a:rPr lang="de-DE" dirty="0" smtClean="0"/>
              <a:t> </a:t>
            </a:r>
            <a:r>
              <a:rPr lang="de-DE" dirty="0" err="1" smtClean="0"/>
              <a:t>associated</a:t>
            </a:r>
            <a:r>
              <a:rPr lang="de-DE" dirty="0" smtClean="0"/>
              <a:t> </a:t>
            </a:r>
            <a:r>
              <a:rPr lang="de-DE" dirty="0" err="1" smtClean="0"/>
              <a:t>with</a:t>
            </a:r>
            <a:r>
              <a:rPr lang="de-DE" dirty="0" smtClean="0"/>
              <a:t> high </a:t>
            </a:r>
            <a:r>
              <a:rPr lang="de-DE" dirty="0" err="1" smtClean="0"/>
              <a:t>price</a:t>
            </a:r>
            <a:r>
              <a:rPr lang="de-DE" dirty="0" smtClean="0"/>
              <a:t> </a:t>
            </a:r>
            <a:r>
              <a:rPr lang="de-DE" dirty="0" err="1" smtClean="0"/>
              <a:t>premiums</a:t>
            </a:r>
            <a:endParaRPr lang="de-DE" dirty="0" smtClean="0"/>
          </a:p>
          <a:p>
            <a:r>
              <a:rPr lang="de-DE" dirty="0" err="1" smtClean="0"/>
              <a:t>Very</a:t>
            </a:r>
            <a:r>
              <a:rPr lang="de-DE" dirty="0" smtClean="0"/>
              <a:t> </a:t>
            </a:r>
            <a:r>
              <a:rPr lang="de-DE" dirty="0" err="1" smtClean="0"/>
              <a:t>committed</a:t>
            </a:r>
            <a:r>
              <a:rPr lang="de-DE" dirty="0" smtClean="0"/>
              <a:t> </a:t>
            </a:r>
            <a:r>
              <a:rPr lang="de-DE" dirty="0" err="1" smtClean="0"/>
              <a:t>organic</a:t>
            </a:r>
            <a:r>
              <a:rPr lang="de-DE" dirty="0" smtClean="0"/>
              <a:t> </a:t>
            </a:r>
            <a:r>
              <a:rPr lang="de-DE" dirty="0" err="1" smtClean="0"/>
              <a:t>food</a:t>
            </a:r>
            <a:r>
              <a:rPr lang="de-DE" dirty="0" smtClean="0"/>
              <a:t> </a:t>
            </a:r>
            <a:r>
              <a:rPr lang="de-DE" dirty="0" err="1" smtClean="0"/>
              <a:t>buyers</a:t>
            </a:r>
            <a:r>
              <a:rPr lang="de-DE" dirty="0" smtClean="0"/>
              <a:t> </a:t>
            </a:r>
            <a:r>
              <a:rPr lang="de-DE" dirty="0" err="1" smtClean="0"/>
              <a:t>mind</a:t>
            </a:r>
            <a:r>
              <a:rPr lang="de-DE" dirty="0" smtClean="0"/>
              <a:t> </a:t>
            </a:r>
            <a:r>
              <a:rPr lang="de-DE" dirty="0" err="1" smtClean="0"/>
              <a:t>organic</a:t>
            </a:r>
            <a:r>
              <a:rPr lang="de-DE" dirty="0" smtClean="0"/>
              <a:t> </a:t>
            </a:r>
            <a:r>
              <a:rPr lang="de-DE" dirty="0" err="1" smtClean="0"/>
              <a:t>price</a:t>
            </a:r>
            <a:r>
              <a:rPr lang="de-DE" dirty="0" smtClean="0"/>
              <a:t> </a:t>
            </a:r>
            <a:r>
              <a:rPr lang="de-DE" dirty="0" err="1" smtClean="0"/>
              <a:t>premiums</a:t>
            </a:r>
            <a:r>
              <a:rPr lang="de-DE" dirty="0" smtClean="0"/>
              <a:t> </a:t>
            </a:r>
            <a:r>
              <a:rPr lang="de-DE" dirty="0" err="1" smtClean="0"/>
              <a:t>less</a:t>
            </a:r>
            <a:r>
              <a:rPr lang="de-DE" dirty="0" smtClean="0"/>
              <a:t>.</a:t>
            </a:r>
          </a:p>
          <a:p>
            <a:r>
              <a:rPr lang="de-DE" dirty="0" smtClean="0"/>
              <a:t>The </a:t>
            </a:r>
            <a:r>
              <a:rPr lang="de-DE" dirty="0" err="1" smtClean="0"/>
              <a:t>majority</a:t>
            </a:r>
            <a:r>
              <a:rPr lang="de-DE" dirty="0" smtClean="0"/>
              <a:t> </a:t>
            </a:r>
            <a:r>
              <a:rPr lang="de-DE" dirty="0" err="1" smtClean="0"/>
              <a:t>of</a:t>
            </a:r>
            <a:r>
              <a:rPr lang="de-DE" dirty="0" smtClean="0"/>
              <a:t> </a:t>
            </a:r>
            <a:r>
              <a:rPr lang="de-DE" dirty="0" err="1" smtClean="0"/>
              <a:t>consumers</a:t>
            </a:r>
            <a:r>
              <a:rPr lang="de-DE" dirty="0" smtClean="0"/>
              <a:t> </a:t>
            </a:r>
            <a:r>
              <a:rPr lang="de-DE" dirty="0" err="1" smtClean="0"/>
              <a:t>is</a:t>
            </a:r>
            <a:r>
              <a:rPr lang="de-DE" dirty="0" smtClean="0"/>
              <a:t> not well-</a:t>
            </a:r>
            <a:r>
              <a:rPr lang="de-DE" dirty="0" err="1" smtClean="0"/>
              <a:t>informed</a:t>
            </a:r>
            <a:r>
              <a:rPr lang="de-DE" dirty="0" smtClean="0"/>
              <a:t> </a:t>
            </a:r>
            <a:r>
              <a:rPr lang="de-DE" dirty="0" err="1" smtClean="0"/>
              <a:t>about</a:t>
            </a:r>
            <a:r>
              <a:rPr lang="de-DE" dirty="0" smtClean="0"/>
              <a:t> </a:t>
            </a:r>
            <a:r>
              <a:rPr lang="de-DE" dirty="0" err="1" smtClean="0"/>
              <a:t>differences</a:t>
            </a:r>
            <a:r>
              <a:rPr lang="de-DE" dirty="0" smtClean="0"/>
              <a:t> in </a:t>
            </a:r>
            <a:r>
              <a:rPr lang="de-DE" dirty="0" err="1" smtClean="0"/>
              <a:t>production</a:t>
            </a:r>
            <a:r>
              <a:rPr lang="de-DE" dirty="0" smtClean="0"/>
              <a:t> </a:t>
            </a:r>
            <a:r>
              <a:rPr lang="de-DE" dirty="0" err="1" smtClean="0"/>
              <a:t>methods</a:t>
            </a:r>
            <a:r>
              <a:rPr lang="de-DE" dirty="0" smtClean="0"/>
              <a:t> </a:t>
            </a:r>
            <a:r>
              <a:rPr lang="de-DE" dirty="0" err="1" smtClean="0"/>
              <a:t>and</a:t>
            </a:r>
            <a:r>
              <a:rPr lang="de-DE" dirty="0" smtClean="0"/>
              <a:t> </a:t>
            </a:r>
            <a:r>
              <a:rPr lang="de-DE" dirty="0" err="1" smtClean="0"/>
              <a:t>processes</a:t>
            </a:r>
            <a:endParaRPr lang="de-DE" dirty="0"/>
          </a:p>
          <a:p>
            <a:pPr marL="0" indent="0">
              <a:buNone/>
            </a:pPr>
            <a:r>
              <a:rPr lang="de-DE" dirty="0" smtClean="0"/>
              <a:t>→ </a:t>
            </a:r>
            <a:r>
              <a:rPr lang="de-DE" dirty="0" err="1" smtClean="0"/>
              <a:t>Less</a:t>
            </a:r>
            <a:r>
              <a:rPr lang="de-DE" dirty="0" smtClean="0"/>
              <a:t> </a:t>
            </a:r>
            <a:r>
              <a:rPr lang="de-DE" dirty="0" err="1" smtClean="0"/>
              <a:t>motivation</a:t>
            </a:r>
            <a:r>
              <a:rPr lang="de-DE" dirty="0" smtClean="0"/>
              <a:t> </a:t>
            </a:r>
            <a:r>
              <a:rPr lang="de-DE" dirty="0" err="1" smtClean="0"/>
              <a:t>to</a:t>
            </a:r>
            <a:r>
              <a:rPr lang="de-DE" dirty="0" smtClean="0"/>
              <a:t> </a:t>
            </a:r>
            <a:r>
              <a:rPr lang="de-DE" dirty="0" err="1" smtClean="0"/>
              <a:t>pay</a:t>
            </a:r>
            <a:r>
              <a:rPr lang="de-DE" dirty="0" smtClean="0"/>
              <a:t> a premium </a:t>
            </a:r>
            <a:r>
              <a:rPr lang="de-DE" dirty="0" err="1" smtClean="0"/>
              <a:t>for</a:t>
            </a:r>
            <a:r>
              <a:rPr lang="de-DE" dirty="0" smtClean="0"/>
              <a:t> </a:t>
            </a:r>
            <a:r>
              <a:rPr lang="de-DE" dirty="0" err="1" smtClean="0"/>
              <a:t>organic</a:t>
            </a:r>
            <a:r>
              <a:rPr lang="de-DE" dirty="0" smtClean="0"/>
              <a:t> </a:t>
            </a:r>
            <a:r>
              <a:rPr lang="de-DE" dirty="0" err="1" smtClean="0"/>
              <a:t>food</a:t>
            </a:r>
            <a:r>
              <a:rPr lang="de-DE" dirty="0" smtClean="0"/>
              <a:t> </a:t>
            </a:r>
          </a:p>
          <a:p>
            <a:pPr marL="419100" lvl="1" indent="0">
              <a:buNone/>
            </a:pPr>
            <a:r>
              <a:rPr lang="de-DE" dirty="0" smtClean="0"/>
              <a:t>(cf. </a:t>
            </a:r>
            <a:r>
              <a:rPr lang="de-DE" dirty="0" err="1" smtClean="0"/>
              <a:t>Similar</a:t>
            </a:r>
            <a:r>
              <a:rPr lang="de-DE" dirty="0" smtClean="0"/>
              <a:t> </a:t>
            </a:r>
            <a:r>
              <a:rPr lang="de-DE" dirty="0" err="1" smtClean="0"/>
              <a:t>associations</a:t>
            </a:r>
            <a:r>
              <a:rPr lang="de-DE" dirty="0" smtClean="0"/>
              <a:t> </a:t>
            </a:r>
            <a:r>
              <a:rPr lang="de-DE" dirty="0" err="1" smtClean="0"/>
              <a:t>with</a:t>
            </a:r>
            <a:r>
              <a:rPr lang="de-DE" dirty="0" smtClean="0"/>
              <a:t> </a:t>
            </a:r>
            <a:r>
              <a:rPr lang="de-DE" dirty="0" err="1" smtClean="0"/>
              <a:t>organic</a:t>
            </a:r>
            <a:r>
              <a:rPr lang="de-DE" dirty="0" smtClean="0"/>
              <a:t> </a:t>
            </a:r>
            <a:r>
              <a:rPr lang="de-DE" dirty="0" err="1" smtClean="0"/>
              <a:t>and</a:t>
            </a:r>
            <a:r>
              <a:rPr lang="de-DE" dirty="0" smtClean="0"/>
              <a:t> </a:t>
            </a:r>
            <a:r>
              <a:rPr lang="de-DE" dirty="0" err="1" smtClean="0"/>
              <a:t>local</a:t>
            </a:r>
            <a:r>
              <a:rPr lang="de-DE" dirty="0" smtClean="0"/>
              <a:t> </a:t>
            </a:r>
            <a:r>
              <a:rPr lang="de-DE" dirty="0" err="1" smtClean="0"/>
              <a:t>food</a:t>
            </a:r>
            <a:r>
              <a:rPr lang="de-DE" dirty="0" smtClean="0"/>
              <a:t>)</a:t>
            </a:r>
            <a:endParaRPr lang="de-DE" dirty="0"/>
          </a:p>
          <a:p>
            <a:endParaRPr lang="de-DE" dirty="0"/>
          </a:p>
        </p:txBody>
      </p:sp>
      <p:sp>
        <p:nvSpPr>
          <p:cNvPr id="4" name="Foliennummernplatzhalter 3"/>
          <p:cNvSpPr>
            <a:spLocks noGrp="1"/>
          </p:cNvSpPr>
          <p:nvPr>
            <p:ph type="sldNum" sz="quarter" idx="4"/>
          </p:nvPr>
        </p:nvSpPr>
        <p:spPr/>
        <p:txBody>
          <a:bodyPr/>
          <a:lstStyle/>
          <a:p>
            <a:fld id="{1F0946BE-1C9F-4069-AF48-91AB844904A8}" type="slidenum">
              <a:rPr lang="en-GB" smtClean="0"/>
              <a:t>4</a:t>
            </a:fld>
            <a:endParaRPr lang="en-GB"/>
          </a:p>
        </p:txBody>
      </p:sp>
    </p:spTree>
    <p:extLst>
      <p:ext uri="{BB962C8B-B14F-4D97-AF65-F5344CB8AC3E}">
        <p14:creationId xmlns:p14="http://schemas.microsoft.com/office/powerpoint/2010/main" val="179350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83568" y="476672"/>
            <a:ext cx="7772400" cy="864096"/>
          </a:xfrm>
        </p:spPr>
        <p:txBody>
          <a:bodyPr/>
          <a:lstStyle/>
          <a:p>
            <a:r>
              <a:rPr lang="de-DE" dirty="0" err="1" smtClean="0"/>
              <a:t>Organic</a:t>
            </a:r>
            <a:r>
              <a:rPr lang="de-DE" dirty="0" smtClean="0"/>
              <a:t> </a:t>
            </a:r>
            <a:r>
              <a:rPr lang="de-DE" dirty="0" err="1" smtClean="0"/>
              <a:t>and</a:t>
            </a:r>
            <a:r>
              <a:rPr lang="de-DE" dirty="0" smtClean="0"/>
              <a:t> </a:t>
            </a:r>
            <a:r>
              <a:rPr lang="de-DE" dirty="0" err="1" smtClean="0"/>
              <a:t>local</a:t>
            </a:r>
            <a:r>
              <a:rPr lang="de-DE" dirty="0" smtClean="0"/>
              <a:t> </a:t>
            </a:r>
            <a:r>
              <a:rPr lang="de-DE" dirty="0" err="1" smtClean="0"/>
              <a:t>food</a:t>
            </a:r>
            <a:r>
              <a:rPr lang="de-DE" dirty="0" smtClean="0"/>
              <a:t> </a:t>
            </a:r>
            <a:r>
              <a:rPr lang="de-DE" dirty="0" err="1" smtClean="0"/>
              <a:t>purchase</a:t>
            </a:r>
            <a:r>
              <a:rPr lang="de-DE" dirty="0" smtClean="0"/>
              <a:t> </a:t>
            </a:r>
            <a:r>
              <a:rPr lang="de-DE" dirty="0" err="1" smtClean="0"/>
              <a:t>behaviour</a:t>
            </a:r>
            <a:endParaRPr lang="en-GB" dirty="0"/>
          </a:p>
        </p:txBody>
      </p:sp>
      <p:sp>
        <p:nvSpPr>
          <p:cNvPr id="3" name="Inhaltsplatzhalter 2"/>
          <p:cNvSpPr>
            <a:spLocks noGrp="1"/>
          </p:cNvSpPr>
          <p:nvPr>
            <p:ph idx="1"/>
          </p:nvPr>
        </p:nvSpPr>
        <p:spPr>
          <a:xfrm>
            <a:off x="457200" y="1412777"/>
            <a:ext cx="8229600" cy="4176464"/>
          </a:xfrm>
        </p:spPr>
        <p:txBody>
          <a:bodyPr/>
          <a:lstStyle/>
          <a:p>
            <a:r>
              <a:rPr lang="de-DE" dirty="0" smtClean="0"/>
              <a:t>Higher </a:t>
            </a:r>
            <a:r>
              <a:rPr lang="de-DE" dirty="0" err="1" smtClean="0"/>
              <a:t>willingness-to-pay</a:t>
            </a:r>
            <a:r>
              <a:rPr lang="de-DE" dirty="0" smtClean="0"/>
              <a:t> </a:t>
            </a:r>
            <a:r>
              <a:rPr lang="de-DE" dirty="0" err="1" smtClean="0"/>
              <a:t>for</a:t>
            </a:r>
            <a:r>
              <a:rPr lang="de-DE" dirty="0" smtClean="0"/>
              <a:t> </a:t>
            </a:r>
            <a:r>
              <a:rPr lang="de-DE" dirty="0" err="1" smtClean="0"/>
              <a:t>local</a:t>
            </a:r>
            <a:r>
              <a:rPr lang="de-DE" dirty="0" smtClean="0"/>
              <a:t> </a:t>
            </a:r>
            <a:r>
              <a:rPr lang="de-DE" dirty="0" err="1" smtClean="0"/>
              <a:t>food</a:t>
            </a:r>
            <a:r>
              <a:rPr lang="de-DE" dirty="0" smtClean="0"/>
              <a:t> </a:t>
            </a:r>
            <a:r>
              <a:rPr lang="de-DE" dirty="0" err="1" smtClean="0"/>
              <a:t>compared</a:t>
            </a:r>
            <a:r>
              <a:rPr lang="de-DE" dirty="0" smtClean="0"/>
              <a:t> </a:t>
            </a:r>
            <a:r>
              <a:rPr lang="de-DE" dirty="0" err="1" smtClean="0"/>
              <a:t>to</a:t>
            </a:r>
            <a:r>
              <a:rPr lang="de-DE" dirty="0" smtClean="0"/>
              <a:t> </a:t>
            </a:r>
            <a:r>
              <a:rPr lang="de-DE" dirty="0" err="1" smtClean="0"/>
              <a:t>organic</a:t>
            </a:r>
            <a:r>
              <a:rPr lang="de-DE" dirty="0" smtClean="0"/>
              <a:t> </a:t>
            </a:r>
            <a:r>
              <a:rPr lang="de-DE" dirty="0" err="1" smtClean="0"/>
              <a:t>food</a:t>
            </a:r>
            <a:r>
              <a:rPr lang="de-DE" dirty="0" smtClean="0"/>
              <a:t> </a:t>
            </a:r>
            <a:r>
              <a:rPr lang="de-DE" sz="2000" dirty="0" smtClean="0"/>
              <a:t>(James et al., 2009; </a:t>
            </a:r>
            <a:r>
              <a:rPr lang="de-DE" sz="2000" dirty="0" err="1" smtClean="0"/>
              <a:t>Costanigro</a:t>
            </a:r>
            <a:r>
              <a:rPr lang="de-DE" sz="2000" dirty="0" smtClean="0"/>
              <a:t> et al., 2011; Onken et al., 2011; Wirth et al., 2011)</a:t>
            </a:r>
          </a:p>
          <a:p>
            <a:r>
              <a:rPr lang="de-DE" dirty="0" err="1" smtClean="0"/>
              <a:t>It</a:t>
            </a:r>
            <a:r>
              <a:rPr lang="de-DE" dirty="0" smtClean="0"/>
              <a:t> </a:t>
            </a:r>
            <a:r>
              <a:rPr lang="de-DE" dirty="0" err="1" smtClean="0"/>
              <a:t>remains</a:t>
            </a:r>
            <a:r>
              <a:rPr lang="de-DE" dirty="0" smtClean="0"/>
              <a:t> </a:t>
            </a:r>
            <a:r>
              <a:rPr lang="de-DE" dirty="0" err="1" smtClean="0"/>
              <a:t>unclear</a:t>
            </a:r>
            <a:r>
              <a:rPr lang="de-DE" dirty="0" smtClean="0"/>
              <a:t>, </a:t>
            </a:r>
            <a:r>
              <a:rPr lang="de-DE" dirty="0" err="1" smtClean="0"/>
              <a:t>whether</a:t>
            </a:r>
            <a:r>
              <a:rPr lang="de-DE" dirty="0" smtClean="0"/>
              <a:t>…</a:t>
            </a:r>
          </a:p>
          <a:p>
            <a:pPr lvl="1"/>
            <a:r>
              <a:rPr lang="de-DE" dirty="0" err="1" smtClean="0"/>
              <a:t>local</a:t>
            </a:r>
            <a:r>
              <a:rPr lang="de-DE" dirty="0" smtClean="0"/>
              <a:t> </a:t>
            </a:r>
            <a:r>
              <a:rPr lang="de-DE" dirty="0" err="1" smtClean="0"/>
              <a:t>and</a:t>
            </a:r>
            <a:r>
              <a:rPr lang="de-DE" dirty="0" smtClean="0"/>
              <a:t> </a:t>
            </a:r>
            <a:r>
              <a:rPr lang="de-DE" dirty="0" err="1" smtClean="0"/>
              <a:t>organic</a:t>
            </a:r>
            <a:r>
              <a:rPr lang="de-DE" dirty="0" smtClean="0"/>
              <a:t> </a:t>
            </a:r>
            <a:r>
              <a:rPr lang="de-DE" dirty="0" err="1" smtClean="0"/>
              <a:t>complement</a:t>
            </a:r>
            <a:r>
              <a:rPr lang="de-DE" dirty="0" smtClean="0"/>
              <a:t> </a:t>
            </a:r>
            <a:r>
              <a:rPr lang="de-DE" dirty="0" err="1" smtClean="0"/>
              <a:t>each</a:t>
            </a:r>
            <a:r>
              <a:rPr lang="de-DE" dirty="0" smtClean="0"/>
              <a:t> </a:t>
            </a:r>
            <a:r>
              <a:rPr lang="de-DE" dirty="0" err="1" smtClean="0"/>
              <a:t>other</a:t>
            </a:r>
            <a:r>
              <a:rPr lang="de-DE" dirty="0"/>
              <a:t> </a:t>
            </a:r>
            <a:r>
              <a:rPr lang="de-DE" dirty="0" smtClean="0"/>
              <a:t>(Gracia et al., 2014)</a:t>
            </a:r>
          </a:p>
          <a:p>
            <a:pPr marL="479425" lvl="1" indent="0">
              <a:buNone/>
            </a:pPr>
            <a:r>
              <a:rPr lang="de-DE" dirty="0" err="1" smtClean="0"/>
              <a:t>or</a:t>
            </a:r>
            <a:endParaRPr lang="de-DE" dirty="0" smtClean="0"/>
          </a:p>
          <a:p>
            <a:pPr lvl="1"/>
            <a:r>
              <a:rPr lang="de-DE" dirty="0" err="1" smtClean="0"/>
              <a:t>compete</a:t>
            </a:r>
            <a:r>
              <a:rPr lang="de-DE" dirty="0" smtClean="0"/>
              <a:t> </a:t>
            </a:r>
            <a:r>
              <a:rPr lang="de-DE" dirty="0" err="1" smtClean="0"/>
              <a:t>with</a:t>
            </a:r>
            <a:r>
              <a:rPr lang="de-DE" dirty="0" smtClean="0"/>
              <a:t> </a:t>
            </a:r>
            <a:r>
              <a:rPr lang="de-DE" dirty="0" err="1" smtClean="0"/>
              <a:t>each</a:t>
            </a:r>
            <a:r>
              <a:rPr lang="de-DE" dirty="0" smtClean="0"/>
              <a:t> </a:t>
            </a:r>
            <a:r>
              <a:rPr lang="de-DE" dirty="0" err="1" smtClean="0"/>
              <a:t>other</a:t>
            </a:r>
            <a:r>
              <a:rPr lang="de-DE" dirty="0" smtClean="0"/>
              <a:t> (</a:t>
            </a:r>
            <a:r>
              <a:rPr lang="de-DE" dirty="0" err="1" smtClean="0"/>
              <a:t>Costanigro</a:t>
            </a:r>
            <a:r>
              <a:rPr lang="de-DE" dirty="0" smtClean="0"/>
              <a:t> et al., 2014).</a:t>
            </a:r>
          </a:p>
          <a:p>
            <a:r>
              <a:rPr lang="de-DE" dirty="0" err="1" smtClean="0"/>
              <a:t>For</a:t>
            </a:r>
            <a:r>
              <a:rPr lang="de-DE" dirty="0" smtClean="0"/>
              <a:t> </a:t>
            </a:r>
            <a:r>
              <a:rPr lang="de-DE" dirty="0" err="1" smtClean="0"/>
              <a:t>organic-minded</a:t>
            </a:r>
            <a:r>
              <a:rPr lang="de-DE" dirty="0" smtClean="0"/>
              <a:t> </a:t>
            </a:r>
            <a:r>
              <a:rPr lang="de-DE" dirty="0" err="1" smtClean="0"/>
              <a:t>consumers</a:t>
            </a:r>
            <a:r>
              <a:rPr lang="de-DE" dirty="0" smtClean="0"/>
              <a:t> </a:t>
            </a:r>
            <a:r>
              <a:rPr lang="de-DE" dirty="0" err="1" smtClean="0"/>
              <a:t>local</a:t>
            </a:r>
            <a:r>
              <a:rPr lang="de-DE" dirty="0" smtClean="0"/>
              <a:t> </a:t>
            </a:r>
            <a:r>
              <a:rPr lang="de-DE" dirty="0" err="1" smtClean="0"/>
              <a:t>and</a:t>
            </a:r>
            <a:r>
              <a:rPr lang="de-DE" dirty="0" smtClean="0"/>
              <a:t> </a:t>
            </a:r>
            <a:r>
              <a:rPr lang="de-DE" dirty="0" err="1" smtClean="0"/>
              <a:t>organic</a:t>
            </a:r>
            <a:r>
              <a:rPr lang="de-DE" dirty="0" smtClean="0"/>
              <a:t> </a:t>
            </a:r>
            <a:r>
              <a:rPr lang="de-DE" dirty="0" err="1" smtClean="0"/>
              <a:t>appear</a:t>
            </a:r>
            <a:r>
              <a:rPr lang="de-DE" dirty="0" smtClean="0"/>
              <a:t> </a:t>
            </a:r>
            <a:r>
              <a:rPr lang="de-DE" dirty="0" err="1" smtClean="0"/>
              <a:t>to</a:t>
            </a:r>
            <a:r>
              <a:rPr lang="de-DE" dirty="0" smtClean="0"/>
              <a:t> </a:t>
            </a:r>
            <a:r>
              <a:rPr lang="de-DE" dirty="0" err="1" smtClean="0"/>
              <a:t>be</a:t>
            </a:r>
            <a:r>
              <a:rPr lang="de-DE" dirty="0" smtClean="0"/>
              <a:t> </a:t>
            </a:r>
            <a:r>
              <a:rPr lang="de-DE" dirty="0" err="1" smtClean="0"/>
              <a:t>complementary</a:t>
            </a:r>
            <a:r>
              <a:rPr lang="de-DE" dirty="0" smtClean="0"/>
              <a:t> </a:t>
            </a:r>
            <a:r>
              <a:rPr lang="de-DE" dirty="0" err="1" smtClean="0"/>
              <a:t>attributes</a:t>
            </a:r>
            <a:r>
              <a:rPr lang="de-DE" dirty="0" smtClean="0"/>
              <a:t>!</a:t>
            </a:r>
            <a:endParaRPr lang="de-DE" dirty="0"/>
          </a:p>
        </p:txBody>
      </p:sp>
      <p:sp>
        <p:nvSpPr>
          <p:cNvPr id="4" name="Foliennummernplatzhalter 3"/>
          <p:cNvSpPr>
            <a:spLocks noGrp="1"/>
          </p:cNvSpPr>
          <p:nvPr>
            <p:ph type="sldNum" sz="quarter" idx="4"/>
          </p:nvPr>
        </p:nvSpPr>
        <p:spPr/>
        <p:txBody>
          <a:bodyPr/>
          <a:lstStyle/>
          <a:p>
            <a:fld id="{1F0946BE-1C9F-4069-AF48-91AB844904A8}" type="slidenum">
              <a:rPr lang="en-GB" smtClean="0"/>
              <a:t>5</a:t>
            </a:fld>
            <a:endParaRPr lang="en-GB"/>
          </a:p>
        </p:txBody>
      </p:sp>
    </p:spTree>
    <p:extLst>
      <p:ext uri="{BB962C8B-B14F-4D97-AF65-F5344CB8AC3E}">
        <p14:creationId xmlns:p14="http://schemas.microsoft.com/office/powerpoint/2010/main" val="1078340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60648"/>
            <a:ext cx="7772400" cy="864096"/>
          </a:xfrm>
        </p:spPr>
        <p:txBody>
          <a:bodyPr/>
          <a:lstStyle/>
          <a:p>
            <a:r>
              <a:rPr lang="de-DE" dirty="0" smtClean="0">
                <a:latin typeface="+mn-lt"/>
              </a:rPr>
              <a:t>Background </a:t>
            </a:r>
            <a:r>
              <a:rPr lang="de-DE" dirty="0" err="1" smtClean="0">
                <a:latin typeface="+mn-lt"/>
              </a:rPr>
              <a:t>of</a:t>
            </a:r>
            <a:r>
              <a:rPr lang="de-DE" dirty="0" smtClean="0">
                <a:latin typeface="+mn-lt"/>
              </a:rPr>
              <a:t> </a:t>
            </a:r>
            <a:r>
              <a:rPr lang="de-DE" dirty="0" err="1" smtClean="0">
                <a:latin typeface="+mn-lt"/>
              </a:rPr>
              <a:t>this</a:t>
            </a:r>
            <a:r>
              <a:rPr lang="de-DE" dirty="0" smtClean="0">
                <a:latin typeface="+mn-lt"/>
              </a:rPr>
              <a:t> </a:t>
            </a:r>
            <a:r>
              <a:rPr lang="de-DE" dirty="0" err="1" smtClean="0">
                <a:latin typeface="+mn-lt"/>
              </a:rPr>
              <a:t>study</a:t>
            </a:r>
            <a:endParaRPr lang="en-GB" dirty="0">
              <a:latin typeface="+mn-lt"/>
            </a:endParaRPr>
          </a:p>
        </p:txBody>
      </p:sp>
      <p:sp>
        <p:nvSpPr>
          <p:cNvPr id="3" name="Inhaltsplatzhalter 2"/>
          <p:cNvSpPr>
            <a:spLocks noGrp="1"/>
          </p:cNvSpPr>
          <p:nvPr>
            <p:ph idx="1"/>
          </p:nvPr>
        </p:nvSpPr>
        <p:spPr>
          <a:xfrm>
            <a:off x="683568" y="1340768"/>
            <a:ext cx="8229600" cy="3384376"/>
          </a:xfrm>
        </p:spPr>
        <p:txBody>
          <a:bodyPr/>
          <a:lstStyle/>
          <a:p>
            <a:r>
              <a:rPr lang="de-DE" dirty="0" err="1" smtClean="0"/>
              <a:t>Combination</a:t>
            </a:r>
            <a:r>
              <a:rPr lang="de-DE" dirty="0" smtClean="0"/>
              <a:t> </a:t>
            </a:r>
            <a:r>
              <a:rPr lang="de-DE" dirty="0" err="1" smtClean="0"/>
              <a:t>of</a:t>
            </a:r>
            <a:r>
              <a:rPr lang="de-DE" dirty="0" smtClean="0"/>
              <a:t> </a:t>
            </a:r>
            <a:r>
              <a:rPr lang="de-DE" dirty="0" err="1" smtClean="0"/>
              <a:t>consumer</a:t>
            </a:r>
            <a:r>
              <a:rPr lang="de-DE" dirty="0" smtClean="0"/>
              <a:t> </a:t>
            </a:r>
            <a:r>
              <a:rPr lang="de-DE" dirty="0" err="1" smtClean="0"/>
              <a:t>survey</a:t>
            </a:r>
            <a:r>
              <a:rPr lang="de-DE" dirty="0" smtClean="0"/>
              <a:t> </a:t>
            </a:r>
            <a:r>
              <a:rPr lang="de-DE" dirty="0" err="1" smtClean="0"/>
              <a:t>and</a:t>
            </a:r>
            <a:r>
              <a:rPr lang="de-DE" dirty="0" smtClean="0"/>
              <a:t> </a:t>
            </a:r>
            <a:r>
              <a:rPr lang="de-DE" dirty="0" err="1" smtClean="0"/>
              <a:t>choice</a:t>
            </a:r>
            <a:r>
              <a:rPr lang="de-DE" dirty="0" smtClean="0"/>
              <a:t> </a:t>
            </a:r>
            <a:r>
              <a:rPr lang="de-DE" dirty="0" err="1" smtClean="0"/>
              <a:t>experiment</a:t>
            </a:r>
            <a:endParaRPr lang="de-DE" dirty="0" smtClean="0"/>
          </a:p>
          <a:p>
            <a:r>
              <a:rPr lang="de-DE" dirty="0" smtClean="0"/>
              <a:t>638 </a:t>
            </a:r>
            <a:r>
              <a:rPr lang="de-DE" dirty="0" err="1" smtClean="0"/>
              <a:t>respondents</a:t>
            </a:r>
            <a:r>
              <a:rPr lang="de-DE" dirty="0" smtClean="0"/>
              <a:t> in </a:t>
            </a:r>
            <a:r>
              <a:rPr lang="de-DE" dirty="0" err="1" smtClean="0"/>
              <a:t>eight</a:t>
            </a:r>
            <a:r>
              <a:rPr lang="de-DE" dirty="0" smtClean="0"/>
              <a:t> </a:t>
            </a:r>
            <a:r>
              <a:rPr lang="de-DE" dirty="0" err="1" smtClean="0"/>
              <a:t>supermarkets</a:t>
            </a:r>
            <a:r>
              <a:rPr lang="de-DE" dirty="0" smtClean="0"/>
              <a:t> in </a:t>
            </a:r>
            <a:r>
              <a:rPr lang="de-DE" dirty="0" err="1" smtClean="0"/>
              <a:t>four</a:t>
            </a:r>
            <a:r>
              <a:rPr lang="de-DE" dirty="0" smtClean="0"/>
              <a:t> </a:t>
            </a:r>
            <a:r>
              <a:rPr lang="de-DE" dirty="0" err="1" smtClean="0"/>
              <a:t>regions</a:t>
            </a:r>
            <a:r>
              <a:rPr lang="de-DE" dirty="0" smtClean="0"/>
              <a:t> in Germany (urban – rural; North – East – South – West)</a:t>
            </a:r>
          </a:p>
          <a:p>
            <a:r>
              <a:rPr lang="de-DE" dirty="0" smtClean="0"/>
              <a:t>Computer-</a:t>
            </a:r>
            <a:r>
              <a:rPr lang="de-DE" dirty="0" err="1" smtClean="0"/>
              <a:t>assisted</a:t>
            </a:r>
            <a:r>
              <a:rPr lang="de-DE" dirty="0" smtClean="0"/>
              <a:t> </a:t>
            </a:r>
            <a:r>
              <a:rPr lang="de-DE" dirty="0" err="1" smtClean="0"/>
              <a:t>self-interviewing</a:t>
            </a:r>
            <a:r>
              <a:rPr lang="de-DE" dirty="0" smtClean="0"/>
              <a:t> (CASI) </a:t>
            </a:r>
          </a:p>
          <a:p>
            <a:r>
              <a:rPr lang="de-DE" dirty="0" smtClean="0"/>
              <a:t>631 </a:t>
            </a:r>
            <a:r>
              <a:rPr lang="de-DE" dirty="0" err="1" smtClean="0"/>
              <a:t>responses</a:t>
            </a:r>
            <a:r>
              <a:rPr lang="de-DE" dirty="0" smtClean="0"/>
              <a:t> </a:t>
            </a:r>
            <a:r>
              <a:rPr lang="de-DE" dirty="0" err="1" smtClean="0"/>
              <a:t>were</a:t>
            </a:r>
            <a:r>
              <a:rPr lang="de-DE" dirty="0" smtClean="0"/>
              <a:t> </a:t>
            </a:r>
            <a:r>
              <a:rPr lang="de-DE" dirty="0" err="1" smtClean="0"/>
              <a:t>usable</a:t>
            </a:r>
            <a:r>
              <a:rPr lang="de-DE" dirty="0" smtClean="0"/>
              <a:t> </a:t>
            </a:r>
            <a:r>
              <a:rPr lang="de-DE" dirty="0" err="1" smtClean="0"/>
              <a:t>for</a:t>
            </a:r>
            <a:r>
              <a:rPr lang="de-DE" dirty="0" smtClean="0"/>
              <a:t> </a:t>
            </a:r>
            <a:r>
              <a:rPr lang="de-DE" dirty="0" err="1" smtClean="0"/>
              <a:t>the</a:t>
            </a:r>
            <a:r>
              <a:rPr lang="de-DE" dirty="0" smtClean="0"/>
              <a:t> </a:t>
            </a:r>
            <a:r>
              <a:rPr lang="de-DE" dirty="0" err="1" smtClean="0"/>
              <a:t>choice</a:t>
            </a:r>
            <a:r>
              <a:rPr lang="de-DE" dirty="0" smtClean="0"/>
              <a:t> </a:t>
            </a:r>
            <a:r>
              <a:rPr lang="de-DE" dirty="0" err="1" smtClean="0"/>
              <a:t>experiment</a:t>
            </a:r>
            <a:endParaRPr lang="de-DE" dirty="0" smtClean="0"/>
          </a:p>
          <a:p>
            <a:r>
              <a:rPr lang="de-DE" dirty="0" err="1" smtClean="0"/>
              <a:t>Four</a:t>
            </a:r>
            <a:r>
              <a:rPr lang="de-DE" dirty="0" smtClean="0"/>
              <a:t> </a:t>
            </a:r>
            <a:r>
              <a:rPr lang="de-DE" dirty="0" err="1" smtClean="0"/>
              <a:t>products</a:t>
            </a:r>
            <a:r>
              <a:rPr lang="de-DE" dirty="0" smtClean="0"/>
              <a:t>: </a:t>
            </a:r>
            <a:r>
              <a:rPr lang="de-DE" dirty="0" err="1" smtClean="0"/>
              <a:t>apples</a:t>
            </a:r>
            <a:r>
              <a:rPr lang="de-DE" dirty="0" smtClean="0"/>
              <a:t>, </a:t>
            </a:r>
            <a:r>
              <a:rPr lang="de-DE" dirty="0" err="1"/>
              <a:t>b</a:t>
            </a:r>
            <a:r>
              <a:rPr lang="de-DE" dirty="0" err="1" smtClean="0"/>
              <a:t>utter</a:t>
            </a:r>
            <a:r>
              <a:rPr lang="de-DE" dirty="0" smtClean="0"/>
              <a:t>, </a:t>
            </a:r>
            <a:r>
              <a:rPr lang="de-DE" dirty="0" err="1" smtClean="0"/>
              <a:t>flour</a:t>
            </a:r>
            <a:r>
              <a:rPr lang="de-DE" dirty="0" smtClean="0"/>
              <a:t> </a:t>
            </a:r>
            <a:r>
              <a:rPr lang="de-DE" dirty="0" err="1" smtClean="0"/>
              <a:t>and</a:t>
            </a:r>
            <a:r>
              <a:rPr lang="de-DE" dirty="0" smtClean="0"/>
              <a:t> </a:t>
            </a:r>
            <a:r>
              <a:rPr lang="de-DE" dirty="0" err="1"/>
              <a:t>s</a:t>
            </a:r>
            <a:r>
              <a:rPr lang="de-DE" dirty="0" err="1" smtClean="0"/>
              <a:t>teaks</a:t>
            </a:r>
            <a:endParaRPr lang="de-DE" dirty="0" smtClean="0"/>
          </a:p>
          <a:p>
            <a:r>
              <a:rPr lang="de-DE" dirty="0" smtClean="0"/>
              <a:t>16 </a:t>
            </a:r>
            <a:r>
              <a:rPr lang="de-DE" dirty="0" err="1" smtClean="0"/>
              <a:t>choice</a:t>
            </a:r>
            <a:r>
              <a:rPr lang="de-DE" dirty="0" smtClean="0"/>
              <a:t> </a:t>
            </a:r>
            <a:r>
              <a:rPr lang="de-DE" dirty="0" err="1" smtClean="0"/>
              <a:t>sets</a:t>
            </a:r>
            <a:r>
              <a:rPr lang="de-DE" dirty="0" smtClean="0"/>
              <a:t> per </a:t>
            </a:r>
            <a:r>
              <a:rPr lang="de-DE" dirty="0" err="1" smtClean="0"/>
              <a:t>respondent</a:t>
            </a:r>
            <a:r>
              <a:rPr lang="de-DE" dirty="0" smtClean="0"/>
              <a:t> (</a:t>
            </a:r>
            <a:r>
              <a:rPr lang="de-DE" dirty="0" err="1" smtClean="0"/>
              <a:t>four</a:t>
            </a:r>
            <a:r>
              <a:rPr lang="de-DE" dirty="0" smtClean="0"/>
              <a:t> </a:t>
            </a:r>
            <a:r>
              <a:rPr lang="de-DE" dirty="0" err="1" smtClean="0"/>
              <a:t>for</a:t>
            </a:r>
            <a:r>
              <a:rPr lang="de-DE" dirty="0" smtClean="0"/>
              <a:t> </a:t>
            </a:r>
            <a:r>
              <a:rPr lang="de-DE" dirty="0" err="1" smtClean="0"/>
              <a:t>each</a:t>
            </a:r>
            <a:r>
              <a:rPr lang="de-DE" dirty="0" smtClean="0"/>
              <a:t> </a:t>
            </a:r>
            <a:r>
              <a:rPr lang="de-DE" dirty="0" err="1" smtClean="0"/>
              <a:t>product</a:t>
            </a:r>
            <a:r>
              <a:rPr lang="de-DE" dirty="0" smtClean="0"/>
              <a:t>)</a:t>
            </a:r>
          </a:p>
        </p:txBody>
      </p:sp>
      <p:sp>
        <p:nvSpPr>
          <p:cNvPr id="6" name="Foliennummernplatzhalter 5"/>
          <p:cNvSpPr>
            <a:spLocks noGrp="1"/>
          </p:cNvSpPr>
          <p:nvPr>
            <p:ph type="sldNum" sz="quarter" idx="4"/>
          </p:nvPr>
        </p:nvSpPr>
        <p:spPr/>
        <p:txBody>
          <a:bodyPr/>
          <a:lstStyle/>
          <a:p>
            <a:fld id="{1F0946BE-1C9F-4069-AF48-91AB844904A8}" type="slidenum">
              <a:rPr lang="en-GB" smtClean="0"/>
              <a:t>6</a:t>
            </a:fld>
            <a:endParaRPr lang="en-GB"/>
          </a:p>
        </p:txBody>
      </p:sp>
    </p:spTree>
    <p:extLst>
      <p:ext uri="{BB962C8B-B14F-4D97-AF65-F5344CB8AC3E}">
        <p14:creationId xmlns:p14="http://schemas.microsoft.com/office/powerpoint/2010/main" val="3537255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52671" y="130411"/>
            <a:ext cx="8229600" cy="706090"/>
          </a:xfrm>
        </p:spPr>
        <p:txBody>
          <a:bodyPr/>
          <a:lstStyle/>
          <a:p>
            <a:r>
              <a:rPr lang="de-DE" dirty="0" smtClean="0">
                <a:latin typeface="+mn-lt"/>
              </a:rPr>
              <a:t>Survey </a:t>
            </a:r>
            <a:r>
              <a:rPr lang="de-DE" dirty="0" err="1" smtClean="0">
                <a:latin typeface="+mn-lt"/>
              </a:rPr>
              <a:t>respondents</a:t>
            </a:r>
            <a:endParaRPr lang="en-GB" dirty="0">
              <a:latin typeface="+mn-lt"/>
            </a:endParaRPr>
          </a:p>
        </p:txBody>
      </p:sp>
      <p:graphicFrame>
        <p:nvGraphicFramePr>
          <p:cNvPr id="4" name="Tabelle 3"/>
          <p:cNvGraphicFramePr>
            <a:graphicFrameLocks noGrp="1"/>
          </p:cNvGraphicFramePr>
          <p:nvPr>
            <p:extLst>
              <p:ext uri="{D42A27DB-BD31-4B8C-83A1-F6EECF244321}">
                <p14:modId xmlns:p14="http://schemas.microsoft.com/office/powerpoint/2010/main" val="3508865589"/>
              </p:ext>
            </p:extLst>
          </p:nvPr>
        </p:nvGraphicFramePr>
        <p:xfrm>
          <a:off x="452673" y="836501"/>
          <a:ext cx="7935751" cy="5191645"/>
        </p:xfrm>
        <a:graphic>
          <a:graphicData uri="http://schemas.openxmlformats.org/drawingml/2006/table">
            <a:tbl>
              <a:tblPr firstRow="1" firstCol="1" bandRow="1"/>
              <a:tblGrid>
                <a:gridCol w="1335172"/>
                <a:gridCol w="366583"/>
                <a:gridCol w="2679839"/>
                <a:gridCol w="1184719"/>
                <a:gridCol w="1184719"/>
                <a:gridCol w="1184719"/>
              </a:tblGrid>
              <a:tr h="235565">
                <a:tc gridSpan="2">
                  <a:txBody>
                    <a:bodyPr/>
                    <a:lstStyle/>
                    <a:p>
                      <a:pPr algn="just">
                        <a:lnSpc>
                          <a:spcPct val="100000"/>
                        </a:lnSpc>
                        <a:spcAft>
                          <a:spcPts val="0"/>
                        </a:spcAft>
                      </a:pPr>
                      <a:r>
                        <a:rPr lang="en-GB" sz="1400" dirty="0">
                          <a:effectLst/>
                          <a:latin typeface="+mn-lt"/>
                          <a:ea typeface="Times New Roman" panose="02020603050405020304" pitchFamily="18" charset="0"/>
                        </a:rPr>
                        <a:t> </a:t>
                      </a:r>
                      <a:endParaRPr lang="de-DE" sz="1400" dirty="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lgn="just">
                        <a:lnSpc>
                          <a:spcPct val="100000"/>
                        </a:lnSpc>
                        <a:spcAft>
                          <a:spcPts val="0"/>
                        </a:spcAft>
                      </a:pPr>
                      <a:r>
                        <a:rPr lang="en-GB" sz="1400">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b="1" dirty="0">
                          <a:effectLst/>
                          <a:latin typeface="+mn-lt"/>
                          <a:ea typeface="Times New Roman" panose="02020603050405020304" pitchFamily="18" charset="0"/>
                        </a:rPr>
                        <a:t>Total (%)</a:t>
                      </a:r>
                      <a:endParaRPr lang="de-DE" sz="1400" dirty="0">
                        <a:effectLst/>
                        <a:latin typeface="+mn-lt"/>
                        <a:ea typeface="Calibri" panose="020F0502020204030204" pitchFamily="34" charset="0"/>
                      </a:endParaRPr>
                    </a:p>
                  </a:txBody>
                  <a:tcPr marL="34054" marR="3405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b="1">
                          <a:effectLst/>
                          <a:latin typeface="+mn-lt"/>
                          <a:ea typeface="Times New Roman" panose="02020603050405020304" pitchFamily="18" charset="0"/>
                        </a:rPr>
                        <a:t>Cluster 1</a:t>
                      </a:r>
                      <a:endParaRPr lang="de-DE" sz="140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b="1" dirty="0">
                          <a:effectLst/>
                          <a:latin typeface="+mn-lt"/>
                          <a:ea typeface="Times New Roman" panose="02020603050405020304" pitchFamily="18" charset="0"/>
                        </a:rPr>
                        <a:t>Cluster 2</a:t>
                      </a:r>
                      <a:endParaRPr lang="de-DE" sz="1400" dirty="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2">
                <a:tc gridSpan="3">
                  <a:txBody>
                    <a:bodyPr/>
                    <a:lstStyle/>
                    <a:p>
                      <a:pPr algn="just">
                        <a:lnSpc>
                          <a:spcPct val="100000"/>
                        </a:lnSpc>
                        <a:spcAft>
                          <a:spcPts val="0"/>
                        </a:spcAft>
                      </a:pPr>
                      <a:r>
                        <a:rPr lang="en-GB" sz="1400" b="1" dirty="0">
                          <a:effectLst/>
                          <a:latin typeface="+mn-lt"/>
                          <a:ea typeface="Times New Roman" panose="02020603050405020304" pitchFamily="18" charset="0"/>
                        </a:rPr>
                        <a:t>Number of respondents</a:t>
                      </a:r>
                      <a:endParaRPr lang="de-DE" sz="1400" dirty="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a:txBody>
                    <a:bodyPr/>
                    <a:lstStyle/>
                    <a:p>
                      <a:pPr algn="just">
                        <a:lnSpc>
                          <a:spcPct val="100000"/>
                        </a:lnSpc>
                        <a:spcAft>
                          <a:spcPts val="0"/>
                        </a:spcAft>
                      </a:pPr>
                      <a:r>
                        <a:rPr lang="en-GB" sz="1400">
                          <a:effectLst/>
                          <a:latin typeface="+mn-lt"/>
                          <a:ea typeface="Times New Roman" panose="02020603050405020304" pitchFamily="18" charset="0"/>
                        </a:rPr>
                        <a:t>638</a:t>
                      </a:r>
                      <a:endParaRPr lang="de-DE" sz="1400">
                        <a:effectLst/>
                        <a:latin typeface="+mn-lt"/>
                        <a:ea typeface="Calibri" panose="020F0502020204030204" pitchFamily="34" charset="0"/>
                      </a:endParaRPr>
                    </a:p>
                  </a:txBody>
                  <a:tcPr marL="34054" marR="3405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a:effectLst/>
                          <a:latin typeface="+mn-lt"/>
                          <a:ea typeface="Times New Roman" panose="02020603050405020304" pitchFamily="18" charset="0"/>
                        </a:rPr>
                        <a:t>211</a:t>
                      </a:r>
                      <a:endParaRPr lang="de-DE" sz="140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dirty="0">
                          <a:effectLst/>
                          <a:latin typeface="+mn-lt"/>
                          <a:ea typeface="Times New Roman" panose="02020603050405020304" pitchFamily="18" charset="0"/>
                        </a:rPr>
                        <a:t>427</a:t>
                      </a:r>
                      <a:endParaRPr lang="de-DE" sz="1400" dirty="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2">
                <a:tc>
                  <a:txBody>
                    <a:bodyPr/>
                    <a:lstStyle/>
                    <a:p>
                      <a:pPr algn="just">
                        <a:lnSpc>
                          <a:spcPct val="100000"/>
                        </a:lnSpc>
                        <a:spcAft>
                          <a:spcPts val="0"/>
                        </a:spcAft>
                      </a:pPr>
                      <a:r>
                        <a:rPr lang="en-GB" sz="1400" b="1">
                          <a:effectLst/>
                          <a:latin typeface="+mn-lt"/>
                          <a:ea typeface="Times New Roman" panose="02020603050405020304" pitchFamily="18" charset="0"/>
                        </a:rPr>
                        <a:t>Gender</a:t>
                      </a:r>
                      <a:endParaRPr lang="de-DE" sz="140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0000"/>
                        </a:lnSpc>
                        <a:spcAft>
                          <a:spcPts val="0"/>
                        </a:spcAft>
                      </a:pPr>
                      <a:r>
                        <a:rPr lang="en-GB" sz="1400">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00000"/>
                        </a:lnSpc>
                        <a:spcAft>
                          <a:spcPts val="0"/>
                        </a:spcAft>
                      </a:pPr>
                      <a:endParaRPr lang="de-DE" sz="12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2">
                <a:tc>
                  <a:txBody>
                    <a:bodyPr/>
                    <a:lstStyle/>
                    <a:p>
                      <a:pPr algn="just">
                        <a:lnSpc>
                          <a:spcPct val="100000"/>
                        </a:lnSpc>
                        <a:spcAft>
                          <a:spcPts val="0"/>
                        </a:spcAft>
                      </a:pPr>
                      <a:r>
                        <a:rPr lang="en-GB" sz="1400" b="1">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just">
                        <a:lnSpc>
                          <a:spcPct val="100000"/>
                        </a:lnSpc>
                        <a:spcAft>
                          <a:spcPts val="0"/>
                        </a:spcAft>
                      </a:pPr>
                      <a:r>
                        <a:rPr lang="en-GB" sz="1400" dirty="0">
                          <a:effectLst/>
                          <a:latin typeface="+mn-lt"/>
                          <a:ea typeface="Times New Roman" panose="02020603050405020304" pitchFamily="18" charset="0"/>
                        </a:rPr>
                        <a:t>Female </a:t>
                      </a:r>
                      <a:endParaRPr lang="de-DE" sz="1400" dirty="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pPr algn="just">
                        <a:lnSpc>
                          <a:spcPct val="100000"/>
                        </a:lnSpc>
                        <a:spcAft>
                          <a:spcPts val="0"/>
                        </a:spcAft>
                      </a:pPr>
                      <a:endParaRPr lang="de-DE" sz="1200" dirty="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spcAft>
                          <a:spcPts val="0"/>
                        </a:spcAft>
                      </a:pPr>
                      <a:r>
                        <a:rPr lang="en-GB" sz="1400">
                          <a:effectLst/>
                          <a:latin typeface="+mn-lt"/>
                          <a:ea typeface="Times New Roman" panose="02020603050405020304" pitchFamily="18" charset="0"/>
                        </a:rPr>
                        <a:t>65,2</a:t>
                      </a:r>
                      <a:endParaRPr lang="de-DE" sz="1400">
                        <a:effectLst/>
                        <a:latin typeface="+mn-lt"/>
                        <a:ea typeface="Calibri" panose="020F0502020204030204" pitchFamily="34" charset="0"/>
                      </a:endParaRPr>
                    </a:p>
                  </a:txBody>
                  <a:tcPr marL="34054" marR="3405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spcAft>
                          <a:spcPts val="0"/>
                        </a:spcAft>
                      </a:pPr>
                      <a:r>
                        <a:rPr lang="en-GB" sz="1400">
                          <a:effectLst/>
                          <a:latin typeface="+mn-lt"/>
                          <a:ea typeface="Times New Roman" panose="02020603050405020304" pitchFamily="18" charset="0"/>
                        </a:rPr>
                        <a:t>75,8</a:t>
                      </a:r>
                      <a:endParaRPr lang="de-DE" sz="140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spcAft>
                          <a:spcPts val="0"/>
                        </a:spcAft>
                      </a:pPr>
                      <a:r>
                        <a:rPr lang="en-GB" sz="1400">
                          <a:effectLst/>
                          <a:latin typeface="+mn-lt"/>
                          <a:ea typeface="Times New Roman" panose="02020603050405020304" pitchFamily="18" charset="0"/>
                        </a:rPr>
                        <a:t>60,0</a:t>
                      </a:r>
                      <a:endParaRPr lang="de-DE" sz="140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a:noFill/>
                    </a:lnB>
                  </a:tcPr>
                </a:tc>
              </a:tr>
              <a:tr h="243022">
                <a:tc>
                  <a:txBody>
                    <a:bodyPr/>
                    <a:lstStyle/>
                    <a:p>
                      <a:pPr algn="just">
                        <a:lnSpc>
                          <a:spcPct val="100000"/>
                        </a:lnSpc>
                        <a:spcAft>
                          <a:spcPts val="0"/>
                        </a:spcAft>
                      </a:pPr>
                      <a:r>
                        <a:rPr lang="en-GB" sz="1400" b="1">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just">
                        <a:lnSpc>
                          <a:spcPct val="100000"/>
                        </a:lnSpc>
                        <a:spcAft>
                          <a:spcPts val="0"/>
                        </a:spcAft>
                      </a:pPr>
                      <a:r>
                        <a:rPr lang="en-GB" sz="1400" dirty="0">
                          <a:effectLst/>
                          <a:latin typeface="+mn-lt"/>
                          <a:ea typeface="Times New Roman" panose="02020603050405020304" pitchFamily="18" charset="0"/>
                        </a:rPr>
                        <a:t>Male </a:t>
                      </a:r>
                      <a:endParaRPr lang="de-DE" sz="1400" dirty="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algn="just">
                        <a:lnSpc>
                          <a:spcPct val="100000"/>
                        </a:lnSpc>
                        <a:spcAft>
                          <a:spcPts val="0"/>
                        </a:spcAft>
                      </a:pPr>
                      <a:endParaRPr lang="de-DE" sz="1200" dirty="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a:effectLst/>
                          <a:latin typeface="+mn-lt"/>
                          <a:ea typeface="Times New Roman" panose="02020603050405020304" pitchFamily="18" charset="0"/>
                        </a:rPr>
                        <a:t>34,8</a:t>
                      </a:r>
                      <a:endParaRPr lang="de-DE" sz="1400">
                        <a:effectLst/>
                        <a:latin typeface="+mn-lt"/>
                        <a:ea typeface="Calibri" panose="020F0502020204030204" pitchFamily="34" charset="0"/>
                      </a:endParaRPr>
                    </a:p>
                  </a:txBody>
                  <a:tcPr marL="34054" marR="34054"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a:effectLst/>
                          <a:latin typeface="+mn-lt"/>
                          <a:ea typeface="Times New Roman" panose="02020603050405020304" pitchFamily="18" charset="0"/>
                        </a:rPr>
                        <a:t>24,2</a:t>
                      </a:r>
                      <a:endParaRPr lang="de-DE" sz="1400">
                        <a:effectLst/>
                        <a:latin typeface="+mn-lt"/>
                        <a:ea typeface="Calibri" panose="020F0502020204030204" pitchFamily="34" charset="0"/>
                      </a:endParaRPr>
                    </a:p>
                  </a:txBody>
                  <a:tcPr marL="34054" marR="3405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a:effectLst/>
                          <a:latin typeface="+mn-lt"/>
                          <a:ea typeface="Times New Roman" panose="02020603050405020304" pitchFamily="18" charset="0"/>
                        </a:rPr>
                        <a:t>40,0</a:t>
                      </a:r>
                      <a:endParaRPr lang="de-DE" sz="1400">
                        <a:effectLst/>
                        <a:latin typeface="+mn-lt"/>
                        <a:ea typeface="Calibri" panose="020F0502020204030204" pitchFamily="34" charset="0"/>
                      </a:endParaRPr>
                    </a:p>
                  </a:txBody>
                  <a:tcPr marL="34054" marR="34054" marT="0" marB="0">
                    <a:lnL>
                      <a:noFill/>
                    </a:lnL>
                    <a:lnR>
                      <a:noFill/>
                    </a:lnR>
                    <a:lnT>
                      <a:noFill/>
                    </a:lnT>
                    <a:lnB w="12700" cap="flat" cmpd="sng" algn="ctr">
                      <a:solidFill>
                        <a:srgbClr val="000000"/>
                      </a:solidFill>
                      <a:prstDash val="solid"/>
                      <a:round/>
                      <a:headEnd type="none" w="med" len="med"/>
                      <a:tailEnd type="none" w="med" len="med"/>
                    </a:lnB>
                  </a:tcPr>
                </a:tc>
              </a:tr>
              <a:tr h="243022">
                <a:tc>
                  <a:txBody>
                    <a:bodyPr/>
                    <a:lstStyle/>
                    <a:p>
                      <a:pPr algn="just">
                        <a:lnSpc>
                          <a:spcPct val="100000"/>
                        </a:lnSpc>
                        <a:spcAft>
                          <a:spcPts val="0"/>
                        </a:spcAft>
                      </a:pPr>
                      <a:r>
                        <a:rPr lang="en-GB" sz="1400" b="1">
                          <a:effectLst/>
                          <a:latin typeface="+mn-lt"/>
                          <a:ea typeface="Times New Roman" panose="02020603050405020304" pitchFamily="18" charset="0"/>
                        </a:rPr>
                        <a:t>Age</a:t>
                      </a:r>
                      <a:endParaRPr lang="de-DE" sz="140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0000"/>
                        </a:lnSpc>
                        <a:spcAft>
                          <a:spcPts val="0"/>
                        </a:spcAft>
                      </a:pPr>
                      <a:r>
                        <a:rPr lang="en-GB" sz="1400">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00000"/>
                        </a:lnSpc>
                        <a:spcAft>
                          <a:spcPts val="0"/>
                        </a:spcAft>
                      </a:pPr>
                      <a:endParaRPr lang="de-DE" sz="12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2">
                <a:tc>
                  <a:txBody>
                    <a:bodyPr/>
                    <a:lstStyle/>
                    <a:p>
                      <a:pPr algn="just">
                        <a:lnSpc>
                          <a:spcPct val="100000"/>
                        </a:lnSpc>
                        <a:spcAft>
                          <a:spcPts val="0"/>
                        </a:spcAft>
                      </a:pPr>
                      <a:r>
                        <a:rPr lang="en-GB" sz="1400" b="1">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just">
                        <a:lnSpc>
                          <a:spcPct val="100000"/>
                        </a:lnSpc>
                        <a:spcAft>
                          <a:spcPts val="0"/>
                        </a:spcAft>
                      </a:pPr>
                      <a:r>
                        <a:rPr lang="en-GB" sz="1400">
                          <a:effectLst/>
                          <a:latin typeface="+mn-lt"/>
                          <a:ea typeface="Times New Roman" panose="02020603050405020304" pitchFamily="18" charset="0"/>
                        </a:rPr>
                        <a:t>18-30 years </a:t>
                      </a:r>
                      <a:endParaRPr lang="de-DE" sz="14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pPr algn="just">
                        <a:lnSpc>
                          <a:spcPct val="100000"/>
                        </a:lnSpc>
                        <a:spcAft>
                          <a:spcPts val="0"/>
                        </a:spcAft>
                      </a:pPr>
                      <a:endParaRPr lang="de-DE" sz="12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spcAft>
                          <a:spcPts val="0"/>
                        </a:spcAft>
                      </a:pPr>
                      <a:r>
                        <a:rPr lang="en-GB" sz="1400">
                          <a:effectLst/>
                          <a:latin typeface="+mn-lt"/>
                          <a:ea typeface="Times New Roman" panose="02020603050405020304" pitchFamily="18" charset="0"/>
                        </a:rPr>
                        <a:t>19,2</a:t>
                      </a:r>
                      <a:endParaRPr lang="de-DE" sz="1400">
                        <a:effectLst/>
                        <a:latin typeface="+mn-lt"/>
                        <a:ea typeface="Calibri" panose="020F0502020204030204" pitchFamily="34" charset="0"/>
                      </a:endParaRPr>
                    </a:p>
                  </a:txBody>
                  <a:tcPr marL="34054" marR="3405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spcAft>
                          <a:spcPts val="0"/>
                        </a:spcAft>
                      </a:pPr>
                      <a:r>
                        <a:rPr lang="en-GB" sz="1400">
                          <a:effectLst/>
                          <a:latin typeface="+mn-lt"/>
                          <a:ea typeface="Times New Roman" panose="02020603050405020304" pitchFamily="18" charset="0"/>
                        </a:rPr>
                        <a:t>11,8</a:t>
                      </a:r>
                      <a:endParaRPr lang="de-DE" sz="140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spcAft>
                          <a:spcPts val="0"/>
                        </a:spcAft>
                      </a:pPr>
                      <a:r>
                        <a:rPr lang="en-GB" sz="1400">
                          <a:effectLst/>
                          <a:latin typeface="+mn-lt"/>
                          <a:ea typeface="Times New Roman" panose="02020603050405020304" pitchFamily="18" charset="0"/>
                        </a:rPr>
                        <a:t>22,7</a:t>
                      </a:r>
                      <a:endParaRPr lang="de-DE" sz="140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a:noFill/>
                    </a:lnB>
                  </a:tcPr>
                </a:tc>
              </a:tr>
              <a:tr h="243022">
                <a:tc>
                  <a:txBody>
                    <a:bodyPr/>
                    <a:lstStyle/>
                    <a:p>
                      <a:pPr algn="just">
                        <a:lnSpc>
                          <a:spcPct val="100000"/>
                        </a:lnSpc>
                        <a:spcAft>
                          <a:spcPts val="0"/>
                        </a:spcAft>
                      </a:pPr>
                      <a:r>
                        <a:rPr lang="en-GB" sz="1400" b="1">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a:noFill/>
                    </a:lnR>
                    <a:lnT>
                      <a:noFill/>
                    </a:lnT>
                    <a:lnB>
                      <a:noFill/>
                    </a:lnB>
                  </a:tcPr>
                </a:tc>
                <a:tc gridSpan="2">
                  <a:txBody>
                    <a:bodyPr/>
                    <a:lstStyle/>
                    <a:p>
                      <a:pPr algn="just">
                        <a:lnSpc>
                          <a:spcPct val="100000"/>
                        </a:lnSpc>
                        <a:spcAft>
                          <a:spcPts val="0"/>
                        </a:spcAft>
                      </a:pPr>
                      <a:r>
                        <a:rPr lang="en-GB" sz="1400">
                          <a:effectLst/>
                          <a:latin typeface="+mn-lt"/>
                          <a:ea typeface="Times New Roman" panose="02020603050405020304" pitchFamily="18" charset="0"/>
                        </a:rPr>
                        <a:t>31-45 years </a:t>
                      </a:r>
                      <a:endParaRPr lang="de-DE" sz="14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pPr algn="just">
                        <a:lnSpc>
                          <a:spcPct val="100000"/>
                        </a:lnSpc>
                        <a:spcAft>
                          <a:spcPts val="0"/>
                        </a:spcAft>
                      </a:pPr>
                      <a:endParaRPr lang="de-DE" sz="12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00000"/>
                        </a:lnSpc>
                        <a:spcAft>
                          <a:spcPts val="0"/>
                        </a:spcAft>
                      </a:pPr>
                      <a:r>
                        <a:rPr lang="en-GB" sz="1400">
                          <a:effectLst/>
                          <a:latin typeface="+mn-lt"/>
                          <a:ea typeface="Times New Roman" panose="02020603050405020304" pitchFamily="18" charset="0"/>
                        </a:rPr>
                        <a:t>31,1</a:t>
                      </a:r>
                      <a:endParaRPr lang="de-DE" sz="1400">
                        <a:effectLst/>
                        <a:latin typeface="+mn-lt"/>
                        <a:ea typeface="Calibri" panose="020F0502020204030204" pitchFamily="34" charset="0"/>
                      </a:endParaRPr>
                    </a:p>
                  </a:txBody>
                  <a:tcPr marL="34054" marR="3405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00000"/>
                        </a:lnSpc>
                        <a:spcAft>
                          <a:spcPts val="0"/>
                        </a:spcAft>
                      </a:pPr>
                      <a:r>
                        <a:rPr lang="en-GB" sz="1400">
                          <a:effectLst/>
                          <a:latin typeface="+mn-lt"/>
                          <a:ea typeface="Times New Roman" panose="02020603050405020304" pitchFamily="18" charset="0"/>
                        </a:rPr>
                        <a:t>30,3</a:t>
                      </a:r>
                      <a:endParaRPr lang="de-DE" sz="1400">
                        <a:effectLst/>
                        <a:latin typeface="+mn-lt"/>
                        <a:ea typeface="Calibri" panose="020F0502020204030204" pitchFamily="34" charset="0"/>
                      </a:endParaRPr>
                    </a:p>
                  </a:txBody>
                  <a:tcPr marL="34054" marR="34054" marT="0" marB="0">
                    <a:lnL>
                      <a:noFill/>
                    </a:lnL>
                    <a:lnR>
                      <a:noFill/>
                    </a:lnR>
                    <a:lnT>
                      <a:noFill/>
                    </a:lnT>
                    <a:lnB>
                      <a:noFill/>
                    </a:lnB>
                  </a:tcPr>
                </a:tc>
                <a:tc>
                  <a:txBody>
                    <a:bodyPr/>
                    <a:lstStyle/>
                    <a:p>
                      <a:pPr algn="just">
                        <a:lnSpc>
                          <a:spcPct val="100000"/>
                        </a:lnSpc>
                        <a:spcAft>
                          <a:spcPts val="0"/>
                        </a:spcAft>
                      </a:pPr>
                      <a:r>
                        <a:rPr lang="en-GB" sz="1400">
                          <a:effectLst/>
                          <a:latin typeface="+mn-lt"/>
                          <a:ea typeface="Times New Roman" panose="02020603050405020304" pitchFamily="18" charset="0"/>
                        </a:rPr>
                        <a:t>31,4</a:t>
                      </a:r>
                      <a:endParaRPr lang="de-DE" sz="1400">
                        <a:effectLst/>
                        <a:latin typeface="+mn-lt"/>
                        <a:ea typeface="Calibri" panose="020F0502020204030204" pitchFamily="34" charset="0"/>
                      </a:endParaRPr>
                    </a:p>
                  </a:txBody>
                  <a:tcPr marL="34054" marR="34054" marT="0" marB="0">
                    <a:lnL>
                      <a:noFill/>
                    </a:lnL>
                    <a:lnR>
                      <a:noFill/>
                    </a:lnR>
                    <a:lnT>
                      <a:noFill/>
                    </a:lnT>
                    <a:lnB>
                      <a:noFill/>
                    </a:lnB>
                  </a:tcPr>
                </a:tc>
              </a:tr>
              <a:tr h="243022">
                <a:tc>
                  <a:txBody>
                    <a:bodyPr/>
                    <a:lstStyle/>
                    <a:p>
                      <a:pPr algn="just">
                        <a:lnSpc>
                          <a:spcPct val="100000"/>
                        </a:lnSpc>
                        <a:spcAft>
                          <a:spcPts val="0"/>
                        </a:spcAft>
                      </a:pPr>
                      <a:r>
                        <a:rPr lang="en-GB" sz="1400" b="1">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a:noFill/>
                    </a:lnR>
                    <a:lnT>
                      <a:noFill/>
                    </a:lnT>
                    <a:lnB>
                      <a:noFill/>
                    </a:lnB>
                  </a:tcPr>
                </a:tc>
                <a:tc gridSpan="2">
                  <a:txBody>
                    <a:bodyPr/>
                    <a:lstStyle/>
                    <a:p>
                      <a:pPr algn="just">
                        <a:lnSpc>
                          <a:spcPct val="100000"/>
                        </a:lnSpc>
                        <a:spcAft>
                          <a:spcPts val="0"/>
                        </a:spcAft>
                      </a:pPr>
                      <a:r>
                        <a:rPr lang="en-GB" sz="1400">
                          <a:effectLst/>
                          <a:latin typeface="+mn-lt"/>
                          <a:ea typeface="Times New Roman" panose="02020603050405020304" pitchFamily="18" charset="0"/>
                        </a:rPr>
                        <a:t>46-60 years </a:t>
                      </a:r>
                      <a:endParaRPr lang="de-DE" sz="14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pPr algn="just">
                        <a:lnSpc>
                          <a:spcPct val="100000"/>
                        </a:lnSpc>
                        <a:spcAft>
                          <a:spcPts val="0"/>
                        </a:spcAft>
                      </a:pPr>
                      <a:endParaRPr lang="de-DE" sz="12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00000"/>
                        </a:lnSpc>
                        <a:spcAft>
                          <a:spcPts val="0"/>
                        </a:spcAft>
                      </a:pPr>
                      <a:r>
                        <a:rPr lang="en-GB" sz="1400">
                          <a:effectLst/>
                          <a:latin typeface="+mn-lt"/>
                          <a:ea typeface="Times New Roman" panose="02020603050405020304" pitchFamily="18" charset="0"/>
                        </a:rPr>
                        <a:t>35,9</a:t>
                      </a:r>
                      <a:endParaRPr lang="de-DE" sz="1400">
                        <a:effectLst/>
                        <a:latin typeface="+mn-lt"/>
                        <a:ea typeface="Calibri" panose="020F0502020204030204" pitchFamily="34" charset="0"/>
                      </a:endParaRPr>
                    </a:p>
                  </a:txBody>
                  <a:tcPr marL="34054" marR="3405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00000"/>
                        </a:lnSpc>
                        <a:spcAft>
                          <a:spcPts val="0"/>
                        </a:spcAft>
                      </a:pPr>
                      <a:r>
                        <a:rPr lang="en-GB" sz="1400" dirty="0">
                          <a:effectLst/>
                          <a:latin typeface="+mn-lt"/>
                          <a:ea typeface="Times New Roman" panose="02020603050405020304" pitchFamily="18" charset="0"/>
                        </a:rPr>
                        <a:t>39,8</a:t>
                      </a:r>
                      <a:endParaRPr lang="de-DE" sz="1400" dirty="0">
                        <a:effectLst/>
                        <a:latin typeface="+mn-lt"/>
                        <a:ea typeface="Calibri" panose="020F0502020204030204" pitchFamily="34" charset="0"/>
                      </a:endParaRPr>
                    </a:p>
                  </a:txBody>
                  <a:tcPr marL="34054" marR="34054" marT="0" marB="0">
                    <a:lnL>
                      <a:noFill/>
                    </a:lnL>
                    <a:lnR>
                      <a:noFill/>
                    </a:lnR>
                    <a:lnT>
                      <a:noFill/>
                    </a:lnT>
                    <a:lnB>
                      <a:noFill/>
                    </a:lnB>
                  </a:tcPr>
                </a:tc>
                <a:tc>
                  <a:txBody>
                    <a:bodyPr/>
                    <a:lstStyle/>
                    <a:p>
                      <a:pPr algn="just">
                        <a:lnSpc>
                          <a:spcPct val="100000"/>
                        </a:lnSpc>
                        <a:spcAft>
                          <a:spcPts val="0"/>
                        </a:spcAft>
                      </a:pPr>
                      <a:r>
                        <a:rPr lang="en-GB" sz="1400" dirty="0">
                          <a:effectLst/>
                          <a:latin typeface="+mn-lt"/>
                          <a:ea typeface="Times New Roman" panose="02020603050405020304" pitchFamily="18" charset="0"/>
                        </a:rPr>
                        <a:t>34,0</a:t>
                      </a:r>
                      <a:endParaRPr lang="de-DE" sz="1400" dirty="0">
                        <a:effectLst/>
                        <a:latin typeface="+mn-lt"/>
                        <a:ea typeface="Calibri" panose="020F0502020204030204" pitchFamily="34" charset="0"/>
                      </a:endParaRPr>
                    </a:p>
                  </a:txBody>
                  <a:tcPr marL="34054" marR="34054" marT="0" marB="0">
                    <a:lnL>
                      <a:noFill/>
                    </a:lnL>
                    <a:lnR>
                      <a:noFill/>
                    </a:lnR>
                    <a:lnT>
                      <a:noFill/>
                    </a:lnT>
                    <a:lnB>
                      <a:noFill/>
                    </a:lnB>
                  </a:tcPr>
                </a:tc>
              </a:tr>
              <a:tr h="243022">
                <a:tc>
                  <a:txBody>
                    <a:bodyPr/>
                    <a:lstStyle/>
                    <a:p>
                      <a:pPr algn="just">
                        <a:lnSpc>
                          <a:spcPct val="100000"/>
                        </a:lnSpc>
                        <a:spcAft>
                          <a:spcPts val="0"/>
                        </a:spcAft>
                      </a:pPr>
                      <a:r>
                        <a:rPr lang="en-GB" sz="1400" b="1">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a:noFill/>
                    </a:lnR>
                    <a:lnT>
                      <a:noFill/>
                    </a:lnT>
                    <a:lnB>
                      <a:noFill/>
                    </a:lnB>
                  </a:tcPr>
                </a:tc>
                <a:tc gridSpan="2">
                  <a:txBody>
                    <a:bodyPr/>
                    <a:lstStyle/>
                    <a:p>
                      <a:pPr algn="just">
                        <a:lnSpc>
                          <a:spcPct val="100000"/>
                        </a:lnSpc>
                        <a:spcAft>
                          <a:spcPts val="0"/>
                        </a:spcAft>
                      </a:pPr>
                      <a:r>
                        <a:rPr lang="en-GB" sz="1400">
                          <a:effectLst/>
                          <a:latin typeface="+mn-lt"/>
                          <a:ea typeface="Times New Roman" panose="02020603050405020304" pitchFamily="18" charset="0"/>
                        </a:rPr>
                        <a:t>&gt;60 years </a:t>
                      </a:r>
                      <a:endParaRPr lang="de-DE" sz="14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pPr algn="just">
                        <a:lnSpc>
                          <a:spcPct val="100000"/>
                        </a:lnSpc>
                        <a:spcAft>
                          <a:spcPts val="0"/>
                        </a:spcAft>
                      </a:pPr>
                      <a:endParaRPr lang="de-DE" sz="12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00000"/>
                        </a:lnSpc>
                        <a:spcAft>
                          <a:spcPts val="0"/>
                        </a:spcAft>
                      </a:pPr>
                      <a:r>
                        <a:rPr lang="en-GB" sz="1400">
                          <a:effectLst/>
                          <a:latin typeface="+mn-lt"/>
                          <a:ea typeface="Times New Roman" panose="02020603050405020304" pitchFamily="18" charset="0"/>
                        </a:rPr>
                        <a:t>13,8</a:t>
                      </a:r>
                      <a:endParaRPr lang="de-DE" sz="1400">
                        <a:effectLst/>
                        <a:latin typeface="+mn-lt"/>
                        <a:ea typeface="Calibri" panose="020F0502020204030204" pitchFamily="34" charset="0"/>
                      </a:endParaRPr>
                    </a:p>
                  </a:txBody>
                  <a:tcPr marL="34054" marR="3405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00000"/>
                        </a:lnSpc>
                        <a:spcAft>
                          <a:spcPts val="0"/>
                        </a:spcAft>
                      </a:pPr>
                      <a:r>
                        <a:rPr lang="en-GB" sz="1400">
                          <a:effectLst/>
                          <a:latin typeface="+mn-lt"/>
                          <a:ea typeface="Times New Roman" panose="02020603050405020304" pitchFamily="18" charset="0"/>
                        </a:rPr>
                        <a:t>18,0</a:t>
                      </a:r>
                      <a:endParaRPr lang="de-DE" sz="1400">
                        <a:effectLst/>
                        <a:latin typeface="+mn-lt"/>
                        <a:ea typeface="Calibri" panose="020F0502020204030204" pitchFamily="34" charset="0"/>
                      </a:endParaRPr>
                    </a:p>
                  </a:txBody>
                  <a:tcPr marL="34054" marR="34054" marT="0" marB="0">
                    <a:lnL>
                      <a:noFill/>
                    </a:lnL>
                    <a:lnR>
                      <a:noFill/>
                    </a:lnR>
                    <a:lnT>
                      <a:noFill/>
                    </a:lnT>
                    <a:lnB>
                      <a:noFill/>
                    </a:lnB>
                  </a:tcPr>
                </a:tc>
                <a:tc>
                  <a:txBody>
                    <a:bodyPr/>
                    <a:lstStyle/>
                    <a:p>
                      <a:pPr algn="just">
                        <a:lnSpc>
                          <a:spcPct val="100000"/>
                        </a:lnSpc>
                        <a:spcAft>
                          <a:spcPts val="0"/>
                        </a:spcAft>
                      </a:pPr>
                      <a:r>
                        <a:rPr lang="en-GB" sz="1400">
                          <a:effectLst/>
                          <a:latin typeface="+mn-lt"/>
                          <a:ea typeface="Times New Roman" panose="02020603050405020304" pitchFamily="18" charset="0"/>
                        </a:rPr>
                        <a:t>11,7</a:t>
                      </a:r>
                      <a:endParaRPr lang="de-DE" sz="1400">
                        <a:effectLst/>
                        <a:latin typeface="+mn-lt"/>
                        <a:ea typeface="Calibri" panose="020F0502020204030204" pitchFamily="34" charset="0"/>
                      </a:endParaRPr>
                    </a:p>
                  </a:txBody>
                  <a:tcPr marL="34054" marR="34054" marT="0" marB="0">
                    <a:lnL>
                      <a:noFill/>
                    </a:lnL>
                    <a:lnR>
                      <a:noFill/>
                    </a:lnR>
                    <a:lnT>
                      <a:noFill/>
                    </a:lnT>
                    <a:lnB>
                      <a:noFill/>
                    </a:lnB>
                  </a:tcPr>
                </a:tc>
              </a:tr>
              <a:tr h="243022">
                <a:tc>
                  <a:txBody>
                    <a:bodyPr/>
                    <a:lstStyle/>
                    <a:p>
                      <a:pPr algn="just">
                        <a:lnSpc>
                          <a:spcPct val="100000"/>
                        </a:lnSpc>
                        <a:spcAft>
                          <a:spcPts val="0"/>
                        </a:spcAft>
                      </a:pPr>
                      <a:r>
                        <a:rPr lang="en-GB" sz="1400" b="1">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just">
                        <a:lnSpc>
                          <a:spcPct val="100000"/>
                        </a:lnSpc>
                        <a:spcAft>
                          <a:spcPts val="0"/>
                        </a:spcAft>
                      </a:pPr>
                      <a:r>
                        <a:rPr lang="en-GB" sz="1400">
                          <a:effectLst/>
                          <a:latin typeface="+mn-lt"/>
                          <a:ea typeface="Times New Roman" panose="02020603050405020304" pitchFamily="18" charset="0"/>
                        </a:rPr>
                        <a:t>Average (years)</a:t>
                      </a:r>
                      <a:endParaRPr lang="de-DE" sz="14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algn="just">
                        <a:lnSpc>
                          <a:spcPct val="100000"/>
                        </a:lnSpc>
                        <a:spcAft>
                          <a:spcPts val="0"/>
                        </a:spcAft>
                      </a:pPr>
                      <a:endParaRPr lang="de-DE" sz="12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a:effectLst/>
                          <a:latin typeface="+mn-lt"/>
                          <a:ea typeface="Times New Roman" panose="02020603050405020304" pitchFamily="18" charset="0"/>
                        </a:rPr>
                        <a:t>44,5</a:t>
                      </a:r>
                      <a:endParaRPr lang="de-DE" sz="1400">
                        <a:effectLst/>
                        <a:latin typeface="+mn-lt"/>
                        <a:ea typeface="Calibri" panose="020F0502020204030204" pitchFamily="34" charset="0"/>
                      </a:endParaRPr>
                    </a:p>
                  </a:txBody>
                  <a:tcPr marL="34054" marR="34054"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a:effectLst/>
                          <a:latin typeface="+mn-lt"/>
                          <a:ea typeface="Times New Roman" panose="02020603050405020304" pitchFamily="18" charset="0"/>
                        </a:rPr>
                        <a:t>47,6</a:t>
                      </a:r>
                      <a:endParaRPr lang="de-DE" sz="1400">
                        <a:effectLst/>
                        <a:latin typeface="+mn-lt"/>
                        <a:ea typeface="Calibri" panose="020F0502020204030204" pitchFamily="34" charset="0"/>
                      </a:endParaRPr>
                    </a:p>
                  </a:txBody>
                  <a:tcPr marL="34054" marR="3405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a:effectLst/>
                          <a:latin typeface="+mn-lt"/>
                          <a:ea typeface="Times New Roman" panose="02020603050405020304" pitchFamily="18" charset="0"/>
                        </a:rPr>
                        <a:t>42,9</a:t>
                      </a:r>
                      <a:endParaRPr lang="de-DE" sz="1400">
                        <a:effectLst/>
                        <a:latin typeface="+mn-lt"/>
                        <a:ea typeface="Calibri" panose="020F0502020204030204" pitchFamily="34" charset="0"/>
                      </a:endParaRPr>
                    </a:p>
                  </a:txBody>
                  <a:tcPr marL="34054" marR="34054" marT="0" marB="0">
                    <a:lnL>
                      <a:noFill/>
                    </a:lnL>
                    <a:lnR>
                      <a:noFill/>
                    </a:lnR>
                    <a:lnT>
                      <a:noFill/>
                    </a:lnT>
                    <a:lnB w="12700" cap="flat" cmpd="sng" algn="ctr">
                      <a:solidFill>
                        <a:srgbClr val="000000"/>
                      </a:solidFill>
                      <a:prstDash val="solid"/>
                      <a:round/>
                      <a:headEnd type="none" w="med" len="med"/>
                      <a:tailEnd type="none" w="med" len="med"/>
                    </a:lnB>
                  </a:tcPr>
                </a:tc>
              </a:tr>
              <a:tr h="243022">
                <a:tc>
                  <a:txBody>
                    <a:bodyPr/>
                    <a:lstStyle/>
                    <a:p>
                      <a:pPr algn="just">
                        <a:lnSpc>
                          <a:spcPct val="100000"/>
                        </a:lnSpc>
                        <a:spcAft>
                          <a:spcPts val="0"/>
                        </a:spcAft>
                      </a:pPr>
                      <a:r>
                        <a:rPr lang="en-GB" sz="1400" b="1">
                          <a:effectLst/>
                          <a:latin typeface="+mn-lt"/>
                          <a:ea typeface="Times New Roman" panose="02020603050405020304" pitchFamily="18" charset="0"/>
                        </a:rPr>
                        <a:t>Education</a:t>
                      </a:r>
                      <a:endParaRPr lang="de-DE" sz="140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0000"/>
                        </a:lnSpc>
                        <a:spcAft>
                          <a:spcPts val="0"/>
                        </a:spcAft>
                      </a:pPr>
                      <a:r>
                        <a:rPr lang="en-GB" sz="1400">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00000"/>
                        </a:lnSpc>
                        <a:spcAft>
                          <a:spcPts val="0"/>
                        </a:spcAft>
                      </a:pPr>
                      <a:endParaRPr lang="de-DE" sz="12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591">
                <a:tc>
                  <a:txBody>
                    <a:bodyPr/>
                    <a:lstStyle/>
                    <a:p>
                      <a:pPr algn="just">
                        <a:lnSpc>
                          <a:spcPct val="100000"/>
                        </a:lnSpc>
                        <a:spcAft>
                          <a:spcPts val="0"/>
                        </a:spcAft>
                      </a:pPr>
                      <a:r>
                        <a:rPr lang="en-GB" sz="1400" b="1">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l">
                        <a:lnSpc>
                          <a:spcPct val="100000"/>
                        </a:lnSpc>
                        <a:spcAft>
                          <a:spcPts val="0"/>
                        </a:spcAft>
                      </a:pPr>
                      <a:r>
                        <a:rPr lang="en-GB" sz="1400" dirty="0">
                          <a:effectLst/>
                          <a:latin typeface="+mn-lt"/>
                          <a:ea typeface="Times New Roman" panose="02020603050405020304" pitchFamily="18" charset="0"/>
                        </a:rPr>
                        <a:t>No formal qualification</a:t>
                      </a:r>
                      <a:endParaRPr lang="de-DE" sz="1400" dirty="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pPr algn="l">
                        <a:lnSpc>
                          <a:spcPct val="100000"/>
                        </a:lnSpc>
                        <a:spcAft>
                          <a:spcPts val="0"/>
                        </a:spcAft>
                      </a:pPr>
                      <a:endParaRPr lang="de-DE" sz="1200" dirty="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lnSpc>
                          <a:spcPct val="100000"/>
                        </a:lnSpc>
                        <a:spcAft>
                          <a:spcPts val="0"/>
                        </a:spcAft>
                      </a:pPr>
                      <a:r>
                        <a:rPr lang="en-GB" sz="1400" dirty="0" smtClean="0">
                          <a:effectLst/>
                          <a:latin typeface="+mn-lt"/>
                          <a:ea typeface="Times New Roman" panose="02020603050405020304" pitchFamily="18" charset="0"/>
                        </a:rPr>
                        <a:t>0,3</a:t>
                      </a:r>
                      <a:endParaRPr lang="de-DE" sz="1400" dirty="0">
                        <a:effectLst/>
                        <a:latin typeface="+mn-lt"/>
                        <a:ea typeface="Calibri" panose="020F0502020204030204" pitchFamily="34" charset="0"/>
                      </a:endParaRPr>
                    </a:p>
                  </a:txBody>
                  <a:tcPr marL="34054" marR="3405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00000"/>
                        </a:lnSpc>
                        <a:spcAft>
                          <a:spcPts val="0"/>
                        </a:spcAft>
                      </a:pPr>
                      <a:r>
                        <a:rPr lang="en-GB" sz="1400">
                          <a:effectLst/>
                          <a:latin typeface="+mn-lt"/>
                          <a:ea typeface="Times New Roman" panose="02020603050405020304" pitchFamily="18" charset="0"/>
                        </a:rPr>
                        <a:t>0,5</a:t>
                      </a:r>
                      <a:endParaRPr lang="de-DE" sz="140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00000"/>
                        </a:lnSpc>
                        <a:spcAft>
                          <a:spcPts val="0"/>
                        </a:spcAft>
                      </a:pPr>
                      <a:r>
                        <a:rPr lang="en-GB" sz="1400" dirty="0">
                          <a:effectLst/>
                          <a:latin typeface="+mn-lt"/>
                          <a:ea typeface="Times New Roman" panose="02020603050405020304" pitchFamily="18" charset="0"/>
                        </a:rPr>
                        <a:t>0,2</a:t>
                      </a:r>
                      <a:endParaRPr lang="de-DE" sz="1400" dirty="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a:noFill/>
                    </a:lnB>
                  </a:tcPr>
                </a:tc>
              </a:tr>
              <a:tr h="273591">
                <a:tc>
                  <a:txBody>
                    <a:bodyPr/>
                    <a:lstStyle/>
                    <a:p>
                      <a:pPr algn="just">
                        <a:lnSpc>
                          <a:spcPct val="100000"/>
                        </a:lnSpc>
                        <a:spcAft>
                          <a:spcPts val="0"/>
                        </a:spcAft>
                      </a:pPr>
                      <a:r>
                        <a:rPr lang="en-GB" sz="1400" b="1">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a:noFill/>
                    </a:lnR>
                    <a:lnT>
                      <a:noFill/>
                    </a:lnT>
                    <a:lnB>
                      <a:noFill/>
                    </a:lnB>
                  </a:tcPr>
                </a:tc>
                <a:tc gridSpan="2">
                  <a:txBody>
                    <a:bodyPr/>
                    <a:lstStyle/>
                    <a:p>
                      <a:pPr algn="l">
                        <a:lnSpc>
                          <a:spcPct val="100000"/>
                        </a:lnSpc>
                        <a:spcAft>
                          <a:spcPts val="0"/>
                        </a:spcAft>
                      </a:pPr>
                      <a:r>
                        <a:rPr lang="en-GB" sz="1400">
                          <a:effectLst/>
                          <a:latin typeface="+mn-lt"/>
                          <a:ea typeface="Times New Roman" panose="02020603050405020304" pitchFamily="18" charset="0"/>
                        </a:rPr>
                        <a:t>Secondary/Intermediate</a:t>
                      </a:r>
                      <a:endParaRPr lang="de-DE" sz="14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pPr algn="l">
                        <a:lnSpc>
                          <a:spcPct val="100000"/>
                        </a:lnSpc>
                        <a:spcAft>
                          <a:spcPts val="0"/>
                        </a:spcAft>
                      </a:pPr>
                      <a:endParaRPr lang="de-DE" sz="12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00000"/>
                        </a:lnSpc>
                        <a:spcAft>
                          <a:spcPts val="0"/>
                        </a:spcAft>
                      </a:pPr>
                      <a:r>
                        <a:rPr lang="en-GB" sz="1400" dirty="0">
                          <a:effectLst/>
                          <a:latin typeface="+mn-lt"/>
                          <a:ea typeface="Times New Roman" panose="02020603050405020304" pitchFamily="18" charset="0"/>
                        </a:rPr>
                        <a:t>40,4</a:t>
                      </a:r>
                      <a:endParaRPr lang="de-DE" sz="1400" dirty="0">
                        <a:effectLst/>
                        <a:latin typeface="+mn-lt"/>
                        <a:ea typeface="Calibri" panose="020F0502020204030204" pitchFamily="34" charset="0"/>
                      </a:endParaRPr>
                    </a:p>
                  </a:txBody>
                  <a:tcPr marL="34054" marR="3405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00000"/>
                        </a:lnSpc>
                        <a:spcAft>
                          <a:spcPts val="0"/>
                        </a:spcAft>
                      </a:pPr>
                      <a:r>
                        <a:rPr lang="en-GB" sz="1400" dirty="0">
                          <a:effectLst/>
                          <a:latin typeface="+mn-lt"/>
                          <a:ea typeface="Times New Roman" panose="02020603050405020304" pitchFamily="18" charset="0"/>
                        </a:rPr>
                        <a:t>38,4</a:t>
                      </a:r>
                      <a:endParaRPr lang="de-DE" sz="1400" dirty="0">
                        <a:effectLst/>
                        <a:latin typeface="+mn-lt"/>
                        <a:ea typeface="Calibri" panose="020F0502020204030204" pitchFamily="34" charset="0"/>
                      </a:endParaRPr>
                    </a:p>
                  </a:txBody>
                  <a:tcPr marL="34054" marR="34054" marT="0" marB="0">
                    <a:lnL>
                      <a:noFill/>
                    </a:lnL>
                    <a:lnR>
                      <a:noFill/>
                    </a:lnR>
                    <a:lnT>
                      <a:noFill/>
                    </a:lnT>
                    <a:lnB>
                      <a:noFill/>
                    </a:lnB>
                  </a:tcPr>
                </a:tc>
                <a:tc>
                  <a:txBody>
                    <a:bodyPr/>
                    <a:lstStyle/>
                    <a:p>
                      <a:pPr algn="l">
                        <a:lnSpc>
                          <a:spcPct val="100000"/>
                        </a:lnSpc>
                        <a:spcAft>
                          <a:spcPts val="0"/>
                        </a:spcAft>
                      </a:pPr>
                      <a:r>
                        <a:rPr lang="en-GB" sz="1400" dirty="0">
                          <a:effectLst/>
                          <a:latin typeface="+mn-lt"/>
                          <a:ea typeface="Times New Roman" panose="02020603050405020304" pitchFamily="18" charset="0"/>
                        </a:rPr>
                        <a:t>41,5</a:t>
                      </a:r>
                      <a:endParaRPr lang="de-DE" sz="1400" dirty="0">
                        <a:effectLst/>
                        <a:latin typeface="+mn-lt"/>
                        <a:ea typeface="Calibri" panose="020F0502020204030204" pitchFamily="34" charset="0"/>
                      </a:endParaRPr>
                    </a:p>
                  </a:txBody>
                  <a:tcPr marL="34054" marR="34054" marT="0" marB="0">
                    <a:lnL>
                      <a:noFill/>
                    </a:lnL>
                    <a:lnR>
                      <a:noFill/>
                    </a:lnR>
                    <a:lnT>
                      <a:noFill/>
                    </a:lnT>
                    <a:lnB>
                      <a:noFill/>
                    </a:lnB>
                  </a:tcPr>
                </a:tc>
              </a:tr>
              <a:tr h="267987">
                <a:tc>
                  <a:txBody>
                    <a:bodyPr/>
                    <a:lstStyle/>
                    <a:p>
                      <a:pPr algn="just">
                        <a:lnSpc>
                          <a:spcPct val="100000"/>
                        </a:lnSpc>
                        <a:spcAft>
                          <a:spcPts val="0"/>
                        </a:spcAft>
                      </a:pPr>
                      <a:r>
                        <a:rPr lang="en-GB" sz="1400" b="1" dirty="0">
                          <a:effectLst/>
                          <a:latin typeface="+mn-lt"/>
                          <a:ea typeface="Times New Roman" panose="02020603050405020304" pitchFamily="18" charset="0"/>
                        </a:rPr>
                        <a:t> </a:t>
                      </a:r>
                      <a:endParaRPr lang="de-DE" sz="1400" dirty="0">
                        <a:effectLst/>
                        <a:latin typeface="+mn-lt"/>
                        <a:ea typeface="Calibri" panose="020F0502020204030204" pitchFamily="34" charset="0"/>
                      </a:endParaRPr>
                    </a:p>
                  </a:txBody>
                  <a:tcPr marL="34054" marR="34054" marT="0" marB="0">
                    <a:lnL>
                      <a:noFill/>
                    </a:lnL>
                    <a:lnR>
                      <a:noFill/>
                    </a:lnR>
                    <a:lnT>
                      <a:noFill/>
                    </a:lnT>
                    <a:lnB>
                      <a:noFill/>
                    </a:lnB>
                  </a:tcPr>
                </a:tc>
                <a:tc gridSpan="2">
                  <a:txBody>
                    <a:bodyPr/>
                    <a:lstStyle/>
                    <a:p>
                      <a:pPr algn="l">
                        <a:lnSpc>
                          <a:spcPct val="100000"/>
                        </a:lnSpc>
                        <a:spcAft>
                          <a:spcPts val="0"/>
                        </a:spcAft>
                      </a:pPr>
                      <a:r>
                        <a:rPr lang="en-GB" sz="1400">
                          <a:effectLst/>
                          <a:latin typeface="+mn-lt"/>
                          <a:ea typeface="Times New Roman" panose="02020603050405020304" pitchFamily="18" charset="0"/>
                        </a:rPr>
                        <a:t>College/University qualification</a:t>
                      </a:r>
                      <a:endParaRPr lang="de-DE" sz="14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pPr algn="l">
                        <a:lnSpc>
                          <a:spcPct val="100000"/>
                        </a:lnSpc>
                        <a:spcAft>
                          <a:spcPts val="0"/>
                        </a:spcAft>
                      </a:pPr>
                      <a:endParaRPr lang="de-DE" sz="12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00000"/>
                        </a:lnSpc>
                        <a:spcAft>
                          <a:spcPts val="0"/>
                        </a:spcAft>
                      </a:pPr>
                      <a:r>
                        <a:rPr lang="en-GB" sz="1400">
                          <a:effectLst/>
                          <a:latin typeface="+mn-lt"/>
                          <a:ea typeface="Times New Roman" panose="02020603050405020304" pitchFamily="18" charset="0"/>
                        </a:rPr>
                        <a:t>27,7</a:t>
                      </a:r>
                      <a:endParaRPr lang="de-DE" sz="1400">
                        <a:effectLst/>
                        <a:latin typeface="+mn-lt"/>
                        <a:ea typeface="Calibri" panose="020F0502020204030204" pitchFamily="34" charset="0"/>
                      </a:endParaRPr>
                    </a:p>
                  </a:txBody>
                  <a:tcPr marL="34054" marR="3405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00000"/>
                        </a:lnSpc>
                        <a:spcAft>
                          <a:spcPts val="0"/>
                        </a:spcAft>
                      </a:pPr>
                      <a:r>
                        <a:rPr lang="en-GB" sz="1400" dirty="0">
                          <a:effectLst/>
                          <a:latin typeface="+mn-lt"/>
                          <a:ea typeface="Times New Roman" panose="02020603050405020304" pitchFamily="18" charset="0"/>
                        </a:rPr>
                        <a:t>24,2</a:t>
                      </a:r>
                      <a:endParaRPr lang="de-DE" sz="1400" dirty="0">
                        <a:effectLst/>
                        <a:latin typeface="+mn-lt"/>
                        <a:ea typeface="Calibri" panose="020F0502020204030204" pitchFamily="34" charset="0"/>
                      </a:endParaRPr>
                    </a:p>
                  </a:txBody>
                  <a:tcPr marL="34054" marR="34054" marT="0" marB="0">
                    <a:lnL>
                      <a:noFill/>
                    </a:lnL>
                    <a:lnR>
                      <a:noFill/>
                    </a:lnR>
                    <a:lnT>
                      <a:noFill/>
                    </a:lnT>
                    <a:lnB>
                      <a:noFill/>
                    </a:lnB>
                  </a:tcPr>
                </a:tc>
                <a:tc>
                  <a:txBody>
                    <a:bodyPr/>
                    <a:lstStyle/>
                    <a:p>
                      <a:pPr algn="l">
                        <a:lnSpc>
                          <a:spcPct val="100000"/>
                        </a:lnSpc>
                        <a:spcAft>
                          <a:spcPts val="0"/>
                        </a:spcAft>
                      </a:pPr>
                      <a:r>
                        <a:rPr lang="en-GB" sz="1400" dirty="0">
                          <a:effectLst/>
                          <a:latin typeface="+mn-lt"/>
                          <a:ea typeface="Times New Roman" panose="02020603050405020304" pitchFamily="18" charset="0"/>
                        </a:rPr>
                        <a:t>29,5</a:t>
                      </a:r>
                      <a:endParaRPr lang="de-DE" sz="1400" dirty="0">
                        <a:effectLst/>
                        <a:latin typeface="+mn-lt"/>
                        <a:ea typeface="Calibri" panose="020F0502020204030204" pitchFamily="34" charset="0"/>
                      </a:endParaRPr>
                    </a:p>
                  </a:txBody>
                  <a:tcPr marL="34054" marR="34054" marT="0" marB="0">
                    <a:lnL>
                      <a:noFill/>
                    </a:lnL>
                    <a:lnR>
                      <a:noFill/>
                    </a:lnR>
                    <a:lnT>
                      <a:noFill/>
                    </a:lnT>
                    <a:lnB>
                      <a:noFill/>
                    </a:lnB>
                  </a:tcPr>
                </a:tc>
              </a:tr>
              <a:tr h="252559">
                <a:tc>
                  <a:txBody>
                    <a:bodyPr/>
                    <a:lstStyle/>
                    <a:p>
                      <a:pPr algn="just">
                        <a:lnSpc>
                          <a:spcPct val="100000"/>
                        </a:lnSpc>
                        <a:spcAft>
                          <a:spcPts val="0"/>
                        </a:spcAft>
                      </a:pPr>
                      <a:r>
                        <a:rPr lang="en-GB" sz="1400" b="1">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a:lnSpc>
                          <a:spcPct val="100000"/>
                        </a:lnSpc>
                        <a:spcAft>
                          <a:spcPts val="0"/>
                        </a:spcAft>
                      </a:pPr>
                      <a:r>
                        <a:rPr lang="en-GB" sz="1400">
                          <a:effectLst/>
                          <a:latin typeface="+mn-lt"/>
                          <a:ea typeface="Times New Roman" panose="02020603050405020304" pitchFamily="18" charset="0"/>
                        </a:rPr>
                        <a:t>College/University degree</a:t>
                      </a:r>
                      <a:endParaRPr lang="de-DE" sz="14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algn="l">
                        <a:lnSpc>
                          <a:spcPct val="100000"/>
                        </a:lnSpc>
                        <a:spcAft>
                          <a:spcPts val="0"/>
                        </a:spcAft>
                      </a:pPr>
                      <a:endParaRPr lang="de-DE" sz="12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400">
                          <a:effectLst/>
                          <a:latin typeface="+mn-lt"/>
                          <a:ea typeface="Times New Roman" panose="02020603050405020304" pitchFamily="18" charset="0"/>
                        </a:rPr>
                        <a:t>31,5</a:t>
                      </a:r>
                      <a:endParaRPr lang="de-DE" sz="1400">
                        <a:effectLst/>
                        <a:latin typeface="+mn-lt"/>
                        <a:ea typeface="Calibri" panose="020F0502020204030204" pitchFamily="34" charset="0"/>
                      </a:endParaRPr>
                    </a:p>
                  </a:txBody>
                  <a:tcPr marL="34054" marR="34054"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400">
                          <a:effectLst/>
                          <a:latin typeface="+mn-lt"/>
                          <a:ea typeface="Times New Roman" panose="02020603050405020304" pitchFamily="18" charset="0"/>
                        </a:rPr>
                        <a:t>37,0</a:t>
                      </a:r>
                      <a:endParaRPr lang="de-DE" sz="1400">
                        <a:effectLst/>
                        <a:latin typeface="+mn-lt"/>
                        <a:ea typeface="Calibri" panose="020F0502020204030204" pitchFamily="34" charset="0"/>
                      </a:endParaRPr>
                    </a:p>
                  </a:txBody>
                  <a:tcPr marL="34054" marR="3405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400" dirty="0">
                          <a:effectLst/>
                          <a:latin typeface="+mn-lt"/>
                          <a:ea typeface="Times New Roman" panose="02020603050405020304" pitchFamily="18" charset="0"/>
                        </a:rPr>
                        <a:t>28,8</a:t>
                      </a:r>
                      <a:endParaRPr lang="de-DE" sz="1400" dirty="0">
                        <a:effectLst/>
                        <a:latin typeface="+mn-lt"/>
                        <a:ea typeface="Calibri" panose="020F0502020204030204" pitchFamily="34" charset="0"/>
                      </a:endParaRPr>
                    </a:p>
                  </a:txBody>
                  <a:tcPr marL="34054" marR="34054" marT="0" marB="0">
                    <a:lnL>
                      <a:noFill/>
                    </a:lnL>
                    <a:lnR>
                      <a:noFill/>
                    </a:lnR>
                    <a:lnT>
                      <a:noFill/>
                    </a:lnT>
                    <a:lnB w="12700" cap="flat" cmpd="sng" algn="ctr">
                      <a:solidFill>
                        <a:srgbClr val="000000"/>
                      </a:solidFill>
                      <a:prstDash val="solid"/>
                      <a:round/>
                      <a:headEnd type="none" w="med" len="med"/>
                      <a:tailEnd type="none" w="med" len="med"/>
                    </a:lnB>
                  </a:tcPr>
                </a:tc>
              </a:tr>
              <a:tr h="243022">
                <a:tc>
                  <a:txBody>
                    <a:bodyPr/>
                    <a:lstStyle/>
                    <a:p>
                      <a:pPr algn="just">
                        <a:lnSpc>
                          <a:spcPct val="100000"/>
                        </a:lnSpc>
                        <a:spcAft>
                          <a:spcPts val="0"/>
                        </a:spcAft>
                      </a:pPr>
                      <a:r>
                        <a:rPr lang="en-GB" sz="1400" b="1" dirty="0">
                          <a:effectLst/>
                          <a:latin typeface="+mn-lt"/>
                          <a:ea typeface="Times New Roman" panose="02020603050405020304" pitchFamily="18" charset="0"/>
                        </a:rPr>
                        <a:t>Region</a:t>
                      </a:r>
                      <a:endParaRPr lang="de-DE" sz="1400" dirty="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0000"/>
                        </a:lnSpc>
                        <a:spcAft>
                          <a:spcPts val="0"/>
                        </a:spcAft>
                      </a:pPr>
                      <a:r>
                        <a:rPr lang="en-GB" sz="1400">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00000"/>
                        </a:lnSpc>
                        <a:spcAft>
                          <a:spcPts val="0"/>
                        </a:spcAft>
                      </a:pPr>
                      <a:endParaRPr lang="de-DE" sz="12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dirty="0">
                          <a:effectLst/>
                          <a:latin typeface="+mn-lt"/>
                          <a:ea typeface="Times New Roman" panose="02020603050405020304" pitchFamily="18" charset="0"/>
                        </a:rPr>
                        <a:t> </a:t>
                      </a:r>
                      <a:endParaRPr lang="de-DE" sz="1400" dirty="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022">
                <a:tc>
                  <a:txBody>
                    <a:bodyPr/>
                    <a:lstStyle/>
                    <a:p>
                      <a:pPr algn="just">
                        <a:lnSpc>
                          <a:spcPct val="100000"/>
                        </a:lnSpc>
                        <a:spcAft>
                          <a:spcPts val="0"/>
                        </a:spcAft>
                      </a:pPr>
                      <a:r>
                        <a:rPr lang="en-GB" sz="1400" b="1">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just">
                        <a:lnSpc>
                          <a:spcPct val="100000"/>
                        </a:lnSpc>
                        <a:spcAft>
                          <a:spcPts val="0"/>
                        </a:spcAft>
                      </a:pPr>
                      <a:r>
                        <a:rPr lang="en-GB" sz="1400">
                          <a:effectLst/>
                          <a:latin typeface="+mn-lt"/>
                          <a:ea typeface="Times New Roman" panose="02020603050405020304" pitchFamily="18" charset="0"/>
                        </a:rPr>
                        <a:t>North</a:t>
                      </a:r>
                      <a:endParaRPr lang="de-DE" sz="14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pPr algn="just">
                        <a:lnSpc>
                          <a:spcPct val="100000"/>
                        </a:lnSpc>
                        <a:spcAft>
                          <a:spcPts val="0"/>
                        </a:spcAft>
                      </a:pPr>
                      <a:endParaRPr lang="de-DE" sz="12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spcAft>
                          <a:spcPts val="0"/>
                        </a:spcAft>
                      </a:pPr>
                      <a:r>
                        <a:rPr lang="en-GB" sz="1400">
                          <a:effectLst/>
                          <a:latin typeface="+mn-lt"/>
                          <a:ea typeface="Times New Roman" panose="02020603050405020304" pitchFamily="18" charset="0"/>
                        </a:rPr>
                        <a:t>25,2</a:t>
                      </a:r>
                      <a:endParaRPr lang="de-DE" sz="1400">
                        <a:effectLst/>
                        <a:latin typeface="+mn-lt"/>
                        <a:ea typeface="Calibri" panose="020F0502020204030204" pitchFamily="34" charset="0"/>
                      </a:endParaRPr>
                    </a:p>
                  </a:txBody>
                  <a:tcPr marL="34054" marR="3405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spcAft>
                          <a:spcPts val="0"/>
                        </a:spcAft>
                      </a:pPr>
                      <a:r>
                        <a:rPr lang="en-GB" sz="1400">
                          <a:effectLst/>
                          <a:latin typeface="+mn-lt"/>
                          <a:ea typeface="Times New Roman" panose="02020603050405020304" pitchFamily="18" charset="0"/>
                        </a:rPr>
                        <a:t>28,9</a:t>
                      </a:r>
                      <a:endParaRPr lang="de-DE" sz="140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spcAft>
                          <a:spcPts val="0"/>
                        </a:spcAft>
                      </a:pPr>
                      <a:r>
                        <a:rPr lang="en-GB" sz="1400" dirty="0">
                          <a:effectLst/>
                          <a:latin typeface="+mn-lt"/>
                          <a:ea typeface="Times New Roman" panose="02020603050405020304" pitchFamily="18" charset="0"/>
                        </a:rPr>
                        <a:t>23,4</a:t>
                      </a:r>
                      <a:endParaRPr lang="de-DE" sz="1400" dirty="0">
                        <a:effectLst/>
                        <a:latin typeface="+mn-lt"/>
                        <a:ea typeface="Calibri" panose="020F0502020204030204" pitchFamily="34" charset="0"/>
                      </a:endParaRPr>
                    </a:p>
                  </a:txBody>
                  <a:tcPr marL="34054" marR="34054" marT="0" marB="0">
                    <a:lnL>
                      <a:noFill/>
                    </a:lnL>
                    <a:lnR>
                      <a:noFill/>
                    </a:lnR>
                    <a:lnT w="12700" cap="flat" cmpd="sng" algn="ctr">
                      <a:solidFill>
                        <a:srgbClr val="000000"/>
                      </a:solidFill>
                      <a:prstDash val="solid"/>
                      <a:round/>
                      <a:headEnd type="none" w="med" len="med"/>
                      <a:tailEnd type="none" w="med" len="med"/>
                    </a:lnT>
                    <a:lnB>
                      <a:noFill/>
                    </a:lnB>
                  </a:tcPr>
                </a:tc>
              </a:tr>
              <a:tr h="243022">
                <a:tc>
                  <a:txBody>
                    <a:bodyPr/>
                    <a:lstStyle/>
                    <a:p>
                      <a:pPr algn="just">
                        <a:lnSpc>
                          <a:spcPct val="100000"/>
                        </a:lnSpc>
                        <a:spcAft>
                          <a:spcPts val="0"/>
                        </a:spcAft>
                      </a:pPr>
                      <a:r>
                        <a:rPr lang="en-GB" sz="1400" b="1">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a:noFill/>
                    </a:lnR>
                    <a:lnT>
                      <a:noFill/>
                    </a:lnT>
                    <a:lnB>
                      <a:noFill/>
                    </a:lnB>
                  </a:tcPr>
                </a:tc>
                <a:tc gridSpan="2">
                  <a:txBody>
                    <a:bodyPr/>
                    <a:lstStyle/>
                    <a:p>
                      <a:pPr algn="just">
                        <a:lnSpc>
                          <a:spcPct val="100000"/>
                        </a:lnSpc>
                        <a:spcAft>
                          <a:spcPts val="0"/>
                        </a:spcAft>
                      </a:pPr>
                      <a:r>
                        <a:rPr lang="en-GB" sz="1400">
                          <a:effectLst/>
                          <a:latin typeface="+mn-lt"/>
                          <a:ea typeface="Times New Roman" panose="02020603050405020304" pitchFamily="18" charset="0"/>
                        </a:rPr>
                        <a:t>East</a:t>
                      </a:r>
                      <a:endParaRPr lang="de-DE" sz="14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pPr algn="just">
                        <a:lnSpc>
                          <a:spcPct val="100000"/>
                        </a:lnSpc>
                        <a:spcAft>
                          <a:spcPts val="0"/>
                        </a:spcAft>
                      </a:pPr>
                      <a:endParaRPr lang="de-DE" sz="12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00000"/>
                        </a:lnSpc>
                        <a:spcAft>
                          <a:spcPts val="0"/>
                        </a:spcAft>
                      </a:pPr>
                      <a:r>
                        <a:rPr lang="en-GB" sz="1400">
                          <a:effectLst/>
                          <a:latin typeface="+mn-lt"/>
                          <a:ea typeface="Times New Roman" panose="02020603050405020304" pitchFamily="18" charset="0"/>
                        </a:rPr>
                        <a:t>24,9</a:t>
                      </a:r>
                      <a:endParaRPr lang="de-DE" sz="1400">
                        <a:effectLst/>
                        <a:latin typeface="+mn-lt"/>
                        <a:ea typeface="Calibri" panose="020F0502020204030204" pitchFamily="34" charset="0"/>
                      </a:endParaRPr>
                    </a:p>
                  </a:txBody>
                  <a:tcPr marL="34054" marR="3405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00000"/>
                        </a:lnSpc>
                        <a:spcAft>
                          <a:spcPts val="0"/>
                        </a:spcAft>
                      </a:pPr>
                      <a:r>
                        <a:rPr lang="en-GB" sz="1400">
                          <a:effectLst/>
                          <a:latin typeface="+mn-lt"/>
                          <a:ea typeface="Times New Roman" panose="02020603050405020304" pitchFamily="18" charset="0"/>
                        </a:rPr>
                        <a:t>19,9</a:t>
                      </a:r>
                      <a:endParaRPr lang="de-DE" sz="1400">
                        <a:effectLst/>
                        <a:latin typeface="+mn-lt"/>
                        <a:ea typeface="Calibri" panose="020F0502020204030204" pitchFamily="34" charset="0"/>
                      </a:endParaRPr>
                    </a:p>
                  </a:txBody>
                  <a:tcPr marL="34054" marR="34054" marT="0" marB="0">
                    <a:lnL>
                      <a:noFill/>
                    </a:lnL>
                    <a:lnR>
                      <a:noFill/>
                    </a:lnR>
                    <a:lnT>
                      <a:noFill/>
                    </a:lnT>
                    <a:lnB>
                      <a:noFill/>
                    </a:lnB>
                  </a:tcPr>
                </a:tc>
                <a:tc>
                  <a:txBody>
                    <a:bodyPr/>
                    <a:lstStyle/>
                    <a:p>
                      <a:pPr algn="just">
                        <a:lnSpc>
                          <a:spcPct val="100000"/>
                        </a:lnSpc>
                        <a:spcAft>
                          <a:spcPts val="0"/>
                        </a:spcAft>
                      </a:pPr>
                      <a:r>
                        <a:rPr lang="en-GB" sz="1400" dirty="0">
                          <a:effectLst/>
                          <a:latin typeface="+mn-lt"/>
                          <a:ea typeface="Times New Roman" panose="02020603050405020304" pitchFamily="18" charset="0"/>
                        </a:rPr>
                        <a:t>27,4</a:t>
                      </a:r>
                      <a:endParaRPr lang="de-DE" sz="1400" dirty="0">
                        <a:effectLst/>
                        <a:latin typeface="+mn-lt"/>
                        <a:ea typeface="Calibri" panose="020F0502020204030204" pitchFamily="34" charset="0"/>
                      </a:endParaRPr>
                    </a:p>
                  </a:txBody>
                  <a:tcPr marL="34054" marR="34054" marT="0" marB="0">
                    <a:lnL>
                      <a:noFill/>
                    </a:lnL>
                    <a:lnR>
                      <a:noFill/>
                    </a:lnR>
                    <a:lnT>
                      <a:noFill/>
                    </a:lnT>
                    <a:lnB>
                      <a:noFill/>
                    </a:lnB>
                  </a:tcPr>
                </a:tc>
              </a:tr>
              <a:tr h="243022">
                <a:tc>
                  <a:txBody>
                    <a:bodyPr/>
                    <a:lstStyle/>
                    <a:p>
                      <a:pPr algn="just">
                        <a:lnSpc>
                          <a:spcPct val="100000"/>
                        </a:lnSpc>
                        <a:spcAft>
                          <a:spcPts val="0"/>
                        </a:spcAft>
                      </a:pPr>
                      <a:r>
                        <a:rPr lang="en-GB" sz="1400" b="1">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a:noFill/>
                    </a:lnR>
                    <a:lnT>
                      <a:noFill/>
                    </a:lnT>
                    <a:lnB>
                      <a:noFill/>
                    </a:lnB>
                  </a:tcPr>
                </a:tc>
                <a:tc gridSpan="2">
                  <a:txBody>
                    <a:bodyPr/>
                    <a:lstStyle/>
                    <a:p>
                      <a:pPr algn="just">
                        <a:lnSpc>
                          <a:spcPct val="100000"/>
                        </a:lnSpc>
                        <a:spcAft>
                          <a:spcPts val="0"/>
                        </a:spcAft>
                      </a:pPr>
                      <a:r>
                        <a:rPr lang="en-GB" sz="1400">
                          <a:effectLst/>
                          <a:latin typeface="+mn-lt"/>
                          <a:ea typeface="Times New Roman" panose="02020603050405020304" pitchFamily="18" charset="0"/>
                        </a:rPr>
                        <a:t>South</a:t>
                      </a:r>
                      <a:endParaRPr lang="de-DE" sz="14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pPr algn="just">
                        <a:lnSpc>
                          <a:spcPct val="100000"/>
                        </a:lnSpc>
                        <a:spcAft>
                          <a:spcPts val="0"/>
                        </a:spcAft>
                      </a:pPr>
                      <a:endParaRPr lang="de-DE" sz="120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00000"/>
                        </a:lnSpc>
                        <a:spcAft>
                          <a:spcPts val="0"/>
                        </a:spcAft>
                      </a:pPr>
                      <a:r>
                        <a:rPr lang="en-GB" sz="1400">
                          <a:effectLst/>
                          <a:latin typeface="+mn-lt"/>
                          <a:ea typeface="Times New Roman" panose="02020603050405020304" pitchFamily="18" charset="0"/>
                        </a:rPr>
                        <a:t>24,6</a:t>
                      </a:r>
                      <a:endParaRPr lang="de-DE" sz="1400">
                        <a:effectLst/>
                        <a:latin typeface="+mn-lt"/>
                        <a:ea typeface="Calibri" panose="020F0502020204030204" pitchFamily="34" charset="0"/>
                      </a:endParaRPr>
                    </a:p>
                  </a:txBody>
                  <a:tcPr marL="34054" marR="3405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00000"/>
                        </a:lnSpc>
                        <a:spcAft>
                          <a:spcPts val="0"/>
                        </a:spcAft>
                      </a:pPr>
                      <a:r>
                        <a:rPr lang="en-GB" sz="1400">
                          <a:effectLst/>
                          <a:latin typeface="+mn-lt"/>
                          <a:ea typeface="Times New Roman" panose="02020603050405020304" pitchFamily="18" charset="0"/>
                        </a:rPr>
                        <a:t>26,5</a:t>
                      </a:r>
                      <a:endParaRPr lang="de-DE" sz="1400">
                        <a:effectLst/>
                        <a:latin typeface="+mn-lt"/>
                        <a:ea typeface="Calibri" panose="020F0502020204030204" pitchFamily="34" charset="0"/>
                      </a:endParaRPr>
                    </a:p>
                  </a:txBody>
                  <a:tcPr marL="34054" marR="34054" marT="0" marB="0">
                    <a:lnL>
                      <a:noFill/>
                    </a:lnL>
                    <a:lnR>
                      <a:noFill/>
                    </a:lnR>
                    <a:lnT>
                      <a:noFill/>
                    </a:lnT>
                    <a:lnB>
                      <a:noFill/>
                    </a:lnB>
                  </a:tcPr>
                </a:tc>
                <a:tc>
                  <a:txBody>
                    <a:bodyPr/>
                    <a:lstStyle/>
                    <a:p>
                      <a:pPr algn="just">
                        <a:lnSpc>
                          <a:spcPct val="100000"/>
                        </a:lnSpc>
                        <a:spcAft>
                          <a:spcPts val="0"/>
                        </a:spcAft>
                      </a:pPr>
                      <a:r>
                        <a:rPr lang="en-GB" sz="1400" dirty="0">
                          <a:effectLst/>
                          <a:latin typeface="+mn-lt"/>
                          <a:ea typeface="Times New Roman" panose="02020603050405020304" pitchFamily="18" charset="0"/>
                        </a:rPr>
                        <a:t>23,7</a:t>
                      </a:r>
                      <a:endParaRPr lang="de-DE" sz="1400" dirty="0">
                        <a:effectLst/>
                        <a:latin typeface="+mn-lt"/>
                        <a:ea typeface="Calibri" panose="020F0502020204030204" pitchFamily="34" charset="0"/>
                      </a:endParaRPr>
                    </a:p>
                  </a:txBody>
                  <a:tcPr marL="34054" marR="34054" marT="0" marB="0">
                    <a:lnL>
                      <a:noFill/>
                    </a:lnL>
                    <a:lnR>
                      <a:noFill/>
                    </a:lnR>
                    <a:lnT>
                      <a:noFill/>
                    </a:lnT>
                    <a:lnB>
                      <a:noFill/>
                    </a:lnB>
                  </a:tcPr>
                </a:tc>
              </a:tr>
              <a:tr h="243022">
                <a:tc>
                  <a:txBody>
                    <a:bodyPr/>
                    <a:lstStyle/>
                    <a:p>
                      <a:pPr algn="just">
                        <a:lnSpc>
                          <a:spcPct val="100000"/>
                        </a:lnSpc>
                        <a:spcAft>
                          <a:spcPts val="0"/>
                        </a:spcAft>
                      </a:pPr>
                      <a:r>
                        <a:rPr lang="en-GB" sz="1400">
                          <a:effectLst/>
                          <a:latin typeface="+mn-lt"/>
                          <a:ea typeface="Times New Roman" panose="02020603050405020304" pitchFamily="18" charset="0"/>
                        </a:rPr>
                        <a:t> </a:t>
                      </a:r>
                      <a:endParaRPr lang="de-DE" sz="1400">
                        <a:effectLst/>
                        <a:latin typeface="+mn-lt"/>
                        <a:ea typeface="Calibri" panose="020F0502020204030204" pitchFamily="34" charset="0"/>
                      </a:endParaRPr>
                    </a:p>
                  </a:txBody>
                  <a:tcPr marL="34054" marR="34054"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just">
                        <a:lnSpc>
                          <a:spcPct val="100000"/>
                        </a:lnSpc>
                        <a:spcAft>
                          <a:spcPts val="0"/>
                        </a:spcAft>
                      </a:pPr>
                      <a:r>
                        <a:rPr lang="en-GB" sz="1400" dirty="0">
                          <a:effectLst/>
                          <a:latin typeface="+mn-lt"/>
                          <a:ea typeface="Times New Roman" panose="02020603050405020304" pitchFamily="18" charset="0"/>
                        </a:rPr>
                        <a:t>West</a:t>
                      </a:r>
                      <a:endParaRPr lang="de-DE" sz="1400" dirty="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algn="just">
                        <a:lnSpc>
                          <a:spcPct val="100000"/>
                        </a:lnSpc>
                        <a:spcAft>
                          <a:spcPts val="0"/>
                        </a:spcAft>
                      </a:pPr>
                      <a:endParaRPr lang="de-DE" sz="1200" dirty="0">
                        <a:effectLst/>
                        <a:latin typeface="+mn-lt"/>
                        <a:ea typeface="Calibri" panose="020F0502020204030204" pitchFamily="34" charset="0"/>
                      </a:endParaRPr>
                    </a:p>
                  </a:txBody>
                  <a:tcPr marL="34054" marR="3405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dirty="0">
                          <a:effectLst/>
                          <a:latin typeface="+mn-lt"/>
                          <a:ea typeface="Times New Roman" panose="02020603050405020304" pitchFamily="18" charset="0"/>
                        </a:rPr>
                        <a:t>25,2</a:t>
                      </a:r>
                      <a:endParaRPr lang="de-DE" sz="1400" dirty="0">
                        <a:effectLst/>
                        <a:latin typeface="+mn-lt"/>
                        <a:ea typeface="Calibri" panose="020F0502020204030204" pitchFamily="34" charset="0"/>
                      </a:endParaRPr>
                    </a:p>
                  </a:txBody>
                  <a:tcPr marL="34054" marR="34054"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dirty="0">
                          <a:effectLst/>
                          <a:latin typeface="+mn-lt"/>
                          <a:ea typeface="Times New Roman" panose="02020603050405020304" pitchFamily="18" charset="0"/>
                        </a:rPr>
                        <a:t>24,6</a:t>
                      </a:r>
                      <a:endParaRPr lang="de-DE" sz="1400" dirty="0">
                        <a:effectLst/>
                        <a:latin typeface="+mn-lt"/>
                        <a:ea typeface="Calibri" panose="020F0502020204030204" pitchFamily="34" charset="0"/>
                      </a:endParaRPr>
                    </a:p>
                  </a:txBody>
                  <a:tcPr marL="34054" marR="3405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400" dirty="0">
                          <a:effectLst/>
                          <a:latin typeface="+mn-lt"/>
                          <a:ea typeface="Times New Roman" panose="02020603050405020304" pitchFamily="18" charset="0"/>
                        </a:rPr>
                        <a:t>25,5</a:t>
                      </a:r>
                      <a:endParaRPr lang="de-DE" sz="1400" dirty="0">
                        <a:effectLst/>
                        <a:latin typeface="+mn-lt"/>
                        <a:ea typeface="Calibri" panose="020F0502020204030204" pitchFamily="34" charset="0"/>
                      </a:endParaRPr>
                    </a:p>
                  </a:txBody>
                  <a:tcPr marL="34054" marR="34054"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2" name="Ellipse 1"/>
          <p:cNvSpPr/>
          <p:nvPr/>
        </p:nvSpPr>
        <p:spPr>
          <a:xfrm>
            <a:off x="1687151" y="1700808"/>
            <a:ext cx="5760640" cy="2726591"/>
          </a:xfrm>
          <a:prstGeom prst="ellipse">
            <a:avLst/>
          </a:prstGeom>
          <a:solidFill>
            <a:schemeClr val="bg1"/>
          </a:solidFill>
          <a:ln w="38100">
            <a:solidFill>
              <a:srgbClr val="C00000"/>
            </a:solidFill>
          </a:ln>
        </p:spPr>
        <p:txBody>
          <a:bodyPr wrap="square">
            <a:spAutoFit/>
          </a:bodyPr>
          <a:lstStyle/>
          <a:p>
            <a:pPr marL="0" indent="0">
              <a:buNone/>
            </a:pPr>
            <a:r>
              <a:rPr lang="de-DE" sz="2000" dirty="0" err="1">
                <a:latin typeface="+mn-lt"/>
              </a:rPr>
              <a:t>Significant</a:t>
            </a:r>
            <a:r>
              <a:rPr lang="de-DE" sz="2000" dirty="0">
                <a:latin typeface="+mn-lt"/>
              </a:rPr>
              <a:t> </a:t>
            </a:r>
            <a:r>
              <a:rPr lang="de-DE" sz="2000" dirty="0" err="1">
                <a:latin typeface="+mn-lt"/>
              </a:rPr>
              <a:t>differences</a:t>
            </a:r>
            <a:r>
              <a:rPr lang="de-DE" sz="2000" dirty="0">
                <a:latin typeface="+mn-lt"/>
              </a:rPr>
              <a:t> </a:t>
            </a:r>
            <a:r>
              <a:rPr lang="de-DE" sz="2000" dirty="0" err="1">
                <a:latin typeface="+mn-lt"/>
              </a:rPr>
              <a:t>between</a:t>
            </a:r>
            <a:r>
              <a:rPr lang="de-DE" sz="2000" dirty="0">
                <a:latin typeface="+mn-lt"/>
              </a:rPr>
              <a:t> </a:t>
            </a:r>
            <a:r>
              <a:rPr lang="de-DE" sz="2000" dirty="0" err="1">
                <a:latin typeface="+mn-lt"/>
              </a:rPr>
              <a:t>both</a:t>
            </a:r>
            <a:r>
              <a:rPr lang="de-DE" sz="2000" dirty="0">
                <a:latin typeface="+mn-lt"/>
              </a:rPr>
              <a:t> </a:t>
            </a:r>
            <a:r>
              <a:rPr lang="de-DE" sz="2000" dirty="0" err="1">
                <a:latin typeface="+mn-lt"/>
              </a:rPr>
              <a:t>clusters</a:t>
            </a:r>
            <a:r>
              <a:rPr lang="de-DE" sz="2000" dirty="0">
                <a:latin typeface="+mn-lt"/>
              </a:rPr>
              <a:t>:</a:t>
            </a:r>
          </a:p>
          <a:p>
            <a:pPr marL="342900" indent="-342900">
              <a:buFont typeface="Arial" panose="020B0604020202020204" pitchFamily="34" charset="0"/>
              <a:buChar char="•"/>
            </a:pPr>
            <a:r>
              <a:rPr lang="de-DE" sz="2000" dirty="0" err="1">
                <a:latin typeface="+mn-lt"/>
              </a:rPr>
              <a:t>gender</a:t>
            </a:r>
            <a:endParaRPr lang="de-DE" sz="2000" dirty="0">
              <a:latin typeface="+mn-lt"/>
            </a:endParaRPr>
          </a:p>
          <a:p>
            <a:pPr marL="342900" indent="-342900">
              <a:buFont typeface="Arial" panose="020B0604020202020204" pitchFamily="34" charset="0"/>
              <a:buChar char="•"/>
            </a:pPr>
            <a:r>
              <a:rPr lang="de-DE" sz="2000" dirty="0" err="1">
                <a:latin typeface="+mn-lt"/>
              </a:rPr>
              <a:t>age</a:t>
            </a:r>
            <a:endParaRPr lang="de-DE" sz="2000" dirty="0">
              <a:latin typeface="+mn-lt"/>
            </a:endParaRPr>
          </a:p>
          <a:p>
            <a:pPr marL="342900" indent="-342900">
              <a:buFont typeface="Arial" panose="020B0604020202020204" pitchFamily="34" charset="0"/>
              <a:buChar char="•"/>
            </a:pPr>
            <a:r>
              <a:rPr lang="de-DE" sz="2000" dirty="0" err="1">
                <a:latin typeface="+mn-lt"/>
              </a:rPr>
              <a:t>college</a:t>
            </a:r>
            <a:r>
              <a:rPr lang="de-DE" sz="2000" dirty="0">
                <a:latin typeface="+mn-lt"/>
              </a:rPr>
              <a:t>/</a:t>
            </a:r>
            <a:r>
              <a:rPr lang="de-DE" sz="2000" dirty="0" err="1">
                <a:latin typeface="+mn-lt"/>
              </a:rPr>
              <a:t>university</a:t>
            </a:r>
            <a:r>
              <a:rPr lang="de-DE" sz="2000" dirty="0">
                <a:latin typeface="+mn-lt"/>
              </a:rPr>
              <a:t> </a:t>
            </a:r>
            <a:r>
              <a:rPr lang="de-DE" sz="2000" dirty="0" err="1">
                <a:latin typeface="+mn-lt"/>
              </a:rPr>
              <a:t>degree</a:t>
            </a:r>
            <a:endParaRPr lang="de-DE" sz="2000" dirty="0">
              <a:latin typeface="+mn-lt"/>
            </a:endParaRPr>
          </a:p>
          <a:p>
            <a:pPr marL="342900" indent="-342900">
              <a:buFont typeface="Arial" panose="020B0604020202020204" pitchFamily="34" charset="0"/>
              <a:buChar char="•"/>
            </a:pPr>
            <a:r>
              <a:rPr lang="de-DE" sz="2000" dirty="0" err="1">
                <a:latin typeface="+mn-lt"/>
              </a:rPr>
              <a:t>origin</a:t>
            </a:r>
            <a:r>
              <a:rPr lang="de-DE" sz="2000" dirty="0">
                <a:latin typeface="+mn-lt"/>
              </a:rPr>
              <a:t> </a:t>
            </a:r>
            <a:r>
              <a:rPr lang="de-DE" sz="2000" dirty="0" err="1">
                <a:latin typeface="+mn-lt"/>
              </a:rPr>
              <a:t>from</a:t>
            </a:r>
            <a:r>
              <a:rPr lang="de-DE" sz="2000" dirty="0">
                <a:latin typeface="+mn-lt"/>
              </a:rPr>
              <a:t> Eastern Germany</a:t>
            </a:r>
          </a:p>
        </p:txBody>
      </p:sp>
    </p:spTree>
    <p:extLst>
      <p:ext uri="{BB962C8B-B14F-4D97-AF65-F5344CB8AC3E}">
        <p14:creationId xmlns:p14="http://schemas.microsoft.com/office/powerpoint/2010/main" val="222578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88640"/>
            <a:ext cx="8496944" cy="1008112"/>
          </a:xfrm>
        </p:spPr>
        <p:txBody>
          <a:bodyPr/>
          <a:lstStyle/>
          <a:p>
            <a:r>
              <a:rPr lang="de-DE" dirty="0" err="1" smtClean="0"/>
              <a:t>Characterisation</a:t>
            </a:r>
            <a:r>
              <a:rPr lang="de-DE" dirty="0" smtClean="0"/>
              <a:t> </a:t>
            </a:r>
            <a:r>
              <a:rPr lang="de-DE" dirty="0" err="1" smtClean="0"/>
              <a:t>of</a:t>
            </a:r>
            <a:r>
              <a:rPr lang="de-DE" dirty="0" smtClean="0"/>
              <a:t> </a:t>
            </a:r>
            <a:r>
              <a:rPr lang="de-DE" dirty="0" err="1" smtClean="0"/>
              <a:t>organic-minded</a:t>
            </a:r>
            <a:r>
              <a:rPr lang="de-DE" dirty="0" smtClean="0"/>
              <a:t> </a:t>
            </a:r>
            <a:r>
              <a:rPr lang="de-DE" dirty="0" err="1" smtClean="0"/>
              <a:t>consumers</a:t>
            </a:r>
            <a:endParaRPr lang="de-DE" dirty="0"/>
          </a:p>
        </p:txBody>
      </p:sp>
      <p:sp>
        <p:nvSpPr>
          <p:cNvPr id="3" name="Inhaltsplatzhalter 2"/>
          <p:cNvSpPr>
            <a:spLocks noGrp="1"/>
          </p:cNvSpPr>
          <p:nvPr>
            <p:ph idx="1"/>
          </p:nvPr>
        </p:nvSpPr>
        <p:spPr>
          <a:xfrm>
            <a:off x="457200" y="1124744"/>
            <a:ext cx="5915000" cy="3888432"/>
          </a:xfrm>
        </p:spPr>
        <p:txBody>
          <a:bodyPr/>
          <a:lstStyle/>
          <a:p>
            <a:r>
              <a:rPr lang="de-DE" dirty="0" smtClean="0"/>
              <a:t>211 </a:t>
            </a:r>
            <a:r>
              <a:rPr lang="de-DE" dirty="0" err="1" smtClean="0"/>
              <a:t>consumers</a:t>
            </a:r>
            <a:r>
              <a:rPr lang="de-DE" dirty="0" smtClean="0"/>
              <a:t> </a:t>
            </a:r>
            <a:r>
              <a:rPr lang="de-DE" dirty="0" err="1" smtClean="0"/>
              <a:t>who</a:t>
            </a:r>
            <a:r>
              <a:rPr lang="de-DE" dirty="0" smtClean="0"/>
              <a:t> </a:t>
            </a:r>
            <a:r>
              <a:rPr lang="de-DE" dirty="0" err="1" smtClean="0"/>
              <a:t>view</a:t>
            </a:r>
            <a:r>
              <a:rPr lang="de-DE" dirty="0" smtClean="0"/>
              <a:t> </a:t>
            </a:r>
            <a:r>
              <a:rPr lang="de-DE" dirty="0" err="1" smtClean="0"/>
              <a:t>organic</a:t>
            </a:r>
            <a:r>
              <a:rPr lang="de-DE" dirty="0" smtClean="0"/>
              <a:t> </a:t>
            </a:r>
            <a:r>
              <a:rPr lang="de-DE" dirty="0" err="1" smtClean="0"/>
              <a:t>production</a:t>
            </a:r>
            <a:r>
              <a:rPr lang="de-DE" dirty="0" smtClean="0"/>
              <a:t> </a:t>
            </a:r>
            <a:r>
              <a:rPr lang="de-DE" dirty="0" err="1" smtClean="0"/>
              <a:t>as</a:t>
            </a:r>
            <a:r>
              <a:rPr lang="de-DE" dirty="0" smtClean="0"/>
              <a:t> </a:t>
            </a:r>
            <a:r>
              <a:rPr lang="de-DE" dirty="0" err="1" smtClean="0"/>
              <a:t>very</a:t>
            </a:r>
            <a:r>
              <a:rPr lang="de-DE" dirty="0" smtClean="0"/>
              <a:t> </a:t>
            </a:r>
            <a:r>
              <a:rPr lang="de-DE" dirty="0" err="1" smtClean="0"/>
              <a:t>important</a:t>
            </a:r>
            <a:r>
              <a:rPr lang="de-DE" dirty="0" smtClean="0"/>
              <a:t> </a:t>
            </a:r>
          </a:p>
          <a:p>
            <a:pPr marL="419100" lvl="1" indent="0">
              <a:buNone/>
            </a:pPr>
            <a:r>
              <a:rPr lang="de-DE" dirty="0" smtClean="0"/>
              <a:t>(8 </a:t>
            </a:r>
            <a:r>
              <a:rPr lang="de-DE" dirty="0" err="1" smtClean="0"/>
              <a:t>to</a:t>
            </a:r>
            <a:r>
              <a:rPr lang="de-DE" dirty="0" smtClean="0"/>
              <a:t> 10, on a </a:t>
            </a:r>
            <a:r>
              <a:rPr lang="de-DE" dirty="0" err="1" smtClean="0"/>
              <a:t>scale</a:t>
            </a:r>
            <a:r>
              <a:rPr lang="de-DE" dirty="0" smtClean="0"/>
              <a:t> </a:t>
            </a:r>
            <a:r>
              <a:rPr lang="de-DE" dirty="0" err="1" smtClean="0"/>
              <a:t>from</a:t>
            </a:r>
            <a:r>
              <a:rPr lang="de-DE" dirty="0" smtClean="0"/>
              <a:t> 1 </a:t>
            </a:r>
            <a:r>
              <a:rPr lang="de-DE" dirty="0" err="1" smtClean="0"/>
              <a:t>to</a:t>
            </a:r>
            <a:r>
              <a:rPr lang="de-DE" dirty="0" smtClean="0"/>
              <a:t> 10).</a:t>
            </a:r>
            <a:endParaRPr lang="de-DE" dirty="0"/>
          </a:p>
          <a:p>
            <a:r>
              <a:rPr lang="de-DE" dirty="0" smtClean="0"/>
              <a:t>1/3 </a:t>
            </a:r>
            <a:r>
              <a:rPr lang="de-DE" dirty="0" err="1" smtClean="0"/>
              <a:t>of</a:t>
            </a:r>
            <a:r>
              <a:rPr lang="de-DE" dirty="0" smtClean="0"/>
              <a:t> </a:t>
            </a:r>
            <a:r>
              <a:rPr lang="de-DE" dirty="0" err="1" smtClean="0"/>
              <a:t>these</a:t>
            </a:r>
            <a:r>
              <a:rPr lang="de-DE" dirty="0" smtClean="0"/>
              <a:t> </a:t>
            </a:r>
            <a:r>
              <a:rPr lang="de-DE" dirty="0" err="1" smtClean="0"/>
              <a:t>consumers</a:t>
            </a:r>
            <a:r>
              <a:rPr lang="de-DE" dirty="0" smtClean="0"/>
              <a:t> rate </a:t>
            </a:r>
            <a:r>
              <a:rPr lang="de-DE" dirty="0" err="1" smtClean="0"/>
              <a:t>local</a:t>
            </a:r>
            <a:r>
              <a:rPr lang="de-DE" dirty="0" smtClean="0"/>
              <a:t> </a:t>
            </a:r>
            <a:r>
              <a:rPr lang="de-DE" dirty="0" err="1" smtClean="0"/>
              <a:t>production</a:t>
            </a:r>
            <a:r>
              <a:rPr lang="de-DE" dirty="0" smtClean="0"/>
              <a:t> </a:t>
            </a:r>
            <a:r>
              <a:rPr lang="de-DE" dirty="0" err="1" smtClean="0"/>
              <a:t>as</a:t>
            </a:r>
            <a:r>
              <a:rPr lang="de-DE" dirty="0" smtClean="0"/>
              <a:t> </a:t>
            </a:r>
            <a:r>
              <a:rPr lang="de-DE" dirty="0" err="1" smtClean="0"/>
              <a:t>more</a:t>
            </a:r>
            <a:r>
              <a:rPr lang="de-DE" dirty="0" smtClean="0"/>
              <a:t> </a:t>
            </a:r>
            <a:r>
              <a:rPr lang="de-DE" dirty="0" err="1" smtClean="0"/>
              <a:t>important</a:t>
            </a:r>
            <a:r>
              <a:rPr lang="de-DE" dirty="0" smtClean="0"/>
              <a:t> </a:t>
            </a:r>
          </a:p>
          <a:p>
            <a:pPr marL="419100" lvl="1" indent="0">
              <a:buNone/>
            </a:pPr>
            <a:r>
              <a:rPr lang="de-DE" dirty="0" smtClean="0"/>
              <a:t>(9 </a:t>
            </a:r>
            <a:r>
              <a:rPr lang="de-DE" dirty="0" err="1" smtClean="0"/>
              <a:t>or</a:t>
            </a:r>
            <a:r>
              <a:rPr lang="de-DE" dirty="0" smtClean="0"/>
              <a:t> 10, on a </a:t>
            </a:r>
            <a:r>
              <a:rPr lang="de-DE" dirty="0" err="1" smtClean="0"/>
              <a:t>scale</a:t>
            </a:r>
            <a:r>
              <a:rPr lang="de-DE" dirty="0" smtClean="0"/>
              <a:t> </a:t>
            </a:r>
            <a:r>
              <a:rPr lang="de-DE" dirty="0" err="1" smtClean="0"/>
              <a:t>from</a:t>
            </a:r>
            <a:r>
              <a:rPr lang="de-DE" dirty="0" smtClean="0"/>
              <a:t> 1 </a:t>
            </a:r>
            <a:r>
              <a:rPr lang="de-DE" dirty="0" err="1" smtClean="0"/>
              <a:t>to</a:t>
            </a:r>
            <a:r>
              <a:rPr lang="de-DE" dirty="0" smtClean="0"/>
              <a:t> 10).</a:t>
            </a:r>
          </a:p>
          <a:p>
            <a:r>
              <a:rPr lang="de-DE" dirty="0" err="1" smtClean="0"/>
              <a:t>Organic-minded</a:t>
            </a:r>
            <a:r>
              <a:rPr lang="de-DE" dirty="0" smtClean="0"/>
              <a:t> </a:t>
            </a:r>
            <a:r>
              <a:rPr lang="de-DE" dirty="0" err="1" smtClean="0"/>
              <a:t>consumers</a:t>
            </a:r>
            <a:r>
              <a:rPr lang="de-DE" dirty="0" smtClean="0"/>
              <a:t> </a:t>
            </a:r>
            <a:r>
              <a:rPr lang="de-DE" dirty="0" err="1" smtClean="0"/>
              <a:t>are</a:t>
            </a:r>
            <a:r>
              <a:rPr lang="de-DE" dirty="0" smtClean="0"/>
              <a:t> </a:t>
            </a:r>
            <a:r>
              <a:rPr lang="de-DE" dirty="0" err="1" smtClean="0"/>
              <a:t>rather</a:t>
            </a:r>
            <a:r>
              <a:rPr lang="de-DE" dirty="0" smtClean="0"/>
              <a:t> </a:t>
            </a:r>
            <a:r>
              <a:rPr lang="de-DE" dirty="0" err="1" smtClean="0"/>
              <a:t>female</a:t>
            </a:r>
            <a:r>
              <a:rPr lang="de-DE" dirty="0" smtClean="0"/>
              <a:t> </a:t>
            </a:r>
            <a:r>
              <a:rPr lang="de-DE" dirty="0" err="1" smtClean="0"/>
              <a:t>and</a:t>
            </a:r>
            <a:r>
              <a:rPr lang="de-DE" dirty="0" smtClean="0"/>
              <a:t> </a:t>
            </a:r>
            <a:r>
              <a:rPr lang="de-DE" dirty="0" err="1" smtClean="0"/>
              <a:t>older</a:t>
            </a:r>
            <a:r>
              <a:rPr lang="de-DE" dirty="0" smtClean="0"/>
              <a:t> </a:t>
            </a:r>
            <a:r>
              <a:rPr lang="de-DE" dirty="0" err="1" smtClean="0"/>
              <a:t>than</a:t>
            </a:r>
            <a:r>
              <a:rPr lang="de-DE" dirty="0" smtClean="0"/>
              <a:t> </a:t>
            </a:r>
            <a:r>
              <a:rPr lang="de-DE" dirty="0" err="1" smtClean="0"/>
              <a:t>the</a:t>
            </a:r>
            <a:r>
              <a:rPr lang="de-DE" dirty="0" smtClean="0"/>
              <a:t> </a:t>
            </a:r>
            <a:r>
              <a:rPr lang="de-DE" dirty="0" err="1" smtClean="0"/>
              <a:t>other</a:t>
            </a:r>
            <a:r>
              <a:rPr lang="de-DE" dirty="0" smtClean="0"/>
              <a:t> </a:t>
            </a:r>
            <a:r>
              <a:rPr lang="de-DE" dirty="0" err="1" smtClean="0"/>
              <a:t>consumers</a:t>
            </a:r>
            <a:r>
              <a:rPr lang="de-DE" dirty="0" smtClean="0"/>
              <a:t>.</a:t>
            </a:r>
          </a:p>
        </p:txBody>
      </p:sp>
      <p:graphicFrame>
        <p:nvGraphicFramePr>
          <p:cNvPr id="9" name="Diagramm 8"/>
          <p:cNvGraphicFramePr>
            <a:graphicFrameLocks/>
          </p:cNvGraphicFramePr>
          <p:nvPr>
            <p:extLst>
              <p:ext uri="{D42A27DB-BD31-4B8C-83A1-F6EECF244321}">
                <p14:modId xmlns:p14="http://schemas.microsoft.com/office/powerpoint/2010/main" val="2699922471"/>
              </p:ext>
            </p:extLst>
          </p:nvPr>
        </p:nvGraphicFramePr>
        <p:xfrm>
          <a:off x="5220072" y="908720"/>
          <a:ext cx="4211960"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Foliennummernplatzhalter 9"/>
          <p:cNvSpPr>
            <a:spLocks noGrp="1"/>
          </p:cNvSpPr>
          <p:nvPr>
            <p:ph type="sldNum" sz="quarter" idx="4"/>
          </p:nvPr>
        </p:nvSpPr>
        <p:spPr/>
        <p:txBody>
          <a:bodyPr/>
          <a:lstStyle/>
          <a:p>
            <a:fld id="{1F0946BE-1C9F-4069-AF48-91AB844904A8}" type="slidenum">
              <a:rPr lang="en-GB" smtClean="0"/>
              <a:t>8</a:t>
            </a:fld>
            <a:endParaRPr lang="en-GB"/>
          </a:p>
        </p:txBody>
      </p:sp>
      <p:sp>
        <p:nvSpPr>
          <p:cNvPr id="4" name="Textfeld 3"/>
          <p:cNvSpPr txBox="1"/>
          <p:nvPr/>
        </p:nvSpPr>
        <p:spPr>
          <a:xfrm>
            <a:off x="457200" y="4776003"/>
            <a:ext cx="8435280" cy="830997"/>
          </a:xfrm>
          <a:prstGeom prst="rect">
            <a:avLst/>
          </a:prstGeom>
          <a:noFill/>
        </p:spPr>
        <p:txBody>
          <a:bodyPr wrap="square" rtlCol="0">
            <a:spAutoFit/>
          </a:bodyPr>
          <a:lstStyle/>
          <a:p>
            <a:pPr marL="342900" indent="-342900">
              <a:buFont typeface="Arial" panose="020B0604020202020204" pitchFamily="34" charset="0"/>
              <a:buChar char="•"/>
            </a:pPr>
            <a:r>
              <a:rPr lang="de-DE">
                <a:latin typeface="+mn-lt"/>
              </a:rPr>
              <a:t>These consumers more likely carry a university/college degree and less likely live in the Eastern part of Germany.</a:t>
            </a:r>
            <a:endParaRPr lang="de-DE" dirty="0">
              <a:latin typeface="+mn-lt"/>
            </a:endParaRPr>
          </a:p>
        </p:txBody>
      </p:sp>
    </p:spTree>
    <p:extLst>
      <p:ext uri="{BB962C8B-B14F-4D97-AF65-F5344CB8AC3E}">
        <p14:creationId xmlns:p14="http://schemas.microsoft.com/office/powerpoint/2010/main" val="1332532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Vorlage_eng">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ppt -Vorlage_eng</Template>
  <TotalTime>0</TotalTime>
  <Words>1324</Words>
  <Application>Microsoft Office PowerPoint</Application>
  <PresentationFormat>Bildschirmpräsentation (4:3)</PresentationFormat>
  <Paragraphs>347</Paragraphs>
  <Slides>22</Slides>
  <Notes>2</Notes>
  <HiddenSlides>0</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ppt -Vorlage_eng</vt:lpstr>
      <vt:lpstr>Consumers’ demand for local organic food</vt:lpstr>
      <vt:lpstr>„Consumers’ demand for local organic food“</vt:lpstr>
      <vt:lpstr>Background</vt:lpstr>
      <vt:lpstr>Buying motives for local and organic food</vt:lpstr>
      <vt:lpstr>Attitude-behaviour gap</vt:lpstr>
      <vt:lpstr>Organic and local food purchase behaviour</vt:lpstr>
      <vt:lpstr>Background of this study</vt:lpstr>
      <vt:lpstr>Survey respondents</vt:lpstr>
      <vt:lpstr>Characterisation of organic-minded consumers</vt:lpstr>
      <vt:lpstr>Results from consumer survey Statement battery with 25 statements </vt:lpstr>
      <vt:lpstr>Results from consumer survey II Confidence in food from different countries</vt:lpstr>
      <vt:lpstr>Choice experiment</vt:lpstr>
      <vt:lpstr>Attributes in the choice experiment</vt:lpstr>
      <vt:lpstr>Example of a choice set</vt:lpstr>
      <vt:lpstr>RPL-model (example for flour)</vt:lpstr>
      <vt:lpstr>Willingness-to-pay estimates  (organic-minded cluster)</vt:lpstr>
      <vt:lpstr>Willingness-to-pay estimates  (non-organic cluster)</vt:lpstr>
      <vt:lpstr>Results from choice experiment </vt:lpstr>
      <vt:lpstr>Conclusions</vt:lpstr>
      <vt:lpstr>Recommendations I</vt:lpstr>
      <vt:lpstr>Recommendations II</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Corinna Feldmann</dc:creator>
  <cp:lastModifiedBy>Corinna Feldmann</cp:lastModifiedBy>
  <cp:revision>113</cp:revision>
  <dcterms:created xsi:type="dcterms:W3CDTF">2012-09-05T10:35:32Z</dcterms:created>
  <dcterms:modified xsi:type="dcterms:W3CDTF">2015-02-09T07:21:38Z</dcterms:modified>
</cp:coreProperties>
</file>